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7" r:id="rId2"/>
    <p:sldId id="1317" r:id="rId3"/>
    <p:sldId id="1318" r:id="rId4"/>
    <p:sldId id="1309" r:id="rId5"/>
    <p:sldId id="1147" r:id="rId6"/>
    <p:sldId id="1269" r:id="rId7"/>
    <p:sldId id="1308" r:id="rId8"/>
    <p:sldId id="1146" r:id="rId9"/>
    <p:sldId id="1268" r:id="rId10"/>
    <p:sldId id="1231" r:id="rId11"/>
    <p:sldId id="1310" r:id="rId12"/>
    <p:sldId id="1311" r:id="rId13"/>
    <p:sldId id="1312" r:id="rId14"/>
    <p:sldId id="1313" r:id="rId15"/>
    <p:sldId id="1314" r:id="rId16"/>
    <p:sldId id="1315" r:id="rId17"/>
    <p:sldId id="1316" r:id="rId18"/>
    <p:sldId id="1260" r:id="rId19"/>
    <p:sldId id="1261" r:id="rId20"/>
    <p:sldId id="1262" r:id="rId21"/>
    <p:sldId id="1263" r:id="rId22"/>
    <p:sldId id="1264" r:id="rId23"/>
    <p:sldId id="1265" r:id="rId24"/>
  </p:sldIdLst>
  <p:sldSz cx="12192000" cy="6858000"/>
  <p:notesSz cx="6761163" cy="9942513"/>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0C0C0"/>
    <a:srgbClr val="00CC99"/>
    <a:srgbClr val="0066CC"/>
    <a:srgbClr val="FF9900"/>
    <a:srgbClr val="0000FF"/>
    <a:srgbClr val="3399FF"/>
    <a:srgbClr val="66CCFF"/>
    <a:srgbClr val="66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80" autoAdjust="0"/>
    <p:restoredTop sz="94434" autoAdjust="0"/>
  </p:normalViewPr>
  <p:slideViewPr>
    <p:cSldViewPr snapToGrid="0">
      <p:cViewPr varScale="1">
        <p:scale>
          <a:sx n="69" d="100"/>
          <a:sy n="69" d="100"/>
        </p:scale>
        <p:origin x="60" y="0"/>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099031991077E-2"/>
          <c:y val="0.3545929386698326"/>
          <c:w val="0.97243580993517897"/>
          <c:h val="0.50690603708483617"/>
        </c:manualLayout>
      </c:layout>
      <c:lineChart>
        <c:grouping val="standard"/>
        <c:varyColors val="0"/>
        <c:ser>
          <c:idx val="0"/>
          <c:order val="0"/>
          <c:tx>
            <c:strRef>
              <c:f>Hoja1!$B$1</c:f>
              <c:strCache>
                <c:ptCount val="1"/>
                <c:pt idx="0">
                  <c:v>Aprueba</c:v>
                </c:pt>
              </c:strCache>
            </c:strRef>
          </c:tx>
          <c:spPr>
            <a:ln>
              <a:solidFill>
                <a:schemeClr val="accent6"/>
              </a:solidFill>
            </a:ln>
          </c:spPr>
          <c:marker>
            <c:symbol val="circle"/>
            <c:size val="7"/>
            <c:spPr>
              <a:solidFill>
                <a:schemeClr val="accent6"/>
              </a:solidFill>
              <a:ln w="38100">
                <a:solidFill>
                  <a:schemeClr val="accent6"/>
                </a:solidFill>
              </a:ln>
            </c:spPr>
          </c:marker>
          <c:dLbls>
            <c:dLbl>
              <c:idx val="0"/>
              <c:layout>
                <c:manualLayout>
                  <c:x val="-3.4119555708633981E-2"/>
                  <c:y val="6.60107195511286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2F1-4DB3-B237-22A69AF9BE03}"/>
                </c:ext>
              </c:extLst>
            </c:dLbl>
            <c:dLbl>
              <c:idx val="1"/>
              <c:layout>
                <c:manualLayout>
                  <c:x val="-3.3327588447015895E-2"/>
                  <c:y val="5.76630975602912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F1-4DB3-B237-22A69AF9BE03}"/>
                </c:ext>
              </c:extLst>
            </c:dLbl>
            <c:dLbl>
              <c:idx val="2"/>
              <c:layout>
                <c:manualLayout>
                  <c:x val="-4.0976602216334458E-2"/>
                  <c:y val="7.6344602844875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2F1-4DB3-B237-22A69AF9BE03}"/>
                </c:ext>
              </c:extLst>
            </c:dLbl>
            <c:dLbl>
              <c:idx val="3"/>
              <c:layout>
                <c:manualLayout>
                  <c:x val="-3.753327209604667E-2"/>
                  <c:y val="7.41780993914938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96F-4ACD-80DB-B5E5FB95CDB1}"/>
                </c:ext>
              </c:extLst>
            </c:dLbl>
            <c:dLbl>
              <c:idx val="4"/>
              <c:layout>
                <c:manualLayout>
                  <c:x val="-4.3530453188825431E-2"/>
                  <c:y val="7.87471119882976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141-4208-9C72-A85FF3027027}"/>
                </c:ext>
              </c:extLst>
            </c:dLbl>
            <c:dLbl>
              <c:idx val="13"/>
              <c:spPr>
                <a:noFill/>
                <a:ln>
                  <a:noFill/>
                </a:ln>
                <a:effectLst/>
              </c:spPr>
              <c:txPr>
                <a:bodyPr wrap="square" lIns="38100" tIns="19050" rIns="38100" bIns="19050" anchor="ctr">
                  <a:spAutoFit/>
                </a:bodyPr>
                <a:lstStyle/>
                <a:p>
                  <a:pPr>
                    <a:defRPr sz="1600" b="0">
                      <a:solidFill>
                        <a:schemeClr val="accent1"/>
                      </a:solidFill>
                      <a:latin typeface="Corbel" panose="020B0503020204020204" pitchFamily="34" charset="0"/>
                    </a:defRPr>
                  </a:pPr>
                  <a:endParaRPr lang="es-PE"/>
                </a:p>
              </c:txPr>
              <c:dLblPos val="t"/>
              <c:showLegendKey val="0"/>
              <c:showVal val="1"/>
              <c:showCatName val="0"/>
              <c:showSerName val="0"/>
              <c:showPercent val="0"/>
              <c:showBubbleSize val="0"/>
              <c:extLst>
                <c:ext xmlns:c16="http://schemas.microsoft.com/office/drawing/2014/chart" uri="{C3380CC4-5D6E-409C-BE32-E72D297353CC}">
                  <c16:uniqueId val="{00000000-4C2D-4616-879A-49034FAE9039}"/>
                </c:ext>
              </c:extLst>
            </c:dLbl>
            <c:spPr>
              <a:noFill/>
              <a:ln>
                <a:noFill/>
              </a:ln>
              <a:effectLst/>
            </c:spPr>
            <c:txPr>
              <a:bodyPr wrap="square" lIns="38100" tIns="19050" rIns="38100" bIns="19050" anchor="ctr">
                <a:spAutoFit/>
              </a:bodyPr>
              <a:lstStyle/>
              <a:p>
                <a:pPr>
                  <a:defRPr sz="1600" b="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mmm\-yy</c:formatCode>
                <c:ptCount val="5"/>
                <c:pt idx="0">
                  <c:v>43525</c:v>
                </c:pt>
                <c:pt idx="1">
                  <c:v>43556</c:v>
                </c:pt>
                <c:pt idx="2">
                  <c:v>43586</c:v>
                </c:pt>
                <c:pt idx="3">
                  <c:v>43617</c:v>
                </c:pt>
                <c:pt idx="4">
                  <c:v>43647</c:v>
                </c:pt>
              </c:numCache>
            </c:numRef>
          </c:cat>
          <c:val>
            <c:numRef>
              <c:f>Hoja1!$B$2:$B$26</c:f>
              <c:numCache>
                <c:formatCode>0%</c:formatCode>
                <c:ptCount val="5"/>
                <c:pt idx="0">
                  <c:v>0.28000000000000003</c:v>
                </c:pt>
                <c:pt idx="1">
                  <c:v>0.3</c:v>
                </c:pt>
                <c:pt idx="2">
                  <c:v>0.33</c:v>
                </c:pt>
                <c:pt idx="3">
                  <c:v>0.41799999999999998</c:v>
                </c:pt>
                <c:pt idx="4">
                  <c:v>0.33800000000000002</c:v>
                </c:pt>
              </c:numCache>
            </c:numRef>
          </c:val>
          <c:smooth val="0"/>
          <c:extLst>
            <c:ext xmlns:c16="http://schemas.microsoft.com/office/drawing/2014/chart" uri="{C3380CC4-5D6E-409C-BE32-E72D297353CC}">
              <c16:uniqueId val="{0000000D-D0C6-4C10-B134-1D40F3AA0116}"/>
            </c:ext>
          </c:extLst>
        </c:ser>
        <c:ser>
          <c:idx val="1"/>
          <c:order val="1"/>
          <c:tx>
            <c:strRef>
              <c:f>Hoja1!$C$1</c:f>
              <c:strCache>
                <c:ptCount val="1"/>
                <c:pt idx="0">
                  <c:v>Desaprueba</c:v>
                </c:pt>
              </c:strCache>
            </c:strRef>
          </c:tx>
          <c:spPr>
            <a:ln>
              <a:solidFill>
                <a:schemeClr val="accent1"/>
              </a:solidFill>
            </a:ln>
          </c:spPr>
          <c:marker>
            <c:symbol val="circle"/>
            <c:size val="7"/>
            <c:spPr>
              <a:solidFill>
                <a:schemeClr val="accent1"/>
              </a:solidFill>
              <a:ln w="38100">
                <a:solidFill>
                  <a:schemeClr val="accent1"/>
                </a:solidFill>
              </a:ln>
            </c:spPr>
          </c:marker>
          <c:dLbls>
            <c:dLbl>
              <c:idx val="1"/>
              <c:layout>
                <c:manualLayout>
                  <c:x val="-4.0976602216334514E-2"/>
                  <c:y val="-6.69812520072797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2F1-4DB3-B237-22A69AF9BE03}"/>
                </c:ext>
              </c:extLst>
            </c:dLbl>
            <c:dLbl>
              <c:idx val="2"/>
              <c:layout>
                <c:manualLayout>
                  <c:x val="-3.6813204843526105E-2"/>
                  <c:y val="-6.85826779018806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2F1-4DB3-B237-22A69AF9BE03}"/>
                </c:ext>
              </c:extLst>
            </c:dLbl>
            <c:dLbl>
              <c:idx val="3"/>
              <c:layout>
                <c:manualLayout>
                  <c:x val="-3.0837233586455157E-2"/>
                  <c:y val="-7.20303037062247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96F-4ACD-80DB-B5E5FB95CDB1}"/>
                </c:ext>
              </c:extLst>
            </c:dLbl>
            <c:dLbl>
              <c:idx val="13"/>
              <c:layout>
                <c:manualLayout>
                  <c:x val="0"/>
                  <c:y val="-1.469744102507129E-4"/>
                </c:manualLayout>
              </c:layout>
              <c:spPr>
                <a:noFill/>
                <a:ln>
                  <a:noFill/>
                </a:ln>
                <a:effectLst/>
              </c:spPr>
              <c:txPr>
                <a:bodyPr wrap="square" lIns="38100" tIns="19050" rIns="38100" bIns="19050" anchor="ctr">
                  <a:spAutoFit/>
                </a:bodyPr>
                <a:lstStyle/>
                <a:p>
                  <a:pPr>
                    <a:defRPr sz="1600" b="1">
                      <a:solidFill>
                        <a:schemeClr val="accent5"/>
                      </a:solidFill>
                      <a:latin typeface="Corbel" panose="020B0503020204020204" pitchFamily="34" charset="0"/>
                    </a:defRPr>
                  </a:pPr>
                  <a:endParaRPr lang="es-PE"/>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FC-4014-BF07-AACB52D4ABC0}"/>
                </c:ext>
              </c:extLst>
            </c:dLbl>
            <c:spPr>
              <a:noFill/>
              <a:ln>
                <a:noFill/>
              </a:ln>
              <a:effectLst/>
            </c:spPr>
            <c:txPr>
              <a:bodyPr wrap="square" lIns="38100" tIns="19050" rIns="38100" bIns="19050" anchor="ctr">
                <a:spAutoFit/>
              </a:bodyPr>
              <a:lstStyle/>
              <a:p>
                <a:pPr>
                  <a:defRPr sz="160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Hoja1!$A$2:$A$26</c:f>
              <c:numCache>
                <c:formatCode>mmm\-yy</c:formatCode>
                <c:ptCount val="5"/>
                <c:pt idx="0">
                  <c:v>43525</c:v>
                </c:pt>
                <c:pt idx="1">
                  <c:v>43556</c:v>
                </c:pt>
                <c:pt idx="2">
                  <c:v>43586</c:v>
                </c:pt>
                <c:pt idx="3">
                  <c:v>43617</c:v>
                </c:pt>
                <c:pt idx="4">
                  <c:v>43647</c:v>
                </c:pt>
              </c:numCache>
            </c:numRef>
          </c:cat>
          <c:val>
            <c:numRef>
              <c:f>Hoja1!$C$2:$C$26</c:f>
              <c:numCache>
                <c:formatCode>0%</c:formatCode>
                <c:ptCount val="5"/>
                <c:pt idx="0">
                  <c:v>0.39</c:v>
                </c:pt>
                <c:pt idx="1">
                  <c:v>0.48</c:v>
                </c:pt>
                <c:pt idx="2">
                  <c:v>0.5</c:v>
                </c:pt>
                <c:pt idx="3">
                  <c:v>0.442</c:v>
                </c:pt>
                <c:pt idx="4">
                  <c:v>0.497</c:v>
                </c:pt>
              </c:numCache>
            </c:numRef>
          </c:val>
          <c:smooth val="0"/>
          <c:extLst>
            <c:ext xmlns:c16="http://schemas.microsoft.com/office/drawing/2014/chart" uri="{C3380CC4-5D6E-409C-BE32-E72D297353CC}">
              <c16:uniqueId val="{0000001C-D0C6-4C10-B134-1D40F3AA0116}"/>
            </c:ext>
          </c:extLst>
        </c:ser>
        <c:dLbls>
          <c:showLegendKey val="0"/>
          <c:showVal val="0"/>
          <c:showCatName val="0"/>
          <c:showSerName val="0"/>
          <c:showPercent val="0"/>
          <c:showBubbleSize val="0"/>
        </c:dLbls>
        <c:marker val="1"/>
        <c:smooth val="0"/>
        <c:axId val="368394152"/>
        <c:axId val="368403952"/>
      </c:lineChart>
      <c:dateAx>
        <c:axId val="368394152"/>
        <c:scaling>
          <c:orientation val="minMax"/>
        </c:scaling>
        <c:delete val="0"/>
        <c:axPos val="b"/>
        <c:numFmt formatCode="mmm\-yy" sourceLinked="1"/>
        <c:majorTickMark val="out"/>
        <c:minorTickMark val="none"/>
        <c:tickLblPos val="nextTo"/>
        <c:spPr>
          <a:noFill/>
        </c:spPr>
        <c:txPr>
          <a:bodyPr/>
          <a:lstStyle/>
          <a:p>
            <a:pPr>
              <a:defRPr sz="1400">
                <a:latin typeface="Corbel" panose="020B0503020204020204" pitchFamily="34" charset="0"/>
              </a:defRPr>
            </a:pPr>
            <a:endParaRPr lang="es-PE"/>
          </a:p>
        </c:txPr>
        <c:crossAx val="368403952"/>
        <c:crosses val="autoZero"/>
        <c:auto val="1"/>
        <c:lblOffset val="100"/>
        <c:baseTimeUnit val="months"/>
      </c:dateAx>
      <c:valAx>
        <c:axId val="368403952"/>
        <c:scaling>
          <c:orientation val="minMax"/>
        </c:scaling>
        <c:delete val="1"/>
        <c:axPos val="l"/>
        <c:numFmt formatCode="0%" sourceLinked="1"/>
        <c:majorTickMark val="out"/>
        <c:minorTickMark val="none"/>
        <c:tickLblPos val="none"/>
        <c:crossAx val="368394152"/>
        <c:crosses val="autoZero"/>
        <c:crossBetween val="between"/>
      </c:valAx>
    </c:plotArea>
    <c:legend>
      <c:legendPos val="t"/>
      <c:layout>
        <c:manualLayout>
          <c:xMode val="edge"/>
          <c:yMode val="edge"/>
          <c:x val="1.3339519313089457E-7"/>
          <c:y val="0.15442794882993705"/>
          <c:w val="0.99798492506740277"/>
          <c:h val="0.11502083746775153"/>
        </c:manualLayout>
      </c:layout>
      <c:overlay val="0"/>
      <c:txPr>
        <a:bodyPr/>
        <a:lstStyle/>
        <a:p>
          <a:pPr>
            <a:defRPr sz="1600">
              <a:latin typeface="Corbel" panose="020B0503020204020204" pitchFamily="34" charset="0"/>
            </a:defRPr>
          </a:pPr>
          <a:endParaRPr lang="es-PE"/>
        </a:p>
      </c:txPr>
    </c:legend>
    <c:plotVisOnly val="1"/>
    <c:dispBlanksAs val="gap"/>
    <c:showDLblsOverMax val="0"/>
  </c:chart>
  <c:txPr>
    <a:bodyPr/>
    <a:lstStyle/>
    <a:p>
      <a:pPr>
        <a:defRPr sz="1400">
          <a:latin typeface="+mn-lt"/>
        </a:defRPr>
      </a:pPr>
      <a:endParaRPr lang="es-P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099031991077E-2"/>
          <c:y val="0.30605804385067997"/>
          <c:w val="0.99805655623168099"/>
          <c:h val="0.44912168889191795"/>
        </c:manualLayout>
      </c:layout>
      <c:barChart>
        <c:barDir val="col"/>
        <c:grouping val="clustered"/>
        <c:varyColors val="0"/>
        <c:ser>
          <c:idx val="0"/>
          <c:order val="0"/>
          <c:tx>
            <c:strRef>
              <c:f>Hoja1!$B$1</c:f>
              <c:strCache>
                <c:ptCount val="1"/>
                <c:pt idx="0">
                  <c:v>Jul-17</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Hoja1!$A$2:$A$16</c:f>
              <c:strCache>
                <c:ptCount val="4"/>
                <c:pt idx="0">
                  <c:v>Conflictiva</c:v>
                </c:pt>
                <c:pt idx="1">
                  <c:v>Tensa, pero avanza</c:v>
                </c:pt>
                <c:pt idx="2">
                  <c:v>Cordial</c:v>
                </c:pt>
                <c:pt idx="3">
                  <c:v>NS/NP</c:v>
                </c:pt>
              </c:strCache>
            </c:strRef>
          </c:cat>
          <c:val>
            <c:numRef>
              <c:f>Hoja1!$B$2:$B$16</c:f>
              <c:numCache>
                <c:formatCode>0%</c:formatCode>
                <c:ptCount val="4"/>
                <c:pt idx="0">
                  <c:v>0.47</c:v>
                </c:pt>
                <c:pt idx="1">
                  <c:v>0.38</c:v>
                </c:pt>
                <c:pt idx="2">
                  <c:v>0.08</c:v>
                </c:pt>
                <c:pt idx="3">
                  <c:v>7.0000000000000007E-2</c:v>
                </c:pt>
              </c:numCache>
            </c:numRef>
          </c:val>
          <c:extLst>
            <c:ext xmlns:c16="http://schemas.microsoft.com/office/drawing/2014/chart" uri="{C3380CC4-5D6E-409C-BE32-E72D297353CC}">
              <c16:uniqueId val="{00000000-B8F3-4926-9F21-67BBC39C0919}"/>
            </c:ext>
          </c:extLst>
        </c:ser>
        <c:ser>
          <c:idx val="1"/>
          <c:order val="1"/>
          <c:tx>
            <c:strRef>
              <c:f>Hoja1!$C$1</c:f>
              <c:strCache>
                <c:ptCount val="1"/>
                <c:pt idx="0">
                  <c:v>Jul-18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Hoja1!$A$2:$A$16</c:f>
              <c:strCache>
                <c:ptCount val="4"/>
                <c:pt idx="0">
                  <c:v>Conflictiva</c:v>
                </c:pt>
                <c:pt idx="1">
                  <c:v>Tensa, pero avanza</c:v>
                </c:pt>
                <c:pt idx="2">
                  <c:v>Cordial</c:v>
                </c:pt>
                <c:pt idx="3">
                  <c:v>NS/NP</c:v>
                </c:pt>
              </c:strCache>
            </c:strRef>
          </c:cat>
          <c:val>
            <c:numRef>
              <c:f>Hoja1!$C$2:$C$16</c:f>
              <c:numCache>
                <c:formatCode>0%</c:formatCode>
                <c:ptCount val="4"/>
                <c:pt idx="0">
                  <c:v>0.44</c:v>
                </c:pt>
                <c:pt idx="1">
                  <c:v>0.34</c:v>
                </c:pt>
                <c:pt idx="2">
                  <c:v>0.12</c:v>
                </c:pt>
                <c:pt idx="3">
                  <c:v>0.1</c:v>
                </c:pt>
              </c:numCache>
            </c:numRef>
          </c:val>
          <c:extLst>
            <c:ext xmlns:c16="http://schemas.microsoft.com/office/drawing/2014/chart" uri="{C3380CC4-5D6E-409C-BE32-E72D297353CC}">
              <c16:uniqueId val="{00000000-B240-4CB5-9E74-E8BA70162DC3}"/>
            </c:ext>
          </c:extLst>
        </c:ser>
        <c:ser>
          <c:idx val="2"/>
          <c:order val="2"/>
          <c:tx>
            <c:strRef>
              <c:f>Hoja1!$D$1</c:f>
              <c:strCache>
                <c:ptCount val="1"/>
                <c:pt idx="0">
                  <c:v>Jul-19</c:v>
                </c:pt>
              </c:strCache>
            </c:strRef>
          </c:tx>
          <c:spPr>
            <a:solidFill>
              <a:schemeClr val="accent2"/>
            </a:solidFill>
            <a:ln>
              <a:noFill/>
            </a:ln>
            <a:effectLst/>
          </c:spPr>
          <c:invertIfNegative val="0"/>
          <c:dLbls>
            <c:dLbl>
              <c:idx val="0"/>
              <c:spPr>
                <a:noFill/>
                <a:ln>
                  <a:solidFill>
                    <a:schemeClr val="accent2"/>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0-0068-4CCB-BB7D-4F0F1087FC9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Hoja1!$A$2:$A$16</c:f>
              <c:strCache>
                <c:ptCount val="4"/>
                <c:pt idx="0">
                  <c:v>Conflictiva</c:v>
                </c:pt>
                <c:pt idx="1">
                  <c:v>Tensa, pero avanza</c:v>
                </c:pt>
                <c:pt idx="2">
                  <c:v>Cordial</c:v>
                </c:pt>
                <c:pt idx="3">
                  <c:v>NS/NP</c:v>
                </c:pt>
              </c:strCache>
            </c:strRef>
          </c:cat>
          <c:val>
            <c:numRef>
              <c:f>Hoja1!$D$2:$D$16</c:f>
              <c:numCache>
                <c:formatCode>0%</c:formatCode>
                <c:ptCount val="4"/>
                <c:pt idx="0">
                  <c:v>0.54300000000000004</c:v>
                </c:pt>
                <c:pt idx="1">
                  <c:v>0.3</c:v>
                </c:pt>
                <c:pt idx="2">
                  <c:v>9.7000000000000003E-2</c:v>
                </c:pt>
                <c:pt idx="3">
                  <c:v>0.06</c:v>
                </c:pt>
              </c:numCache>
            </c:numRef>
          </c:val>
          <c:extLst>
            <c:ext xmlns:c16="http://schemas.microsoft.com/office/drawing/2014/chart" uri="{C3380CC4-5D6E-409C-BE32-E72D297353CC}">
              <c16:uniqueId val="{00000000-3755-4554-8CD7-2BD5D2D68D49}"/>
            </c:ext>
          </c:extLst>
        </c:ser>
        <c:dLbls>
          <c:showLegendKey val="0"/>
          <c:showVal val="0"/>
          <c:showCatName val="0"/>
          <c:showSerName val="0"/>
          <c:showPercent val="0"/>
          <c:showBubbleSize val="0"/>
        </c:dLbls>
        <c:gapWidth val="150"/>
        <c:axId val="374637912"/>
        <c:axId val="374641440"/>
      </c:barChart>
      <c:catAx>
        <c:axId val="37463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PE"/>
          </a:p>
        </c:txPr>
        <c:crossAx val="374641440"/>
        <c:crosses val="autoZero"/>
        <c:auto val="0"/>
        <c:lblAlgn val="ctr"/>
        <c:lblOffset val="100"/>
        <c:noMultiLvlLbl val="1"/>
      </c:catAx>
      <c:valAx>
        <c:axId val="37464144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374637912"/>
        <c:crossesAt val="1"/>
        <c:crossBetween val="between"/>
      </c:valAx>
      <c:spPr>
        <a:noFill/>
        <a:ln>
          <a:noFill/>
        </a:ln>
        <a:effectLst/>
      </c:spPr>
    </c:plotArea>
    <c:legend>
      <c:legendPos val="r"/>
      <c:layout>
        <c:manualLayout>
          <c:xMode val="edge"/>
          <c:yMode val="edge"/>
          <c:x val="0.70442062826491969"/>
          <c:y val="1.6961739534606729E-3"/>
          <c:w val="0.25495797511233809"/>
          <c:h val="0.107071953248033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orbel" panose="020B0503020204020204" pitchFamily="34" charset="0"/>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05605914248975"/>
          <c:y val="6.5881028307011114E-3"/>
          <c:w val="0.30938627378489852"/>
          <c:h val="0.93040049403774094"/>
        </c:manualLayout>
      </c:layout>
      <c:barChart>
        <c:barDir val="bar"/>
        <c:grouping val="clustered"/>
        <c:varyColors val="0"/>
        <c:ser>
          <c:idx val="0"/>
          <c:order val="0"/>
          <c:tx>
            <c:strRef>
              <c:f>Hoja1!$B$1</c:f>
              <c:strCache>
                <c:ptCount val="1"/>
                <c:pt idx="0">
                  <c:v>Columna2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orbel" panose="020B050302020402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NS/NP</c:v>
                </c:pt>
                <c:pt idx="1">
                  <c:v>El Congreso y el Gobierno tienen que ponerse de acuerdo y conciliar</c:v>
                </c:pt>
                <c:pt idx="2">
                  <c:v>El Gobierno debería ponerse más firme y no dejar que el Congreso lo obstruya. </c:v>
                </c:pt>
                <c:pt idx="3">
                  <c:v>El Congreso debería ponerse más firme y no dejarse imponer por el Gobierno.</c:v>
                </c:pt>
              </c:strCache>
            </c:strRef>
          </c:cat>
          <c:val>
            <c:numRef>
              <c:f>Hoja1!$B$2:$B$5</c:f>
              <c:numCache>
                <c:formatCode>0%</c:formatCode>
                <c:ptCount val="4"/>
                <c:pt idx="0">
                  <c:v>5.0999999999999997E-2</c:v>
                </c:pt>
                <c:pt idx="1">
                  <c:v>0.42199999999999999</c:v>
                </c:pt>
                <c:pt idx="2">
                  <c:v>0.38700000000000001</c:v>
                </c:pt>
                <c:pt idx="3">
                  <c:v>0.14000000000000001</c:v>
                </c:pt>
              </c:numCache>
            </c:numRef>
          </c:val>
          <c:extLst>
            <c:ext xmlns:c16="http://schemas.microsoft.com/office/drawing/2014/chart" uri="{C3380CC4-5D6E-409C-BE32-E72D297353CC}">
              <c16:uniqueId val="{00000000-04CC-4954-84CE-0592499C47F7}"/>
            </c:ext>
          </c:extLst>
        </c:ser>
        <c:dLbls>
          <c:showLegendKey val="0"/>
          <c:showVal val="0"/>
          <c:showCatName val="0"/>
          <c:showSerName val="0"/>
          <c:showPercent val="0"/>
          <c:showBubbleSize val="0"/>
        </c:dLbls>
        <c:gapWidth val="80"/>
        <c:axId val="374646928"/>
        <c:axId val="374648104"/>
      </c:barChart>
      <c:catAx>
        <c:axId val="374646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s-PE"/>
          </a:p>
        </c:txPr>
        <c:crossAx val="374648104"/>
        <c:crosses val="autoZero"/>
        <c:auto val="0"/>
        <c:lblAlgn val="ctr"/>
        <c:lblOffset val="100"/>
        <c:noMultiLvlLbl val="1"/>
      </c:catAx>
      <c:valAx>
        <c:axId val="374648104"/>
        <c:scaling>
          <c:orientation val="minMax"/>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E"/>
          </a:p>
        </c:txPr>
        <c:crossAx val="374646928"/>
        <c:crossesAt val="1"/>
        <c:crossBetween val="between"/>
      </c:valAx>
      <c:spPr>
        <a:noFill/>
        <a:ln>
          <a:noFill/>
        </a:ln>
        <a:effectLst/>
      </c:spPr>
    </c:plotArea>
    <c:plotVisOnly val="1"/>
    <c:dispBlanksAs val="gap"/>
    <c:showDLblsOverMax val="0"/>
  </c:chart>
  <c:spPr>
    <a:noFill/>
    <a:ln>
      <a:noFill/>
    </a:ln>
    <a:effectLst/>
  </c:spPr>
  <c:txPr>
    <a:bodyPr/>
    <a:lstStyle/>
    <a:p>
      <a:pPr>
        <a:defRPr sz="1400"/>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45200273442479E-2"/>
          <c:y val="0.31288453448049652"/>
          <c:w val="0.97450959945311499"/>
          <c:h val="0.5228446157654304"/>
        </c:manualLayout>
      </c:layout>
      <c:barChart>
        <c:barDir val="col"/>
        <c:grouping val="clustered"/>
        <c:varyColors val="0"/>
        <c:ser>
          <c:idx val="0"/>
          <c:order val="0"/>
          <c:tx>
            <c:strRef>
              <c:f>Hoja1!$B$1</c:f>
              <c:strCache>
                <c:ptCount val="1"/>
                <c:pt idx="0">
                  <c:v>% Aprueba</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a:solidFill>
                      <a:schemeClr val="tx1"/>
                    </a:solidFill>
                    <a:latin typeface="Corbel" panose="020B0503020204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Hoja1!$A$2:$A$12</c:f>
              <c:strCache>
                <c:ptCount val="8"/>
                <c:pt idx="0">
                  <c:v>Julio 2012</c:v>
                </c:pt>
                <c:pt idx="1">
                  <c:v>Julio 2013</c:v>
                </c:pt>
                <c:pt idx="2">
                  <c:v>Julio 2014</c:v>
                </c:pt>
                <c:pt idx="3">
                  <c:v>Julio 2015</c:v>
                </c:pt>
                <c:pt idx="4">
                  <c:v>Julio 2016</c:v>
                </c:pt>
                <c:pt idx="5">
                  <c:v>Julio 2017</c:v>
                </c:pt>
                <c:pt idx="6">
                  <c:v>Julio 2018</c:v>
                </c:pt>
                <c:pt idx="7">
                  <c:v>Julio 2019</c:v>
                </c:pt>
              </c:strCache>
            </c:strRef>
          </c:cat>
          <c:val>
            <c:numRef>
              <c:f>Hoja1!$B$2:$B$12</c:f>
              <c:numCache>
                <c:formatCode>0%</c:formatCode>
                <c:ptCount val="8"/>
                <c:pt idx="0">
                  <c:v>0.18</c:v>
                </c:pt>
                <c:pt idx="1">
                  <c:v>0.2</c:v>
                </c:pt>
                <c:pt idx="2">
                  <c:v>0.14000000000000001</c:v>
                </c:pt>
                <c:pt idx="3">
                  <c:v>0.25</c:v>
                </c:pt>
                <c:pt idx="4">
                  <c:v>0.18</c:v>
                </c:pt>
                <c:pt idx="5">
                  <c:v>0.31</c:v>
                </c:pt>
                <c:pt idx="6">
                  <c:v>0.14000000000000001</c:v>
                </c:pt>
                <c:pt idx="7">
                  <c:v>0.33800000000000002</c:v>
                </c:pt>
              </c:numCache>
            </c:numRef>
          </c:val>
          <c:extLst>
            <c:ext xmlns:c16="http://schemas.microsoft.com/office/drawing/2014/chart" uri="{C3380CC4-5D6E-409C-BE32-E72D297353CC}">
              <c16:uniqueId val="{00000000-ECA2-4FE0-9832-12DEC97BCE80}"/>
            </c:ext>
          </c:extLst>
        </c:ser>
        <c:dLbls>
          <c:showLegendKey val="0"/>
          <c:showVal val="1"/>
          <c:showCatName val="0"/>
          <c:showSerName val="0"/>
          <c:showPercent val="0"/>
          <c:showBubbleSize val="0"/>
        </c:dLbls>
        <c:gapWidth val="150"/>
        <c:overlap val="-25"/>
        <c:axId val="322118328"/>
        <c:axId val="322118720"/>
      </c:barChart>
      <c:catAx>
        <c:axId val="322118328"/>
        <c:scaling>
          <c:orientation val="minMax"/>
        </c:scaling>
        <c:delete val="0"/>
        <c:axPos val="b"/>
        <c:numFmt formatCode="General" sourceLinked="1"/>
        <c:majorTickMark val="none"/>
        <c:minorTickMark val="none"/>
        <c:tickLblPos val="nextTo"/>
        <c:txPr>
          <a:bodyPr/>
          <a:lstStyle/>
          <a:p>
            <a:pPr>
              <a:defRPr sz="1600">
                <a:latin typeface="Corbel" panose="020B0503020204020204" pitchFamily="34" charset="0"/>
              </a:defRPr>
            </a:pPr>
            <a:endParaRPr lang="es-PE"/>
          </a:p>
        </c:txPr>
        <c:crossAx val="322118720"/>
        <c:crosses val="autoZero"/>
        <c:auto val="1"/>
        <c:lblAlgn val="ctr"/>
        <c:lblOffset val="100"/>
        <c:noMultiLvlLbl val="0"/>
      </c:catAx>
      <c:valAx>
        <c:axId val="322118720"/>
        <c:scaling>
          <c:orientation val="minMax"/>
        </c:scaling>
        <c:delete val="1"/>
        <c:axPos val="l"/>
        <c:numFmt formatCode="0%" sourceLinked="1"/>
        <c:majorTickMark val="out"/>
        <c:minorTickMark val="none"/>
        <c:tickLblPos val="none"/>
        <c:crossAx val="322118328"/>
        <c:crosses val="autoZero"/>
        <c:crossBetween val="between"/>
      </c:valAx>
    </c:plotArea>
    <c:plotVisOnly val="1"/>
    <c:dispBlanksAs val="gap"/>
    <c:showDLblsOverMax val="0"/>
  </c:chart>
  <c:txPr>
    <a:bodyPr/>
    <a:lstStyle/>
    <a:p>
      <a:pPr>
        <a:defRPr sz="1600">
          <a:latin typeface="+mn-lt"/>
        </a:defRPr>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099031991077E-2"/>
          <c:y val="0.29553919631080489"/>
          <c:w val="0.97243580993517897"/>
          <c:h val="0.5659597850136755"/>
        </c:manualLayout>
      </c:layout>
      <c:lineChart>
        <c:grouping val="standard"/>
        <c:varyColors val="0"/>
        <c:ser>
          <c:idx val="0"/>
          <c:order val="0"/>
          <c:tx>
            <c:strRef>
              <c:f>Hoja1!$B$1</c:f>
              <c:strCache>
                <c:ptCount val="1"/>
                <c:pt idx="0">
                  <c:v>Aprueba</c:v>
                </c:pt>
              </c:strCache>
            </c:strRef>
          </c:tx>
          <c:spPr>
            <a:ln>
              <a:solidFill>
                <a:schemeClr val="accent6"/>
              </a:solidFill>
            </a:ln>
          </c:spPr>
          <c:marker>
            <c:symbol val="circle"/>
            <c:size val="7"/>
            <c:spPr>
              <a:solidFill>
                <a:schemeClr val="accent6"/>
              </a:solidFill>
              <a:ln w="38100">
                <a:solidFill>
                  <a:schemeClr val="accent6"/>
                </a:solidFill>
              </a:ln>
            </c:spPr>
          </c:marker>
          <c:dLbls>
            <c:dLbl>
              <c:idx val="0"/>
              <c:layout>
                <c:manualLayout>
                  <c:x val="-3.0778566664149982E-2"/>
                  <c:y val="-8.168440150758674E-2"/>
                </c:manualLayout>
              </c:layout>
              <c:spPr>
                <a:noFill/>
                <a:ln>
                  <a:noFill/>
                </a:ln>
                <a:effectLst/>
              </c:spPr>
              <c:txPr>
                <a:bodyPr wrap="square" lIns="38100" tIns="19050" rIns="38100" bIns="19050" anchor="ctr">
                  <a:noAutofit/>
                </a:bodyPr>
                <a:lstStyle/>
                <a:p>
                  <a:pPr>
                    <a:defRPr sz="1600" b="0">
                      <a:latin typeface="Corbel" panose="020B0503020204020204" pitchFamily="34" charset="0"/>
                    </a:defRPr>
                  </a:pPr>
                  <a:endParaRPr lang="es-PE"/>
                </a:p>
              </c:txPr>
              <c:dLblPos val="r"/>
              <c:showLegendKey val="0"/>
              <c:showVal val="1"/>
              <c:showCatName val="0"/>
              <c:showSerName val="0"/>
              <c:showPercent val="0"/>
              <c:showBubbleSize val="0"/>
              <c:extLst>
                <c:ext xmlns:c15="http://schemas.microsoft.com/office/drawing/2012/chart" uri="{CE6537A1-D6FC-4f65-9D91-7224C49458BB}">
                  <c15:layout>
                    <c:manualLayout>
                      <c:w val="5.1731059187887063E-2"/>
                      <c:h val="9.1447879311980992E-2"/>
                    </c:manualLayout>
                  </c15:layout>
                </c:ext>
                <c:ext xmlns:c16="http://schemas.microsoft.com/office/drawing/2014/chart" uri="{C3380CC4-5D6E-409C-BE32-E72D297353CC}">
                  <c16:uniqueId val="{00000008-D0C6-4C10-B134-1D40F3AA0116}"/>
                </c:ext>
              </c:extLst>
            </c:dLbl>
            <c:spPr>
              <a:noFill/>
              <a:ln>
                <a:noFill/>
              </a:ln>
              <a:effectLst/>
            </c:spPr>
            <c:txPr>
              <a:bodyPr wrap="square" lIns="38100" tIns="19050" rIns="38100" bIns="19050" anchor="ctr">
                <a:spAutoFit/>
              </a:bodyPr>
              <a:lstStyle/>
              <a:p>
                <a:pPr>
                  <a:defRPr sz="1600" b="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Hoja1!$A$2:$A$16</c:f>
              <c:numCache>
                <c:formatCode>mmm\-yy</c:formatCode>
                <c:ptCount val="7"/>
                <c:pt idx="0">
                  <c:v>43466</c:v>
                </c:pt>
                <c:pt idx="1">
                  <c:v>43497</c:v>
                </c:pt>
                <c:pt idx="2">
                  <c:v>43525</c:v>
                </c:pt>
                <c:pt idx="3">
                  <c:v>43556</c:v>
                </c:pt>
                <c:pt idx="4">
                  <c:v>43586</c:v>
                </c:pt>
                <c:pt idx="5">
                  <c:v>43617</c:v>
                </c:pt>
                <c:pt idx="6">
                  <c:v>43647</c:v>
                </c:pt>
              </c:numCache>
            </c:numRef>
          </c:cat>
          <c:val>
            <c:numRef>
              <c:f>Hoja1!$B$2:$B$16</c:f>
              <c:numCache>
                <c:formatCode>0%</c:formatCode>
                <c:ptCount val="7"/>
                <c:pt idx="0">
                  <c:v>0.2</c:v>
                </c:pt>
                <c:pt idx="1">
                  <c:v>0.187</c:v>
                </c:pt>
                <c:pt idx="2">
                  <c:v>0.17299999999999999</c:v>
                </c:pt>
                <c:pt idx="3">
                  <c:v>0.158</c:v>
                </c:pt>
                <c:pt idx="4">
                  <c:v>0.16500000000000001</c:v>
                </c:pt>
                <c:pt idx="5">
                  <c:v>0.217</c:v>
                </c:pt>
                <c:pt idx="6">
                  <c:v>0.19800000000000001</c:v>
                </c:pt>
              </c:numCache>
            </c:numRef>
          </c:val>
          <c:smooth val="0"/>
          <c:extLst>
            <c:ext xmlns:c16="http://schemas.microsoft.com/office/drawing/2014/chart" uri="{C3380CC4-5D6E-409C-BE32-E72D297353CC}">
              <c16:uniqueId val="{0000000D-D0C6-4C10-B134-1D40F3AA0116}"/>
            </c:ext>
          </c:extLst>
        </c:ser>
        <c:ser>
          <c:idx val="1"/>
          <c:order val="1"/>
          <c:tx>
            <c:strRef>
              <c:f>Hoja1!$C$1</c:f>
              <c:strCache>
                <c:ptCount val="1"/>
                <c:pt idx="0">
                  <c:v>Desaprueba</c:v>
                </c:pt>
              </c:strCache>
            </c:strRef>
          </c:tx>
          <c:spPr>
            <a:ln>
              <a:solidFill>
                <a:schemeClr val="accent1"/>
              </a:solidFill>
            </a:ln>
          </c:spPr>
          <c:marker>
            <c:symbol val="circle"/>
            <c:size val="7"/>
            <c:spPr>
              <a:solidFill>
                <a:schemeClr val="accent1"/>
              </a:solidFill>
              <a:ln w="38100">
                <a:solidFill>
                  <a:schemeClr val="accent1"/>
                </a:solidFill>
              </a:ln>
            </c:spPr>
          </c:marker>
          <c:dLbls>
            <c:dLbl>
              <c:idx val="0"/>
              <c:layout>
                <c:manualLayout>
                  <c:x val="-2.359752865460181E-2"/>
                  <c:y val="-9.99074386775875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D0C6-4C10-B134-1D40F3AA0116}"/>
                </c:ext>
              </c:extLst>
            </c:dLbl>
            <c:dLbl>
              <c:idx val="1"/>
              <c:layout>
                <c:manualLayout>
                  <c:x val="-3.0900206426676392E-2"/>
                  <c:y val="-7.1210424885220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F26-47A5-990C-2A4148B4334F}"/>
                </c:ext>
              </c:extLst>
            </c:dLbl>
            <c:spPr>
              <a:noFill/>
              <a:ln>
                <a:noFill/>
              </a:ln>
              <a:effectLst/>
            </c:spPr>
            <c:txPr>
              <a:bodyPr wrap="square" lIns="38100" tIns="19050" rIns="38100" bIns="19050" anchor="ctr">
                <a:spAutoFit/>
              </a:bodyPr>
              <a:lstStyle/>
              <a:p>
                <a:pPr>
                  <a:defRPr sz="160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Hoja1!$A$2:$A$16</c:f>
              <c:numCache>
                <c:formatCode>mmm\-yy</c:formatCode>
                <c:ptCount val="7"/>
                <c:pt idx="0">
                  <c:v>43466</c:v>
                </c:pt>
                <c:pt idx="1">
                  <c:v>43497</c:v>
                </c:pt>
                <c:pt idx="2">
                  <c:v>43525</c:v>
                </c:pt>
                <c:pt idx="3">
                  <c:v>43556</c:v>
                </c:pt>
                <c:pt idx="4">
                  <c:v>43586</c:v>
                </c:pt>
                <c:pt idx="5">
                  <c:v>43617</c:v>
                </c:pt>
                <c:pt idx="6">
                  <c:v>43647</c:v>
                </c:pt>
              </c:numCache>
            </c:numRef>
          </c:cat>
          <c:val>
            <c:numRef>
              <c:f>Hoja1!$C$2:$C$16</c:f>
              <c:numCache>
                <c:formatCode>0%</c:formatCode>
                <c:ptCount val="7"/>
                <c:pt idx="0">
                  <c:v>0.69199999999999995</c:v>
                </c:pt>
                <c:pt idx="1">
                  <c:v>0.71499999999999997</c:v>
                </c:pt>
                <c:pt idx="2">
                  <c:v>0.68700000000000006</c:v>
                </c:pt>
                <c:pt idx="3">
                  <c:v>0.73099999999999998</c:v>
                </c:pt>
                <c:pt idx="4">
                  <c:v>0.76</c:v>
                </c:pt>
                <c:pt idx="5">
                  <c:v>0.72199999999999998</c:v>
                </c:pt>
                <c:pt idx="6">
                  <c:v>0.72099999999999997</c:v>
                </c:pt>
              </c:numCache>
            </c:numRef>
          </c:val>
          <c:smooth val="0"/>
          <c:extLst>
            <c:ext xmlns:c16="http://schemas.microsoft.com/office/drawing/2014/chart" uri="{C3380CC4-5D6E-409C-BE32-E72D297353CC}">
              <c16:uniqueId val="{0000001C-D0C6-4C10-B134-1D40F3AA0116}"/>
            </c:ext>
          </c:extLst>
        </c:ser>
        <c:dLbls>
          <c:showLegendKey val="0"/>
          <c:showVal val="0"/>
          <c:showCatName val="0"/>
          <c:showSerName val="0"/>
          <c:showPercent val="0"/>
          <c:showBubbleSize val="0"/>
        </c:dLbls>
        <c:marker val="1"/>
        <c:smooth val="0"/>
        <c:axId val="368396112"/>
        <c:axId val="368399640"/>
      </c:lineChart>
      <c:dateAx>
        <c:axId val="368396112"/>
        <c:scaling>
          <c:orientation val="minMax"/>
        </c:scaling>
        <c:delete val="0"/>
        <c:axPos val="b"/>
        <c:numFmt formatCode="mmm\-yy" sourceLinked="1"/>
        <c:majorTickMark val="out"/>
        <c:minorTickMark val="none"/>
        <c:tickLblPos val="nextTo"/>
        <c:spPr>
          <a:noFill/>
        </c:spPr>
        <c:txPr>
          <a:bodyPr/>
          <a:lstStyle/>
          <a:p>
            <a:pPr>
              <a:defRPr sz="1400">
                <a:latin typeface="Corbel" panose="020B0503020204020204" pitchFamily="34" charset="0"/>
              </a:defRPr>
            </a:pPr>
            <a:endParaRPr lang="es-PE"/>
          </a:p>
        </c:txPr>
        <c:crossAx val="368399640"/>
        <c:crosses val="autoZero"/>
        <c:auto val="1"/>
        <c:lblOffset val="100"/>
        <c:baseTimeUnit val="months"/>
      </c:dateAx>
      <c:valAx>
        <c:axId val="368399640"/>
        <c:scaling>
          <c:orientation val="minMax"/>
        </c:scaling>
        <c:delete val="1"/>
        <c:axPos val="l"/>
        <c:numFmt formatCode="0%" sourceLinked="1"/>
        <c:majorTickMark val="out"/>
        <c:minorTickMark val="none"/>
        <c:tickLblPos val="none"/>
        <c:crossAx val="368396112"/>
        <c:crosses val="autoZero"/>
        <c:crossBetween val="between"/>
      </c:valAx>
    </c:plotArea>
    <c:legend>
      <c:legendPos val="t"/>
      <c:layout>
        <c:manualLayout>
          <c:xMode val="edge"/>
          <c:yMode val="edge"/>
          <c:x val="0.23813329493925914"/>
          <c:y val="0"/>
          <c:w val="0.46018722370370962"/>
          <c:h val="0.13137881369001578"/>
        </c:manualLayout>
      </c:layout>
      <c:overlay val="0"/>
      <c:txPr>
        <a:bodyPr/>
        <a:lstStyle/>
        <a:p>
          <a:pPr>
            <a:defRPr sz="1600">
              <a:latin typeface="Corbel" panose="020B0503020204020204" pitchFamily="34" charset="0"/>
            </a:defRPr>
          </a:pPr>
          <a:endParaRPr lang="es-PE"/>
        </a:p>
      </c:txPr>
    </c:legend>
    <c:plotVisOnly val="1"/>
    <c:dispBlanksAs val="gap"/>
    <c:showDLblsOverMax val="0"/>
  </c:chart>
  <c:txPr>
    <a:bodyPr/>
    <a:lstStyle/>
    <a:p>
      <a:pPr>
        <a:defRPr sz="1400">
          <a:latin typeface="+mn-lt"/>
        </a:defRPr>
      </a:pPr>
      <a:endParaRPr lang="es-P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45200273442479E-2"/>
          <c:y val="0.3086875382240315"/>
          <c:w val="0.97450959945311499"/>
          <c:h val="0.52704179327585887"/>
        </c:manualLayout>
      </c:layout>
      <c:barChart>
        <c:barDir val="col"/>
        <c:grouping val="clustered"/>
        <c:varyColors val="0"/>
        <c:ser>
          <c:idx val="0"/>
          <c:order val="0"/>
          <c:tx>
            <c:strRef>
              <c:f>Hoja1!$B$1</c:f>
              <c:strCache>
                <c:ptCount val="1"/>
                <c:pt idx="0">
                  <c:v>% Aprueba</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a:solidFill>
                      <a:schemeClr val="tx1"/>
                    </a:solidFill>
                    <a:latin typeface="Corbel" panose="020B0503020204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Hoja1!$A$2:$A$12</c:f>
              <c:strCache>
                <c:ptCount val="8"/>
                <c:pt idx="0">
                  <c:v>Julio 2012</c:v>
                </c:pt>
                <c:pt idx="1">
                  <c:v>Julio 2013</c:v>
                </c:pt>
                <c:pt idx="2">
                  <c:v>Julio 2014</c:v>
                </c:pt>
                <c:pt idx="3">
                  <c:v>Julio 2015</c:v>
                </c:pt>
                <c:pt idx="4">
                  <c:v>Julio 2016</c:v>
                </c:pt>
                <c:pt idx="5">
                  <c:v>Julio 2017</c:v>
                </c:pt>
                <c:pt idx="6">
                  <c:v>Julio 2018</c:v>
                </c:pt>
                <c:pt idx="7">
                  <c:v>Julio 2019</c:v>
                </c:pt>
              </c:strCache>
            </c:strRef>
          </c:cat>
          <c:val>
            <c:numRef>
              <c:f>Hoja1!$B$2:$B$12</c:f>
              <c:numCache>
                <c:formatCode>0%</c:formatCode>
                <c:ptCount val="8"/>
                <c:pt idx="0">
                  <c:v>0.3</c:v>
                </c:pt>
                <c:pt idx="1">
                  <c:v>0.22</c:v>
                </c:pt>
                <c:pt idx="2">
                  <c:v>0.17</c:v>
                </c:pt>
                <c:pt idx="3">
                  <c:v>0.18</c:v>
                </c:pt>
                <c:pt idx="4">
                  <c:v>0.12</c:v>
                </c:pt>
                <c:pt idx="5">
                  <c:v>0.22</c:v>
                </c:pt>
                <c:pt idx="6">
                  <c:v>0.09</c:v>
                </c:pt>
                <c:pt idx="7">
                  <c:v>0.19800000000000001</c:v>
                </c:pt>
              </c:numCache>
            </c:numRef>
          </c:val>
          <c:extLst>
            <c:ext xmlns:c16="http://schemas.microsoft.com/office/drawing/2014/chart" uri="{C3380CC4-5D6E-409C-BE32-E72D297353CC}">
              <c16:uniqueId val="{00000000-E82F-427A-AE1A-7750ABC07DD8}"/>
            </c:ext>
          </c:extLst>
        </c:ser>
        <c:dLbls>
          <c:showLegendKey val="0"/>
          <c:showVal val="1"/>
          <c:showCatName val="0"/>
          <c:showSerName val="0"/>
          <c:showPercent val="0"/>
          <c:showBubbleSize val="0"/>
        </c:dLbls>
        <c:gapWidth val="150"/>
        <c:overlap val="-25"/>
        <c:axId val="368401992"/>
        <c:axId val="368394936"/>
      </c:barChart>
      <c:catAx>
        <c:axId val="368401992"/>
        <c:scaling>
          <c:orientation val="minMax"/>
        </c:scaling>
        <c:delete val="0"/>
        <c:axPos val="b"/>
        <c:numFmt formatCode="General" sourceLinked="1"/>
        <c:majorTickMark val="none"/>
        <c:minorTickMark val="none"/>
        <c:tickLblPos val="nextTo"/>
        <c:txPr>
          <a:bodyPr/>
          <a:lstStyle/>
          <a:p>
            <a:pPr>
              <a:defRPr sz="1600">
                <a:latin typeface="Corbel" panose="020B0503020204020204" pitchFamily="34" charset="0"/>
              </a:defRPr>
            </a:pPr>
            <a:endParaRPr lang="es-PE"/>
          </a:p>
        </c:txPr>
        <c:crossAx val="368394936"/>
        <c:crosses val="autoZero"/>
        <c:auto val="1"/>
        <c:lblAlgn val="ctr"/>
        <c:lblOffset val="100"/>
        <c:noMultiLvlLbl val="0"/>
      </c:catAx>
      <c:valAx>
        <c:axId val="368394936"/>
        <c:scaling>
          <c:orientation val="minMax"/>
        </c:scaling>
        <c:delete val="1"/>
        <c:axPos val="l"/>
        <c:numFmt formatCode="0%" sourceLinked="1"/>
        <c:majorTickMark val="out"/>
        <c:minorTickMark val="none"/>
        <c:tickLblPos val="none"/>
        <c:crossAx val="368401992"/>
        <c:crosses val="autoZero"/>
        <c:crossBetween val="between"/>
      </c:valAx>
    </c:plotArea>
    <c:plotVisOnly val="1"/>
    <c:dispBlanksAs val="gap"/>
    <c:showDLblsOverMax val="0"/>
  </c:chart>
  <c:txPr>
    <a:bodyPr/>
    <a:lstStyle/>
    <a:p>
      <a:pPr>
        <a:defRPr sz="1600">
          <a:latin typeface="+mn-lt"/>
        </a:defRPr>
      </a:pPr>
      <a:endParaRPr lang="es-P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099031991077E-2"/>
          <c:y val="0.26485317410620102"/>
          <c:w val="0.97243580993517897"/>
          <c:h val="0.63262469562101198"/>
        </c:manualLayout>
      </c:layout>
      <c:lineChart>
        <c:grouping val="standard"/>
        <c:varyColors val="0"/>
        <c:ser>
          <c:idx val="0"/>
          <c:order val="0"/>
          <c:tx>
            <c:strRef>
              <c:f>Hoja1!$B$1</c:f>
              <c:strCache>
                <c:ptCount val="1"/>
                <c:pt idx="0">
                  <c:v>Aprobación Vizcarra</c:v>
                </c:pt>
              </c:strCache>
            </c:strRef>
          </c:tx>
          <c:spPr>
            <a:ln>
              <a:solidFill>
                <a:schemeClr val="accent6"/>
              </a:solidFill>
            </a:ln>
          </c:spPr>
          <c:marker>
            <c:symbol val="circle"/>
            <c:size val="7"/>
            <c:spPr>
              <a:solidFill>
                <a:schemeClr val="accent6"/>
              </a:solidFill>
              <a:ln w="38100">
                <a:solidFill>
                  <a:schemeClr val="accent6"/>
                </a:solidFill>
              </a:ln>
            </c:spPr>
          </c:marker>
          <c:dLbls>
            <c:dLbl>
              <c:idx val="0"/>
              <c:layout>
                <c:manualLayout>
                  <c:x val="-2.970616458264147E-2"/>
                  <c:y val="-6.94723734399881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351-4A0B-919A-89FE5A2CF736}"/>
                </c:ext>
              </c:extLst>
            </c:dLbl>
            <c:dLbl>
              <c:idx val="1"/>
              <c:layout>
                <c:manualLayout>
                  <c:x val="-2.35742466273892E-2"/>
                  <c:y val="-5.183538273368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51-4A0B-919A-89FE5A2CF736}"/>
                </c:ext>
              </c:extLst>
            </c:dLbl>
            <c:dLbl>
              <c:idx val="2"/>
              <c:layout>
                <c:manualLayout>
                  <c:x val="-2.8098985990432063E-2"/>
                  <c:y val="-4.59564677998741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351-4A0B-919A-89FE5A2CF736}"/>
                </c:ext>
              </c:extLst>
            </c:dLbl>
            <c:dLbl>
              <c:idx val="8"/>
              <c:layout>
                <c:manualLayout>
                  <c:x val="-2.818312822610514E-2"/>
                  <c:y val="-5.22198922341962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B10-4E38-AB7C-B9A8C3E2C4EE}"/>
                </c:ext>
              </c:extLst>
            </c:dLbl>
            <c:dLbl>
              <c:idx val="13"/>
              <c:spPr>
                <a:noFill/>
                <a:ln>
                  <a:noFill/>
                </a:ln>
                <a:effectLst/>
              </c:spPr>
              <c:txPr>
                <a:bodyPr wrap="square" lIns="38100" tIns="19050" rIns="38100" bIns="19050" anchor="ctr">
                  <a:spAutoFit/>
                </a:bodyPr>
                <a:lstStyle/>
                <a:p>
                  <a:pPr>
                    <a:defRPr sz="1600" b="1">
                      <a:solidFill>
                        <a:schemeClr val="accent1"/>
                      </a:solidFill>
                      <a:latin typeface="Corbel" panose="020B0503020204020204" pitchFamily="34" charset="0"/>
                    </a:defRPr>
                  </a:pPr>
                  <a:endParaRPr lang="es-PE"/>
                </a:p>
              </c:txPr>
              <c:dLblPos val="t"/>
              <c:showLegendKey val="0"/>
              <c:showVal val="1"/>
              <c:showCatName val="0"/>
              <c:showSerName val="0"/>
              <c:showPercent val="0"/>
              <c:showBubbleSize val="0"/>
              <c:extLst>
                <c:ext xmlns:c16="http://schemas.microsoft.com/office/drawing/2014/chart" uri="{C3380CC4-5D6E-409C-BE32-E72D297353CC}">
                  <c16:uniqueId val="{00000000-82EF-411A-85E9-5D4753AA7169}"/>
                </c:ext>
              </c:extLst>
            </c:dLbl>
            <c:spPr>
              <a:noFill/>
              <a:ln>
                <a:noFill/>
              </a:ln>
              <a:effectLst/>
            </c:spPr>
            <c:txPr>
              <a:bodyPr wrap="square" lIns="38100" tIns="19050" rIns="38100" bIns="19050" anchor="ctr">
                <a:spAutoFit/>
              </a:bodyPr>
              <a:lstStyle/>
              <a:p>
                <a:pPr>
                  <a:defRPr sz="160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Hoja1!$A$2:$A$22</c:f>
              <c:numCache>
                <c:formatCode>mmm\-yy</c:formatCode>
                <c:ptCount val="10"/>
                <c:pt idx="0">
                  <c:v>43374</c:v>
                </c:pt>
                <c:pt idx="1">
                  <c:v>43405</c:v>
                </c:pt>
                <c:pt idx="2">
                  <c:v>43435</c:v>
                </c:pt>
                <c:pt idx="3">
                  <c:v>43466</c:v>
                </c:pt>
                <c:pt idx="4">
                  <c:v>43497</c:v>
                </c:pt>
                <c:pt idx="5">
                  <c:v>43525</c:v>
                </c:pt>
                <c:pt idx="6">
                  <c:v>43556</c:v>
                </c:pt>
                <c:pt idx="7">
                  <c:v>43586</c:v>
                </c:pt>
                <c:pt idx="8">
                  <c:v>43617</c:v>
                </c:pt>
                <c:pt idx="9">
                  <c:v>43647</c:v>
                </c:pt>
              </c:numCache>
            </c:numRef>
          </c:cat>
          <c:val>
            <c:numRef>
              <c:f>Hoja1!$B$2:$B$22</c:f>
              <c:numCache>
                <c:formatCode>0%</c:formatCode>
                <c:ptCount val="10"/>
                <c:pt idx="0">
                  <c:v>0.60199999999999998</c:v>
                </c:pt>
                <c:pt idx="1">
                  <c:v>0.56799999999999995</c:v>
                </c:pt>
                <c:pt idx="2">
                  <c:v>0.60599999999999998</c:v>
                </c:pt>
                <c:pt idx="3">
                  <c:v>0.59899999999999998</c:v>
                </c:pt>
                <c:pt idx="4">
                  <c:v>0.56100000000000005</c:v>
                </c:pt>
                <c:pt idx="5">
                  <c:v>0.438</c:v>
                </c:pt>
                <c:pt idx="6">
                  <c:v>0.41699999999999998</c:v>
                </c:pt>
                <c:pt idx="7">
                  <c:v>0.39</c:v>
                </c:pt>
                <c:pt idx="8">
                  <c:v>0.46899999999999997</c:v>
                </c:pt>
                <c:pt idx="9">
                  <c:v>0.39900000000000002</c:v>
                </c:pt>
              </c:numCache>
            </c:numRef>
          </c:val>
          <c:smooth val="0"/>
          <c:extLst>
            <c:ext xmlns:c16="http://schemas.microsoft.com/office/drawing/2014/chart" uri="{C3380CC4-5D6E-409C-BE32-E72D297353CC}">
              <c16:uniqueId val="{00000004-0351-4A0B-919A-89FE5A2CF736}"/>
            </c:ext>
          </c:extLst>
        </c:ser>
        <c:ser>
          <c:idx val="1"/>
          <c:order val="1"/>
          <c:tx>
            <c:strRef>
              <c:f>Hoja1!$C$1</c:f>
              <c:strCache>
                <c:ptCount val="1"/>
                <c:pt idx="0">
                  <c:v>Indicador de Apoyo al Ejecutivo**</c:v>
                </c:pt>
              </c:strCache>
            </c:strRef>
          </c:tx>
          <c:spPr>
            <a:ln>
              <a:solidFill>
                <a:schemeClr val="accent1"/>
              </a:solidFill>
            </a:ln>
          </c:spPr>
          <c:marker>
            <c:symbol val="circle"/>
            <c:size val="7"/>
            <c:spPr>
              <a:solidFill>
                <a:schemeClr val="accent1"/>
              </a:solidFill>
              <a:ln w="38100">
                <a:solidFill>
                  <a:schemeClr val="accent1"/>
                </a:solidFill>
              </a:ln>
            </c:spPr>
          </c:marker>
          <c:dLbls>
            <c:dLbl>
              <c:idx val="0"/>
              <c:layout>
                <c:manualLayout>
                  <c:x val="-3.465364643498782E-2"/>
                  <c:y val="-4.45290801022108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351-4A0B-919A-89FE5A2CF736}"/>
                </c:ext>
              </c:extLst>
            </c:dLbl>
            <c:dLbl>
              <c:idx val="1"/>
              <c:layout>
                <c:manualLayout>
                  <c:x val="-3.1652229480863499E-2"/>
                  <c:y val="-4.75336912205185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351-4A0B-919A-89FE5A2CF736}"/>
                </c:ext>
              </c:extLst>
            </c:dLbl>
            <c:dLbl>
              <c:idx val="2"/>
              <c:layout>
                <c:manualLayout>
                  <c:x val="-3.2811927455441051E-2"/>
                  <c:y val="-3.55606321519831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351-4A0B-919A-89FE5A2CF736}"/>
                </c:ext>
              </c:extLst>
            </c:dLbl>
            <c:dLbl>
              <c:idx val="5"/>
              <c:layout>
                <c:manualLayout>
                  <c:x val="-2.8408668234593971E-2"/>
                  <c:y val="2.42068010961743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F33-40BF-8764-5D7DD6527C9B}"/>
                </c:ext>
              </c:extLst>
            </c:dLbl>
            <c:dLbl>
              <c:idx val="6"/>
              <c:layout>
                <c:manualLayout>
                  <c:x val="-3.0344602638167118E-2"/>
                  <c:y val="5.36016831463170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89C-44D5-83E5-EE69815369D3}"/>
                </c:ext>
              </c:extLst>
            </c:dLbl>
            <c:dLbl>
              <c:idx val="7"/>
              <c:layout>
                <c:manualLayout>
                  <c:x val="-2.2826602355206161E-2"/>
                  <c:y val="4.18437303262600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32-4373-AB26-2EF3FAE4C50B}"/>
                </c:ext>
              </c:extLst>
            </c:dLbl>
            <c:dLbl>
              <c:idx val="8"/>
              <c:layout>
                <c:manualLayout>
                  <c:x val="-2.2535255178885983E-2"/>
                  <c:y val="5.066219494130282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B10-4E38-AB7C-B9A8C3E2C4EE}"/>
                </c:ext>
              </c:extLst>
            </c:dLbl>
            <c:dLbl>
              <c:idx val="9"/>
              <c:layout>
                <c:manualLayout>
                  <c:x val="-3.0256892634865723E-2"/>
                  <c:y val="4.77227067362885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EE2-4195-9613-D9057F1EE333}"/>
                </c:ext>
              </c:extLst>
            </c:dLbl>
            <c:dLbl>
              <c:idx val="13"/>
              <c:layout>
                <c:manualLayout>
                  <c:x val="0"/>
                  <c:y val="-1.469744102507129E-4"/>
                </c:manualLayout>
              </c:layout>
              <c:spPr>
                <a:noFill/>
                <a:ln>
                  <a:noFill/>
                </a:ln>
                <a:effectLst/>
              </c:spPr>
              <c:txPr>
                <a:bodyPr wrap="square" lIns="38100" tIns="19050" rIns="38100" bIns="19050" anchor="ctr">
                  <a:spAutoFit/>
                </a:bodyPr>
                <a:lstStyle/>
                <a:p>
                  <a:pPr>
                    <a:defRPr sz="1600" b="1">
                      <a:solidFill>
                        <a:schemeClr val="accent5"/>
                      </a:solidFill>
                      <a:latin typeface="Corbel" panose="020B0503020204020204" pitchFamily="34" charset="0"/>
                    </a:defRPr>
                  </a:pPr>
                  <a:endParaRPr lang="es-PE"/>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51-4A0B-919A-89FE5A2CF736}"/>
                </c:ext>
              </c:extLst>
            </c:dLbl>
            <c:spPr>
              <a:noFill/>
              <a:ln>
                <a:noFill/>
              </a:ln>
              <a:effectLst/>
            </c:spPr>
            <c:txPr>
              <a:bodyPr wrap="square" lIns="38100" tIns="19050" rIns="38100" bIns="19050" anchor="ctr">
                <a:spAutoFit/>
              </a:bodyPr>
              <a:lstStyle/>
              <a:p>
                <a:pPr>
                  <a:defRPr sz="160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Hoja1!$A$2:$A$22</c:f>
              <c:numCache>
                <c:formatCode>mmm\-yy</c:formatCode>
                <c:ptCount val="10"/>
                <c:pt idx="0">
                  <c:v>43374</c:v>
                </c:pt>
                <c:pt idx="1">
                  <c:v>43405</c:v>
                </c:pt>
                <c:pt idx="2">
                  <c:v>43435</c:v>
                </c:pt>
                <c:pt idx="3">
                  <c:v>43466</c:v>
                </c:pt>
                <c:pt idx="4">
                  <c:v>43497</c:v>
                </c:pt>
                <c:pt idx="5">
                  <c:v>43525</c:v>
                </c:pt>
                <c:pt idx="6">
                  <c:v>43556</c:v>
                </c:pt>
                <c:pt idx="7">
                  <c:v>43586</c:v>
                </c:pt>
                <c:pt idx="8">
                  <c:v>43617</c:v>
                </c:pt>
                <c:pt idx="9">
                  <c:v>43647</c:v>
                </c:pt>
              </c:numCache>
            </c:numRef>
          </c:cat>
          <c:val>
            <c:numRef>
              <c:f>Hoja1!$C$2:$C$22</c:f>
              <c:numCache>
                <c:formatCode>0%</c:formatCode>
                <c:ptCount val="10"/>
                <c:pt idx="0">
                  <c:v>0.312</c:v>
                </c:pt>
                <c:pt idx="1">
                  <c:v>0.313</c:v>
                </c:pt>
                <c:pt idx="2">
                  <c:v>0.32</c:v>
                </c:pt>
                <c:pt idx="3">
                  <c:v>0.35399999999999998</c:v>
                </c:pt>
                <c:pt idx="4">
                  <c:v>0.32800000000000001</c:v>
                </c:pt>
                <c:pt idx="5">
                  <c:v>0.29799999999999999</c:v>
                </c:pt>
                <c:pt idx="6">
                  <c:v>0.29299999999999998</c:v>
                </c:pt>
                <c:pt idx="7">
                  <c:v>0.28999999999999998</c:v>
                </c:pt>
                <c:pt idx="8">
                  <c:v>0.37</c:v>
                </c:pt>
                <c:pt idx="9">
                  <c:v>0.31</c:v>
                </c:pt>
              </c:numCache>
            </c:numRef>
          </c:val>
          <c:smooth val="0"/>
          <c:extLst>
            <c:ext xmlns:c16="http://schemas.microsoft.com/office/drawing/2014/chart" uri="{C3380CC4-5D6E-409C-BE32-E72D297353CC}">
              <c16:uniqueId val="{0000000A-0351-4A0B-919A-89FE5A2CF736}"/>
            </c:ext>
          </c:extLst>
        </c:ser>
        <c:dLbls>
          <c:showLegendKey val="0"/>
          <c:showVal val="0"/>
          <c:showCatName val="0"/>
          <c:showSerName val="0"/>
          <c:showPercent val="0"/>
          <c:showBubbleSize val="0"/>
        </c:dLbls>
        <c:marker val="1"/>
        <c:smooth val="0"/>
        <c:axId val="368402776"/>
        <c:axId val="368396896"/>
      </c:lineChart>
      <c:dateAx>
        <c:axId val="368402776"/>
        <c:scaling>
          <c:orientation val="minMax"/>
        </c:scaling>
        <c:delete val="0"/>
        <c:axPos val="b"/>
        <c:numFmt formatCode="mmm\-yy" sourceLinked="1"/>
        <c:majorTickMark val="out"/>
        <c:minorTickMark val="none"/>
        <c:tickLblPos val="nextTo"/>
        <c:spPr>
          <a:noFill/>
        </c:spPr>
        <c:txPr>
          <a:bodyPr/>
          <a:lstStyle/>
          <a:p>
            <a:pPr>
              <a:defRPr sz="1400">
                <a:latin typeface="Corbel" panose="020B0503020204020204" pitchFamily="34" charset="0"/>
              </a:defRPr>
            </a:pPr>
            <a:endParaRPr lang="es-PE"/>
          </a:p>
        </c:txPr>
        <c:crossAx val="368396896"/>
        <c:crosses val="autoZero"/>
        <c:auto val="1"/>
        <c:lblOffset val="100"/>
        <c:baseTimeUnit val="months"/>
      </c:dateAx>
      <c:valAx>
        <c:axId val="368396896"/>
        <c:scaling>
          <c:orientation val="minMax"/>
        </c:scaling>
        <c:delete val="1"/>
        <c:axPos val="l"/>
        <c:numFmt formatCode="0%" sourceLinked="1"/>
        <c:majorTickMark val="out"/>
        <c:minorTickMark val="none"/>
        <c:tickLblPos val="none"/>
        <c:crossAx val="368402776"/>
        <c:crosses val="autoZero"/>
        <c:crossBetween val="between"/>
      </c:valAx>
    </c:plotArea>
    <c:legend>
      <c:legendPos val="t"/>
      <c:layout>
        <c:manualLayout>
          <c:xMode val="edge"/>
          <c:yMode val="edge"/>
          <c:x val="2.1265088044465516E-2"/>
          <c:y val="2.9394882050142578E-3"/>
          <c:w val="0.35564676290328762"/>
          <c:h val="0.1695973595526423"/>
        </c:manualLayout>
      </c:layout>
      <c:overlay val="0"/>
      <c:txPr>
        <a:bodyPr/>
        <a:lstStyle/>
        <a:p>
          <a:pPr>
            <a:defRPr sz="1600">
              <a:latin typeface="Corbel" panose="020B0503020204020204" pitchFamily="34" charset="0"/>
            </a:defRPr>
          </a:pPr>
          <a:endParaRPr lang="es-PE"/>
        </a:p>
      </c:txPr>
    </c:legend>
    <c:plotVisOnly val="1"/>
    <c:dispBlanksAs val="gap"/>
    <c:showDLblsOverMax val="0"/>
  </c:chart>
  <c:txPr>
    <a:bodyPr/>
    <a:lstStyle/>
    <a:p>
      <a:pPr>
        <a:defRPr sz="1400">
          <a:latin typeface="+mn-lt"/>
        </a:defRPr>
      </a:pPr>
      <a:endParaRPr lang="es-P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099031991077E-2"/>
          <c:y val="0.34954928771416638"/>
          <c:w val="0.97243580993517897"/>
          <c:h val="0.50477857480787125"/>
        </c:manualLayout>
      </c:layout>
      <c:lineChart>
        <c:grouping val="standard"/>
        <c:varyColors val="0"/>
        <c:ser>
          <c:idx val="0"/>
          <c:order val="0"/>
          <c:tx>
            <c:strRef>
              <c:f>Hoja1!$B$1</c:f>
              <c:strCache>
                <c:ptCount val="1"/>
                <c:pt idx="0">
                  <c:v>Aprueba</c:v>
                </c:pt>
              </c:strCache>
            </c:strRef>
          </c:tx>
          <c:spPr>
            <a:ln>
              <a:solidFill>
                <a:schemeClr val="accent6"/>
              </a:solidFill>
            </a:ln>
          </c:spPr>
          <c:marker>
            <c:symbol val="circle"/>
            <c:size val="7"/>
            <c:spPr>
              <a:solidFill>
                <a:schemeClr val="accent6"/>
              </a:solidFill>
              <a:ln w="38100">
                <a:solidFill>
                  <a:schemeClr val="accent6"/>
                </a:solidFill>
              </a:ln>
            </c:spPr>
          </c:marker>
          <c:dLbls>
            <c:dLbl>
              <c:idx val="5"/>
              <c:layout>
                <c:manualLayout>
                  <c:x val="-3.4421724150931671E-2"/>
                  <c:y val="-8.17274467311266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CF2-48E8-8651-34C6B1B9BC44}"/>
                </c:ext>
              </c:extLst>
            </c:dLbl>
            <c:dLbl>
              <c:idx val="13"/>
              <c:spPr>
                <a:noFill/>
                <a:ln>
                  <a:noFill/>
                </a:ln>
                <a:effectLst/>
              </c:spPr>
              <c:txPr>
                <a:bodyPr wrap="square" lIns="38100" tIns="19050" rIns="38100" bIns="19050" anchor="ctr">
                  <a:spAutoFit/>
                </a:bodyPr>
                <a:lstStyle/>
                <a:p>
                  <a:pPr>
                    <a:defRPr sz="1600" b="0">
                      <a:solidFill>
                        <a:schemeClr val="accent1"/>
                      </a:solidFill>
                      <a:latin typeface="Corbel" panose="020B0503020204020204" pitchFamily="34" charset="0"/>
                    </a:defRPr>
                  </a:pPr>
                  <a:endParaRPr lang="es-PE"/>
                </a:p>
              </c:txPr>
              <c:dLblPos val="t"/>
              <c:showLegendKey val="0"/>
              <c:showVal val="1"/>
              <c:showCatName val="0"/>
              <c:showSerName val="0"/>
              <c:showPercent val="0"/>
              <c:showBubbleSize val="0"/>
              <c:extLst>
                <c:ext xmlns:c16="http://schemas.microsoft.com/office/drawing/2014/chart" uri="{C3380CC4-5D6E-409C-BE32-E72D297353CC}">
                  <c16:uniqueId val="{00000000-E87D-42E1-9C1D-09ACE7F96A8C}"/>
                </c:ext>
              </c:extLst>
            </c:dLbl>
            <c:spPr>
              <a:noFill/>
              <a:ln>
                <a:noFill/>
              </a:ln>
              <a:effectLst/>
            </c:spPr>
            <c:txPr>
              <a:bodyPr wrap="square" lIns="38100" tIns="19050" rIns="38100" bIns="19050" anchor="ctr">
                <a:spAutoFit/>
              </a:bodyPr>
              <a:lstStyle/>
              <a:p>
                <a:pPr>
                  <a:defRPr sz="1600" b="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Hoja1!$A$2:$A$28</c:f>
              <c:numCache>
                <c:formatCode>mmm\-yy</c:formatCode>
                <c:ptCount val="7"/>
                <c:pt idx="0">
                  <c:v>43466</c:v>
                </c:pt>
                <c:pt idx="1">
                  <c:v>43497</c:v>
                </c:pt>
                <c:pt idx="2">
                  <c:v>43525</c:v>
                </c:pt>
                <c:pt idx="3">
                  <c:v>43556</c:v>
                </c:pt>
                <c:pt idx="4">
                  <c:v>43586</c:v>
                </c:pt>
                <c:pt idx="5">
                  <c:v>43617</c:v>
                </c:pt>
                <c:pt idx="6">
                  <c:v>43647</c:v>
                </c:pt>
              </c:numCache>
            </c:numRef>
          </c:cat>
          <c:val>
            <c:numRef>
              <c:f>Hoja1!$B$2:$B$28</c:f>
              <c:numCache>
                <c:formatCode>0%</c:formatCode>
                <c:ptCount val="7"/>
                <c:pt idx="0">
                  <c:v>0.106</c:v>
                </c:pt>
                <c:pt idx="1">
                  <c:v>0.105</c:v>
                </c:pt>
                <c:pt idx="2">
                  <c:v>0.10199999999999999</c:v>
                </c:pt>
                <c:pt idx="3">
                  <c:v>9.8000000000000004E-2</c:v>
                </c:pt>
                <c:pt idx="4">
                  <c:v>0.13100000000000001</c:v>
                </c:pt>
                <c:pt idx="5">
                  <c:v>0.10299999999999999</c:v>
                </c:pt>
                <c:pt idx="6">
                  <c:v>0.109</c:v>
                </c:pt>
              </c:numCache>
            </c:numRef>
          </c:val>
          <c:smooth val="0"/>
          <c:extLst>
            <c:ext xmlns:c16="http://schemas.microsoft.com/office/drawing/2014/chart" uri="{C3380CC4-5D6E-409C-BE32-E72D297353CC}">
              <c16:uniqueId val="{0000000D-D0C6-4C10-B134-1D40F3AA0116}"/>
            </c:ext>
          </c:extLst>
        </c:ser>
        <c:ser>
          <c:idx val="1"/>
          <c:order val="1"/>
          <c:tx>
            <c:strRef>
              <c:f>Hoja1!$C$1</c:f>
              <c:strCache>
                <c:ptCount val="1"/>
                <c:pt idx="0">
                  <c:v>Desaprueba</c:v>
                </c:pt>
              </c:strCache>
            </c:strRef>
          </c:tx>
          <c:spPr>
            <a:ln>
              <a:solidFill>
                <a:schemeClr val="accent1"/>
              </a:solidFill>
            </a:ln>
          </c:spPr>
          <c:marker>
            <c:symbol val="circle"/>
            <c:size val="7"/>
            <c:spPr>
              <a:solidFill>
                <a:schemeClr val="accent1"/>
              </a:solidFill>
              <a:ln w="38100">
                <a:solidFill>
                  <a:schemeClr val="accent1"/>
                </a:solidFill>
              </a:ln>
            </c:spPr>
          </c:marker>
          <c:dLbls>
            <c:dLbl>
              <c:idx val="13"/>
              <c:layout>
                <c:manualLayout>
                  <c:x val="0"/>
                  <c:y val="-1.469744102507129E-4"/>
                </c:manualLayout>
              </c:layout>
              <c:spPr>
                <a:noFill/>
                <a:ln>
                  <a:noFill/>
                </a:ln>
                <a:effectLst/>
              </c:spPr>
              <c:txPr>
                <a:bodyPr wrap="square" lIns="38100" tIns="19050" rIns="38100" bIns="19050" anchor="ctr">
                  <a:spAutoFit/>
                </a:bodyPr>
                <a:lstStyle/>
                <a:p>
                  <a:pPr>
                    <a:defRPr sz="1600" b="1">
                      <a:solidFill>
                        <a:schemeClr val="accent5"/>
                      </a:solidFill>
                      <a:latin typeface="Corbel" panose="020B0503020204020204" pitchFamily="34" charset="0"/>
                    </a:defRPr>
                  </a:pPr>
                  <a:endParaRPr lang="es-PE"/>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FC-4014-BF07-AACB52D4ABC0}"/>
                </c:ext>
              </c:extLst>
            </c:dLbl>
            <c:spPr>
              <a:noFill/>
              <a:ln>
                <a:noFill/>
              </a:ln>
              <a:effectLst/>
            </c:spPr>
            <c:txPr>
              <a:bodyPr wrap="square" lIns="38100" tIns="19050" rIns="38100" bIns="19050" anchor="ctr">
                <a:spAutoFit/>
              </a:bodyPr>
              <a:lstStyle/>
              <a:p>
                <a:pPr>
                  <a:defRPr sz="160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Hoja1!$A$2:$A$28</c:f>
              <c:numCache>
                <c:formatCode>mmm\-yy</c:formatCode>
                <c:ptCount val="7"/>
                <c:pt idx="0">
                  <c:v>43466</c:v>
                </c:pt>
                <c:pt idx="1">
                  <c:v>43497</c:v>
                </c:pt>
                <c:pt idx="2">
                  <c:v>43525</c:v>
                </c:pt>
                <c:pt idx="3">
                  <c:v>43556</c:v>
                </c:pt>
                <c:pt idx="4">
                  <c:v>43586</c:v>
                </c:pt>
                <c:pt idx="5">
                  <c:v>43617</c:v>
                </c:pt>
                <c:pt idx="6">
                  <c:v>43647</c:v>
                </c:pt>
              </c:numCache>
            </c:numRef>
          </c:cat>
          <c:val>
            <c:numRef>
              <c:f>Hoja1!$C$2:$C$28</c:f>
              <c:numCache>
                <c:formatCode>0%</c:formatCode>
                <c:ptCount val="7"/>
                <c:pt idx="0">
                  <c:v>0.83</c:v>
                </c:pt>
                <c:pt idx="1">
                  <c:v>0.81599999999999995</c:v>
                </c:pt>
                <c:pt idx="2">
                  <c:v>0.80500000000000005</c:v>
                </c:pt>
                <c:pt idx="3">
                  <c:v>0.84399999999999997</c:v>
                </c:pt>
                <c:pt idx="4">
                  <c:v>0.82599999999999996</c:v>
                </c:pt>
                <c:pt idx="5">
                  <c:v>0.84099999999999997</c:v>
                </c:pt>
                <c:pt idx="6">
                  <c:v>0.85499999999999998</c:v>
                </c:pt>
              </c:numCache>
            </c:numRef>
          </c:val>
          <c:smooth val="0"/>
          <c:extLst>
            <c:ext xmlns:c16="http://schemas.microsoft.com/office/drawing/2014/chart" uri="{C3380CC4-5D6E-409C-BE32-E72D297353CC}">
              <c16:uniqueId val="{0000001C-D0C6-4C10-B134-1D40F3AA0116}"/>
            </c:ext>
          </c:extLst>
        </c:ser>
        <c:dLbls>
          <c:showLegendKey val="0"/>
          <c:showVal val="0"/>
          <c:showCatName val="0"/>
          <c:showSerName val="0"/>
          <c:showPercent val="0"/>
          <c:showBubbleSize val="0"/>
        </c:dLbls>
        <c:marker val="1"/>
        <c:smooth val="0"/>
        <c:axId val="374638696"/>
        <c:axId val="374637520"/>
      </c:lineChart>
      <c:dateAx>
        <c:axId val="374638696"/>
        <c:scaling>
          <c:orientation val="minMax"/>
        </c:scaling>
        <c:delete val="0"/>
        <c:axPos val="b"/>
        <c:numFmt formatCode="mmm\-yy" sourceLinked="1"/>
        <c:majorTickMark val="out"/>
        <c:minorTickMark val="none"/>
        <c:tickLblPos val="nextTo"/>
        <c:spPr>
          <a:noFill/>
        </c:spPr>
        <c:txPr>
          <a:bodyPr/>
          <a:lstStyle/>
          <a:p>
            <a:pPr>
              <a:defRPr sz="1400">
                <a:latin typeface="Corbel" panose="020B0503020204020204" pitchFamily="34" charset="0"/>
              </a:defRPr>
            </a:pPr>
            <a:endParaRPr lang="es-PE"/>
          </a:p>
        </c:txPr>
        <c:crossAx val="374637520"/>
        <c:crosses val="autoZero"/>
        <c:auto val="1"/>
        <c:lblOffset val="100"/>
        <c:baseTimeUnit val="months"/>
      </c:dateAx>
      <c:valAx>
        <c:axId val="374637520"/>
        <c:scaling>
          <c:orientation val="minMax"/>
        </c:scaling>
        <c:delete val="1"/>
        <c:axPos val="l"/>
        <c:numFmt formatCode="0%" sourceLinked="1"/>
        <c:majorTickMark val="out"/>
        <c:minorTickMark val="none"/>
        <c:tickLblPos val="none"/>
        <c:crossAx val="374638696"/>
        <c:crosses val="autoZero"/>
        <c:crossBetween val="between"/>
      </c:valAx>
    </c:plotArea>
    <c:legend>
      <c:legendPos val="t"/>
      <c:layout>
        <c:manualLayout>
          <c:xMode val="edge"/>
          <c:yMode val="edge"/>
          <c:x val="1.3136408067278377E-7"/>
          <c:y val="0"/>
          <c:w val="0.99798492506740277"/>
          <c:h val="0.24395334617736303"/>
        </c:manualLayout>
      </c:layout>
      <c:overlay val="0"/>
      <c:txPr>
        <a:bodyPr/>
        <a:lstStyle/>
        <a:p>
          <a:pPr>
            <a:defRPr sz="1600">
              <a:latin typeface="Corbel" panose="020B0503020204020204" pitchFamily="34" charset="0"/>
            </a:defRPr>
          </a:pPr>
          <a:endParaRPr lang="es-PE"/>
        </a:p>
      </c:txPr>
    </c:legend>
    <c:plotVisOnly val="1"/>
    <c:dispBlanksAs val="gap"/>
    <c:showDLblsOverMax val="0"/>
  </c:chart>
  <c:txPr>
    <a:bodyPr/>
    <a:lstStyle/>
    <a:p>
      <a:pPr>
        <a:defRPr sz="1400">
          <a:latin typeface="+mn-lt"/>
        </a:defRPr>
      </a:pPr>
      <a:endParaRPr lang="es-P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45200273442479E-2"/>
          <c:y val="0.3086875382240315"/>
          <c:w val="0.97450959945311499"/>
          <c:h val="0.52704179327585887"/>
        </c:manualLayout>
      </c:layout>
      <c:barChart>
        <c:barDir val="col"/>
        <c:grouping val="clustered"/>
        <c:varyColors val="0"/>
        <c:ser>
          <c:idx val="0"/>
          <c:order val="0"/>
          <c:tx>
            <c:strRef>
              <c:f>Hoja1!$B$1</c:f>
              <c:strCache>
                <c:ptCount val="1"/>
                <c:pt idx="0">
                  <c:v>% Aprueba</c:v>
                </c:pt>
              </c:strCache>
            </c:strRef>
          </c:tx>
          <c:spPr>
            <a:solidFill>
              <a:schemeClr val="tx2"/>
            </a:solidFill>
          </c:spPr>
          <c:invertIfNegative val="0"/>
          <c:dLbls>
            <c:spPr>
              <a:noFill/>
              <a:ln>
                <a:noFill/>
              </a:ln>
              <a:effectLst/>
            </c:spPr>
            <c:txPr>
              <a:bodyPr wrap="square" lIns="38100" tIns="19050" rIns="38100" bIns="19050" anchor="ctr">
                <a:spAutoFit/>
              </a:bodyPr>
              <a:lstStyle/>
              <a:p>
                <a:pPr>
                  <a:defRPr>
                    <a:latin typeface="Corbel" panose="020B0503020204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Hoja1!$A$2:$A$12</c:f>
              <c:strCache>
                <c:ptCount val="8"/>
                <c:pt idx="0">
                  <c:v>Julio 2012</c:v>
                </c:pt>
                <c:pt idx="1">
                  <c:v>Julio 2013</c:v>
                </c:pt>
                <c:pt idx="2">
                  <c:v>Julio 2014</c:v>
                </c:pt>
                <c:pt idx="3">
                  <c:v>Julio 2015</c:v>
                </c:pt>
                <c:pt idx="4">
                  <c:v>Julio 2016</c:v>
                </c:pt>
                <c:pt idx="5">
                  <c:v>Julio 2017</c:v>
                </c:pt>
                <c:pt idx="6">
                  <c:v>Julio 2018</c:v>
                </c:pt>
                <c:pt idx="7">
                  <c:v>Julio 2019</c:v>
                </c:pt>
              </c:strCache>
            </c:strRef>
          </c:cat>
          <c:val>
            <c:numRef>
              <c:f>Hoja1!$B$2:$B$12</c:f>
              <c:numCache>
                <c:formatCode>0%</c:formatCode>
                <c:ptCount val="8"/>
                <c:pt idx="0">
                  <c:v>0.27</c:v>
                </c:pt>
                <c:pt idx="1">
                  <c:v>0.17</c:v>
                </c:pt>
                <c:pt idx="2">
                  <c:v>0.13</c:v>
                </c:pt>
                <c:pt idx="3">
                  <c:v>0.17</c:v>
                </c:pt>
                <c:pt idx="4">
                  <c:v>0.12</c:v>
                </c:pt>
                <c:pt idx="5">
                  <c:v>0.19</c:v>
                </c:pt>
                <c:pt idx="6">
                  <c:v>0.08</c:v>
                </c:pt>
                <c:pt idx="7">
                  <c:v>0.109</c:v>
                </c:pt>
              </c:numCache>
            </c:numRef>
          </c:val>
          <c:extLst>
            <c:ext xmlns:c16="http://schemas.microsoft.com/office/drawing/2014/chart" uri="{C3380CC4-5D6E-409C-BE32-E72D297353CC}">
              <c16:uniqueId val="{00000000-039E-429C-8C8B-2C706532EBDF}"/>
            </c:ext>
          </c:extLst>
        </c:ser>
        <c:dLbls>
          <c:showLegendKey val="0"/>
          <c:showVal val="1"/>
          <c:showCatName val="0"/>
          <c:showSerName val="0"/>
          <c:showPercent val="0"/>
          <c:showBubbleSize val="0"/>
        </c:dLbls>
        <c:gapWidth val="150"/>
        <c:overlap val="-25"/>
        <c:axId val="374643792"/>
        <c:axId val="374635560"/>
      </c:barChart>
      <c:catAx>
        <c:axId val="374643792"/>
        <c:scaling>
          <c:orientation val="minMax"/>
        </c:scaling>
        <c:delete val="0"/>
        <c:axPos val="b"/>
        <c:numFmt formatCode="General" sourceLinked="1"/>
        <c:majorTickMark val="none"/>
        <c:minorTickMark val="none"/>
        <c:tickLblPos val="nextTo"/>
        <c:txPr>
          <a:bodyPr/>
          <a:lstStyle/>
          <a:p>
            <a:pPr>
              <a:defRPr sz="1600">
                <a:latin typeface="Corbel" panose="020B0503020204020204" pitchFamily="34" charset="0"/>
              </a:defRPr>
            </a:pPr>
            <a:endParaRPr lang="es-PE"/>
          </a:p>
        </c:txPr>
        <c:crossAx val="374635560"/>
        <c:crosses val="autoZero"/>
        <c:auto val="1"/>
        <c:lblAlgn val="ctr"/>
        <c:lblOffset val="100"/>
        <c:noMultiLvlLbl val="0"/>
      </c:catAx>
      <c:valAx>
        <c:axId val="374635560"/>
        <c:scaling>
          <c:orientation val="minMax"/>
        </c:scaling>
        <c:delete val="1"/>
        <c:axPos val="l"/>
        <c:numFmt formatCode="0%" sourceLinked="1"/>
        <c:majorTickMark val="out"/>
        <c:minorTickMark val="none"/>
        <c:tickLblPos val="none"/>
        <c:crossAx val="374643792"/>
        <c:crosses val="autoZero"/>
        <c:crossBetween val="between"/>
      </c:valAx>
    </c:plotArea>
    <c:plotVisOnly val="1"/>
    <c:dispBlanksAs val="gap"/>
    <c:showDLblsOverMax val="0"/>
  </c:chart>
  <c:txPr>
    <a:bodyPr/>
    <a:lstStyle/>
    <a:p>
      <a:pPr>
        <a:defRPr sz="1600">
          <a:latin typeface="+mn-lt"/>
        </a:defRPr>
      </a:pPr>
      <a:endParaRPr lang="es-P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099031991077E-2"/>
          <c:y val="0.23336976238403095"/>
          <c:w val="0.97243580993517897"/>
          <c:h val="0.62606230697000664"/>
        </c:manualLayout>
      </c:layout>
      <c:lineChart>
        <c:grouping val="standard"/>
        <c:varyColors val="0"/>
        <c:ser>
          <c:idx val="0"/>
          <c:order val="0"/>
          <c:tx>
            <c:strRef>
              <c:f>Hoja1!$B$1</c:f>
              <c:strCache>
                <c:ptCount val="1"/>
                <c:pt idx="0">
                  <c:v>Aprueba</c:v>
                </c:pt>
              </c:strCache>
            </c:strRef>
          </c:tx>
          <c:spPr>
            <a:ln>
              <a:solidFill>
                <a:schemeClr val="accent6"/>
              </a:solidFill>
            </a:ln>
          </c:spPr>
          <c:marker>
            <c:symbol val="circle"/>
            <c:size val="7"/>
            <c:spPr>
              <a:solidFill>
                <a:schemeClr val="accent6"/>
              </a:solidFill>
              <a:ln w="38100">
                <a:solidFill>
                  <a:schemeClr val="accent6"/>
                </a:solidFill>
              </a:ln>
            </c:spPr>
          </c:marker>
          <c:dLbls>
            <c:dLbl>
              <c:idx val="0"/>
              <c:layout>
                <c:manualLayout>
                  <c:x val="-3.706765864334749E-2"/>
                  <c:y val="-8.70714173544346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0C6-4C10-B134-1D40F3AA0116}"/>
                </c:ext>
              </c:extLst>
            </c:dLbl>
            <c:dLbl>
              <c:idx val="1"/>
              <c:layout>
                <c:manualLayout>
                  <c:x val="-4.0661767399239032E-2"/>
                  <c:y val="-7.88526635375408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0C6-4C10-B134-1D40F3AA0116}"/>
                </c:ext>
              </c:extLst>
            </c:dLbl>
            <c:dLbl>
              <c:idx val="2"/>
              <c:layout>
                <c:manualLayout>
                  <c:x val="-4.7552611663004736E-2"/>
                  <c:y val="-7.9937533806773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0C6-4C10-B134-1D40F3AA0116}"/>
                </c:ext>
              </c:extLst>
            </c:dLbl>
            <c:dLbl>
              <c:idx val="3"/>
              <c:layout>
                <c:manualLayout>
                  <c:x val="-4.3628893219603442E-2"/>
                  <c:y val="-9.53333565982097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B96-42D2-8676-568D1D8AFEFE}"/>
                </c:ext>
              </c:extLst>
            </c:dLbl>
            <c:dLbl>
              <c:idx val="13"/>
              <c:spPr>
                <a:noFill/>
                <a:ln>
                  <a:noFill/>
                </a:ln>
                <a:effectLst/>
              </c:spPr>
              <c:txPr>
                <a:bodyPr wrap="square" lIns="38100" tIns="19050" rIns="38100" bIns="19050" anchor="ctr">
                  <a:spAutoFit/>
                </a:bodyPr>
                <a:lstStyle/>
                <a:p>
                  <a:pPr>
                    <a:defRPr sz="1600" b="0">
                      <a:solidFill>
                        <a:schemeClr val="accent1"/>
                      </a:solidFill>
                      <a:latin typeface="Corbel" panose="020B0503020204020204" pitchFamily="34" charset="0"/>
                    </a:defRPr>
                  </a:pPr>
                  <a:endParaRPr lang="es-PE"/>
                </a:p>
              </c:txPr>
              <c:dLblPos val="t"/>
              <c:showLegendKey val="0"/>
              <c:showVal val="1"/>
              <c:showCatName val="0"/>
              <c:showSerName val="0"/>
              <c:showPercent val="0"/>
              <c:showBubbleSize val="0"/>
              <c:extLst>
                <c:ext xmlns:c16="http://schemas.microsoft.com/office/drawing/2014/chart" uri="{C3380CC4-5D6E-409C-BE32-E72D297353CC}">
                  <c16:uniqueId val="{00000000-4F1D-4876-B253-421B3F31C618}"/>
                </c:ext>
              </c:extLst>
            </c:dLbl>
            <c:spPr>
              <a:noFill/>
              <a:ln>
                <a:noFill/>
              </a:ln>
              <a:effectLst/>
            </c:spPr>
            <c:txPr>
              <a:bodyPr wrap="square" lIns="38100" tIns="19050" rIns="38100" bIns="19050" anchor="ctr">
                <a:spAutoFit/>
              </a:bodyPr>
              <a:lstStyle/>
              <a:p>
                <a:pPr>
                  <a:defRPr sz="1600" b="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Hoja1!$A$2:$A$21</c:f>
              <c:numCache>
                <c:formatCode>mmm\-yy</c:formatCode>
                <c:ptCount val="7"/>
                <c:pt idx="0">
                  <c:v>43466</c:v>
                </c:pt>
                <c:pt idx="1">
                  <c:v>43497</c:v>
                </c:pt>
                <c:pt idx="2">
                  <c:v>43525</c:v>
                </c:pt>
                <c:pt idx="3">
                  <c:v>43556</c:v>
                </c:pt>
                <c:pt idx="4">
                  <c:v>43586</c:v>
                </c:pt>
                <c:pt idx="5">
                  <c:v>43617</c:v>
                </c:pt>
                <c:pt idx="6">
                  <c:v>43647</c:v>
                </c:pt>
              </c:numCache>
            </c:numRef>
          </c:cat>
          <c:val>
            <c:numRef>
              <c:f>Hoja1!$B$2:$B$21</c:f>
              <c:numCache>
                <c:formatCode>0%</c:formatCode>
                <c:ptCount val="7"/>
                <c:pt idx="0">
                  <c:v>0.24199999999999999</c:v>
                </c:pt>
                <c:pt idx="1">
                  <c:v>0.26300000000000001</c:v>
                </c:pt>
                <c:pt idx="2">
                  <c:v>0.26</c:v>
                </c:pt>
                <c:pt idx="3">
                  <c:v>0.23300000000000001</c:v>
                </c:pt>
                <c:pt idx="4">
                  <c:v>0.23599999999999999</c:v>
                </c:pt>
                <c:pt idx="5">
                  <c:v>0.23899999999999999</c:v>
                </c:pt>
                <c:pt idx="6">
                  <c:v>0.224</c:v>
                </c:pt>
              </c:numCache>
            </c:numRef>
          </c:val>
          <c:smooth val="0"/>
          <c:extLst>
            <c:ext xmlns:c16="http://schemas.microsoft.com/office/drawing/2014/chart" uri="{C3380CC4-5D6E-409C-BE32-E72D297353CC}">
              <c16:uniqueId val="{0000000D-D0C6-4C10-B134-1D40F3AA0116}"/>
            </c:ext>
          </c:extLst>
        </c:ser>
        <c:ser>
          <c:idx val="1"/>
          <c:order val="1"/>
          <c:tx>
            <c:strRef>
              <c:f>Hoja1!$C$1</c:f>
              <c:strCache>
                <c:ptCount val="1"/>
                <c:pt idx="0">
                  <c:v>Desaprueba</c:v>
                </c:pt>
              </c:strCache>
            </c:strRef>
          </c:tx>
          <c:spPr>
            <a:ln>
              <a:solidFill>
                <a:schemeClr val="accent1"/>
              </a:solidFill>
            </a:ln>
          </c:spPr>
          <c:marker>
            <c:symbol val="circle"/>
            <c:size val="7"/>
            <c:spPr>
              <a:solidFill>
                <a:schemeClr val="accent1"/>
              </a:solidFill>
              <a:ln w="38100">
                <a:solidFill>
                  <a:schemeClr val="accent1"/>
                </a:solidFill>
              </a:ln>
            </c:spPr>
          </c:marker>
          <c:dLbls>
            <c:dLbl>
              <c:idx val="0"/>
              <c:layout>
                <c:manualLayout>
                  <c:x val="-3.6641570182719872E-2"/>
                  <c:y val="-8.04797508331733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D0C6-4C10-B134-1D40F3AA0116}"/>
                </c:ext>
              </c:extLst>
            </c:dLbl>
            <c:dLbl>
              <c:idx val="1"/>
              <c:layout>
                <c:manualLayout>
                  <c:x val="-3.2351120649996241E-2"/>
                  <c:y val="-8.5322843782171018E-2"/>
                </c:manualLayout>
              </c:layout>
              <c:spPr>
                <a:noFill/>
                <a:ln>
                  <a:noFill/>
                </a:ln>
                <a:effectLst/>
              </c:spPr>
              <c:txPr>
                <a:bodyPr wrap="square" lIns="38100" tIns="19050" rIns="38100" bIns="19050" anchor="ctr">
                  <a:noAutofit/>
                </a:bodyPr>
                <a:lstStyle/>
                <a:p>
                  <a:pPr>
                    <a:defRPr sz="1600">
                      <a:latin typeface="Corbel" panose="020B0503020204020204" pitchFamily="34" charset="0"/>
                    </a:defRPr>
                  </a:pPr>
                  <a:endParaRPr lang="es-PE"/>
                </a:p>
              </c:txPr>
              <c:dLblPos val="r"/>
              <c:showLegendKey val="0"/>
              <c:showVal val="1"/>
              <c:showCatName val="0"/>
              <c:showSerName val="0"/>
              <c:showPercent val="0"/>
              <c:showBubbleSize val="0"/>
              <c:extLst>
                <c:ext xmlns:c15="http://schemas.microsoft.com/office/drawing/2012/chart" uri="{CE6537A1-D6FC-4f65-9D91-7224C49458BB}">
                  <c15:layout>
                    <c:manualLayout>
                      <c:w val="5.2669711687403802E-2"/>
                      <c:h val="0.13589494163424121"/>
                    </c:manualLayout>
                  </c15:layout>
                </c:ext>
                <c:ext xmlns:c16="http://schemas.microsoft.com/office/drawing/2014/chart" uri="{C3380CC4-5D6E-409C-BE32-E72D297353CC}">
                  <c16:uniqueId val="{00000012-D0C6-4C10-B134-1D40F3AA0116}"/>
                </c:ext>
              </c:extLst>
            </c:dLbl>
            <c:dLbl>
              <c:idx val="2"/>
              <c:layout>
                <c:manualLayout>
                  <c:x val="-3.7300283041651637E-2"/>
                  <c:y val="-7.27129172410183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D0C6-4C10-B134-1D40F3AA0116}"/>
                </c:ext>
              </c:extLst>
            </c:dLbl>
            <c:dLbl>
              <c:idx val="3"/>
              <c:layout>
                <c:manualLayout>
                  <c:x val="-3.4214203984933418E-2"/>
                  <c:y val="-7.31735617944199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B96-42D2-8676-568D1D8AFEFE}"/>
                </c:ext>
              </c:extLst>
            </c:dLbl>
            <c:dLbl>
              <c:idx val="13"/>
              <c:layout>
                <c:manualLayout>
                  <c:x val="0"/>
                  <c:y val="-1.469744102507129E-4"/>
                </c:manualLayout>
              </c:layout>
              <c:spPr>
                <a:noFill/>
                <a:ln>
                  <a:noFill/>
                </a:ln>
                <a:effectLst/>
              </c:spPr>
              <c:txPr>
                <a:bodyPr wrap="square" lIns="38100" tIns="19050" rIns="38100" bIns="19050" anchor="ctr">
                  <a:spAutoFit/>
                </a:bodyPr>
                <a:lstStyle/>
                <a:p>
                  <a:pPr>
                    <a:defRPr sz="1600" b="1">
                      <a:solidFill>
                        <a:schemeClr val="accent5"/>
                      </a:solidFill>
                      <a:latin typeface="Corbel" panose="020B0503020204020204" pitchFamily="34" charset="0"/>
                    </a:defRPr>
                  </a:pPr>
                  <a:endParaRPr lang="es-PE"/>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FC-4014-BF07-AACB52D4ABC0}"/>
                </c:ext>
              </c:extLst>
            </c:dLbl>
            <c:spPr>
              <a:noFill/>
              <a:ln>
                <a:noFill/>
              </a:ln>
              <a:effectLst/>
            </c:spPr>
            <c:txPr>
              <a:bodyPr wrap="square" lIns="38100" tIns="19050" rIns="38100" bIns="19050" anchor="ctr">
                <a:spAutoFit/>
              </a:bodyPr>
              <a:lstStyle/>
              <a:p>
                <a:pPr>
                  <a:defRPr sz="1600">
                    <a:latin typeface="Corbel" panose="020B0503020204020204" pitchFamily="34" charset="0"/>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Hoja1!$A$2:$A$21</c:f>
              <c:numCache>
                <c:formatCode>mmm\-yy</c:formatCode>
                <c:ptCount val="7"/>
                <c:pt idx="0">
                  <c:v>43466</c:v>
                </c:pt>
                <c:pt idx="1">
                  <c:v>43497</c:v>
                </c:pt>
                <c:pt idx="2">
                  <c:v>43525</c:v>
                </c:pt>
                <c:pt idx="3">
                  <c:v>43556</c:v>
                </c:pt>
                <c:pt idx="4">
                  <c:v>43586</c:v>
                </c:pt>
                <c:pt idx="5">
                  <c:v>43617</c:v>
                </c:pt>
                <c:pt idx="6">
                  <c:v>43647</c:v>
                </c:pt>
              </c:numCache>
            </c:numRef>
          </c:cat>
          <c:val>
            <c:numRef>
              <c:f>Hoja1!$C$2:$C$21</c:f>
              <c:numCache>
                <c:formatCode>0%</c:formatCode>
                <c:ptCount val="7"/>
                <c:pt idx="0">
                  <c:v>0.60199999999999998</c:v>
                </c:pt>
                <c:pt idx="1">
                  <c:v>0.56899999999999995</c:v>
                </c:pt>
                <c:pt idx="2">
                  <c:v>0.55900000000000005</c:v>
                </c:pt>
                <c:pt idx="3">
                  <c:v>0.621</c:v>
                </c:pt>
                <c:pt idx="4">
                  <c:v>0.625</c:v>
                </c:pt>
                <c:pt idx="5">
                  <c:v>0.63200000000000001</c:v>
                </c:pt>
                <c:pt idx="6">
                  <c:v>0.64800000000000002</c:v>
                </c:pt>
              </c:numCache>
            </c:numRef>
          </c:val>
          <c:smooth val="0"/>
          <c:extLst>
            <c:ext xmlns:c16="http://schemas.microsoft.com/office/drawing/2014/chart" uri="{C3380CC4-5D6E-409C-BE32-E72D297353CC}">
              <c16:uniqueId val="{0000001C-D0C6-4C10-B134-1D40F3AA0116}"/>
            </c:ext>
          </c:extLst>
        </c:ser>
        <c:dLbls>
          <c:showLegendKey val="0"/>
          <c:showVal val="0"/>
          <c:showCatName val="0"/>
          <c:showSerName val="0"/>
          <c:showPercent val="0"/>
          <c:showBubbleSize val="0"/>
        </c:dLbls>
        <c:marker val="1"/>
        <c:smooth val="0"/>
        <c:axId val="374633600"/>
        <c:axId val="374641048"/>
      </c:lineChart>
      <c:dateAx>
        <c:axId val="374633600"/>
        <c:scaling>
          <c:orientation val="minMax"/>
        </c:scaling>
        <c:delete val="0"/>
        <c:axPos val="b"/>
        <c:numFmt formatCode="mmm\-yy" sourceLinked="1"/>
        <c:majorTickMark val="out"/>
        <c:minorTickMark val="none"/>
        <c:tickLblPos val="nextTo"/>
        <c:spPr>
          <a:noFill/>
        </c:spPr>
        <c:txPr>
          <a:bodyPr/>
          <a:lstStyle/>
          <a:p>
            <a:pPr>
              <a:defRPr sz="1400">
                <a:latin typeface="Corbel" panose="020B0503020204020204" pitchFamily="34" charset="0"/>
              </a:defRPr>
            </a:pPr>
            <a:endParaRPr lang="es-PE"/>
          </a:p>
        </c:txPr>
        <c:crossAx val="374641048"/>
        <c:crosses val="autoZero"/>
        <c:auto val="1"/>
        <c:lblOffset val="100"/>
        <c:baseTimeUnit val="months"/>
      </c:dateAx>
      <c:valAx>
        <c:axId val="374641048"/>
        <c:scaling>
          <c:orientation val="minMax"/>
        </c:scaling>
        <c:delete val="1"/>
        <c:axPos val="l"/>
        <c:numFmt formatCode="0%" sourceLinked="1"/>
        <c:majorTickMark val="out"/>
        <c:minorTickMark val="none"/>
        <c:tickLblPos val="none"/>
        <c:crossAx val="374633600"/>
        <c:crosses val="autoZero"/>
        <c:crossBetween val="between"/>
      </c:valAx>
    </c:plotArea>
    <c:legend>
      <c:legendPos val="t"/>
      <c:layout>
        <c:manualLayout>
          <c:xMode val="edge"/>
          <c:yMode val="edge"/>
          <c:x val="1.0290060564321741E-2"/>
          <c:y val="0"/>
          <c:w val="0.93470052056958819"/>
          <c:h val="7.7301022255827009E-2"/>
        </c:manualLayout>
      </c:layout>
      <c:overlay val="0"/>
      <c:txPr>
        <a:bodyPr/>
        <a:lstStyle/>
        <a:p>
          <a:pPr>
            <a:defRPr sz="1600">
              <a:latin typeface="Corbel" panose="020B0503020204020204" pitchFamily="34" charset="0"/>
            </a:defRPr>
          </a:pPr>
          <a:endParaRPr lang="es-PE"/>
        </a:p>
      </c:txPr>
    </c:legend>
    <c:plotVisOnly val="1"/>
    <c:dispBlanksAs val="gap"/>
    <c:showDLblsOverMax val="0"/>
  </c:chart>
  <c:txPr>
    <a:bodyPr/>
    <a:lstStyle/>
    <a:p>
      <a:pPr>
        <a:defRPr sz="1400">
          <a:latin typeface="+mn-lt"/>
        </a:defRPr>
      </a:pPr>
      <a:endParaRPr lang="es-P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45200273442479E-2"/>
          <c:y val="0.3086875382240315"/>
          <c:w val="0.97450959945311499"/>
          <c:h val="0.52704179327585887"/>
        </c:manualLayout>
      </c:layout>
      <c:barChart>
        <c:barDir val="col"/>
        <c:grouping val="clustered"/>
        <c:varyColors val="0"/>
        <c:ser>
          <c:idx val="0"/>
          <c:order val="0"/>
          <c:tx>
            <c:strRef>
              <c:f>Hoja1!$B$1</c:f>
              <c:strCache>
                <c:ptCount val="1"/>
                <c:pt idx="0">
                  <c:v>% Aprueba</c:v>
                </c:pt>
              </c:strCache>
            </c:strRef>
          </c:tx>
          <c:spPr>
            <a:solidFill>
              <a:schemeClr val="tx2"/>
            </a:solidFill>
          </c:spPr>
          <c:invertIfNegative val="0"/>
          <c:dLbls>
            <c:spPr>
              <a:noFill/>
              <a:ln>
                <a:noFill/>
              </a:ln>
              <a:effectLst/>
            </c:spPr>
            <c:txPr>
              <a:bodyPr wrap="square" lIns="38100" tIns="19050" rIns="38100" bIns="19050" anchor="ctr">
                <a:spAutoFit/>
              </a:bodyPr>
              <a:lstStyle/>
              <a:p>
                <a:pPr>
                  <a:defRPr>
                    <a:latin typeface="Corbel" panose="020B0503020204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3"/>
                <c:pt idx="0">
                  <c:v>Julio 2017</c:v>
                </c:pt>
                <c:pt idx="1">
                  <c:v>Julio 2018</c:v>
                </c:pt>
                <c:pt idx="2">
                  <c:v>Julio 2019</c:v>
                </c:pt>
              </c:strCache>
            </c:strRef>
          </c:cat>
          <c:val>
            <c:numRef>
              <c:f>Hoja1!$B$2:$B$7</c:f>
              <c:numCache>
                <c:formatCode>0%</c:formatCode>
                <c:ptCount val="3"/>
                <c:pt idx="0">
                  <c:v>0.27</c:v>
                </c:pt>
                <c:pt idx="1">
                  <c:v>0.08</c:v>
                </c:pt>
                <c:pt idx="2">
                  <c:v>0.224</c:v>
                </c:pt>
              </c:numCache>
            </c:numRef>
          </c:val>
          <c:extLst>
            <c:ext xmlns:c16="http://schemas.microsoft.com/office/drawing/2014/chart" uri="{C3380CC4-5D6E-409C-BE32-E72D297353CC}">
              <c16:uniqueId val="{00000000-6851-4FCC-A8FA-B3CDA4B00864}"/>
            </c:ext>
          </c:extLst>
        </c:ser>
        <c:dLbls>
          <c:showLegendKey val="0"/>
          <c:showVal val="1"/>
          <c:showCatName val="0"/>
          <c:showSerName val="0"/>
          <c:showPercent val="0"/>
          <c:showBubbleSize val="0"/>
        </c:dLbls>
        <c:gapWidth val="150"/>
        <c:overlap val="-25"/>
        <c:axId val="374635952"/>
        <c:axId val="374638304"/>
      </c:barChart>
      <c:catAx>
        <c:axId val="374635952"/>
        <c:scaling>
          <c:orientation val="minMax"/>
        </c:scaling>
        <c:delete val="0"/>
        <c:axPos val="b"/>
        <c:numFmt formatCode="General" sourceLinked="1"/>
        <c:majorTickMark val="none"/>
        <c:minorTickMark val="none"/>
        <c:tickLblPos val="nextTo"/>
        <c:txPr>
          <a:bodyPr/>
          <a:lstStyle/>
          <a:p>
            <a:pPr>
              <a:defRPr sz="1600">
                <a:latin typeface="Corbel" panose="020B0503020204020204" pitchFamily="34" charset="0"/>
              </a:defRPr>
            </a:pPr>
            <a:endParaRPr lang="es-PE"/>
          </a:p>
        </c:txPr>
        <c:crossAx val="374638304"/>
        <c:crosses val="autoZero"/>
        <c:auto val="1"/>
        <c:lblAlgn val="ctr"/>
        <c:lblOffset val="100"/>
        <c:noMultiLvlLbl val="0"/>
      </c:catAx>
      <c:valAx>
        <c:axId val="374638304"/>
        <c:scaling>
          <c:orientation val="minMax"/>
        </c:scaling>
        <c:delete val="1"/>
        <c:axPos val="l"/>
        <c:numFmt formatCode="0%" sourceLinked="1"/>
        <c:majorTickMark val="out"/>
        <c:minorTickMark val="none"/>
        <c:tickLblPos val="none"/>
        <c:crossAx val="374635952"/>
        <c:crosses val="autoZero"/>
        <c:crossBetween val="between"/>
      </c:valAx>
    </c:plotArea>
    <c:plotVisOnly val="1"/>
    <c:dispBlanksAs val="gap"/>
    <c:showDLblsOverMax val="0"/>
  </c:chart>
  <c:txPr>
    <a:bodyPr/>
    <a:lstStyle/>
    <a:p>
      <a:pPr>
        <a:defRPr sz="1600">
          <a:latin typeface="+mn-lt"/>
        </a:defRPr>
      </a:pPr>
      <a:endParaRPr lang="es-P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C677858E-9A15-4CB6-B875-01152EF9B81F}" type="datetimeFigureOut">
              <a:rPr lang="es-PE" smtClean="0"/>
              <a:t>23/07/2019</a:t>
            </a:fld>
            <a:endParaRPr lang="es-PE"/>
          </a:p>
        </p:txBody>
      </p:sp>
      <p:sp>
        <p:nvSpPr>
          <p:cNvPr id="4" name="Marcador de pie de página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DC36F383-DF1A-4AE6-8D38-872F6505F4C3}" type="slidenum">
              <a:rPr lang="es-PE" smtClean="0"/>
              <a:t>‹Nº›</a:t>
            </a:fld>
            <a:endParaRPr lang="es-PE"/>
          </a:p>
        </p:txBody>
      </p:sp>
    </p:spTree>
    <p:extLst>
      <p:ext uri="{BB962C8B-B14F-4D97-AF65-F5344CB8AC3E}">
        <p14:creationId xmlns:p14="http://schemas.microsoft.com/office/powerpoint/2010/main" val="289181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8DF961A7-5D15-4096-9A45-693ADB9E083A}" type="datetimeFigureOut">
              <a:rPr lang="es-PE" smtClean="0"/>
              <a:t>23/07/2019</a:t>
            </a:fld>
            <a:endParaRPr lang="es-PE"/>
          </a:p>
        </p:txBody>
      </p:sp>
      <p:sp>
        <p:nvSpPr>
          <p:cNvPr id="4" name="Marcador de imagen de diapositiva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23DA237B-E9E3-4EDF-8E2E-042A7196A3EE}" type="slidenum">
              <a:rPr lang="es-PE" smtClean="0"/>
              <a:t>‹Nº›</a:t>
            </a:fld>
            <a:endParaRPr lang="es-PE"/>
          </a:p>
        </p:txBody>
      </p:sp>
    </p:spTree>
    <p:extLst>
      <p:ext uri="{BB962C8B-B14F-4D97-AF65-F5344CB8AC3E}">
        <p14:creationId xmlns:p14="http://schemas.microsoft.com/office/powerpoint/2010/main" val="164410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809625"/>
            <a:ext cx="7188201" cy="4044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163335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815975"/>
            <a:ext cx="7261225" cy="4084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374728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809625"/>
            <a:ext cx="7192963" cy="4046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12</a:t>
            </a:fld>
            <a:endParaRPr lang="en-US" sz="800" dirty="0">
              <a:solidFill>
                <a:srgbClr val="EEECE1"/>
              </a:solidFill>
            </a:endParaRPr>
          </a:p>
        </p:txBody>
      </p:sp>
    </p:spTree>
    <p:extLst>
      <p:ext uri="{BB962C8B-B14F-4D97-AF65-F5344CB8AC3E}">
        <p14:creationId xmlns:p14="http://schemas.microsoft.com/office/powerpoint/2010/main" val="263576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A3BCAF4-0212-4423-80DA-A482C019B50C}" type="slidenum">
              <a:rPr lang="es-PE" smtClean="0"/>
              <a:t>13</a:t>
            </a:fld>
            <a:endParaRPr lang="es-PE"/>
          </a:p>
        </p:txBody>
      </p:sp>
    </p:spTree>
    <p:extLst>
      <p:ext uri="{BB962C8B-B14F-4D97-AF65-F5344CB8AC3E}">
        <p14:creationId xmlns:p14="http://schemas.microsoft.com/office/powerpoint/2010/main" val="2820866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809625"/>
            <a:ext cx="7192963" cy="4046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14</a:t>
            </a:fld>
            <a:endParaRPr lang="en-US" sz="800" dirty="0">
              <a:solidFill>
                <a:srgbClr val="EEECE1"/>
              </a:solidFill>
            </a:endParaRPr>
          </a:p>
        </p:txBody>
      </p:sp>
    </p:spTree>
    <p:extLst>
      <p:ext uri="{BB962C8B-B14F-4D97-AF65-F5344CB8AC3E}">
        <p14:creationId xmlns:p14="http://schemas.microsoft.com/office/powerpoint/2010/main" val="4203617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A3BCAF4-0212-4423-80DA-A482C019B50C}" type="slidenum">
              <a:rPr lang="es-PE" smtClean="0"/>
              <a:t>15</a:t>
            </a:fld>
            <a:endParaRPr lang="es-PE"/>
          </a:p>
        </p:txBody>
      </p:sp>
    </p:spTree>
    <p:extLst>
      <p:ext uri="{BB962C8B-B14F-4D97-AF65-F5344CB8AC3E}">
        <p14:creationId xmlns:p14="http://schemas.microsoft.com/office/powerpoint/2010/main" val="343158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16</a:t>
            </a:fld>
            <a:endParaRPr lang="en-US" sz="800" dirty="0">
              <a:solidFill>
                <a:srgbClr val="EEECE1"/>
              </a:solidFill>
            </a:endParaRPr>
          </a:p>
        </p:txBody>
      </p:sp>
    </p:spTree>
    <p:extLst>
      <p:ext uri="{BB962C8B-B14F-4D97-AF65-F5344CB8AC3E}">
        <p14:creationId xmlns:p14="http://schemas.microsoft.com/office/powerpoint/2010/main" val="319829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809625"/>
            <a:ext cx="7192963" cy="4046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17</a:t>
            </a:fld>
            <a:endParaRPr lang="en-US" sz="800" dirty="0">
              <a:solidFill>
                <a:srgbClr val="EEECE1"/>
              </a:solidFill>
            </a:endParaRPr>
          </a:p>
        </p:txBody>
      </p:sp>
    </p:spTree>
    <p:extLst>
      <p:ext uri="{BB962C8B-B14F-4D97-AF65-F5344CB8AC3E}">
        <p14:creationId xmlns:p14="http://schemas.microsoft.com/office/powerpoint/2010/main" val="308875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809625"/>
            <a:ext cx="7188201" cy="4044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a:solidFill>
                  <a:schemeClr val="bg2"/>
                </a:solidFill>
              </a:rPr>
              <a:t>Page </a:t>
            </a:r>
            <a:fld id="{631115FC-FCCC-412E-8B45-85A3F482063D}" type="slidenum">
              <a:rPr lang="en-US" sz="800">
                <a:solidFill>
                  <a:schemeClr val="bg2"/>
                </a:solidFill>
              </a:rPr>
              <a:pPr/>
              <a:t>18</a:t>
            </a:fld>
            <a:endParaRPr lang="en-US" sz="800" dirty="0">
              <a:solidFill>
                <a:schemeClr val="bg2"/>
              </a:solidFill>
            </a:endParaRPr>
          </a:p>
        </p:txBody>
      </p:sp>
    </p:spTree>
    <p:extLst>
      <p:ext uri="{BB962C8B-B14F-4D97-AF65-F5344CB8AC3E}">
        <p14:creationId xmlns:p14="http://schemas.microsoft.com/office/powerpoint/2010/main" val="3439959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21359" y="10253825"/>
            <a:ext cx="2847300" cy="539675"/>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19</a:t>
            </a:fld>
            <a:endParaRPr lang="en-GB" sz="1200" dirty="0"/>
          </a:p>
        </p:txBody>
      </p:sp>
      <p:sp>
        <p:nvSpPr>
          <p:cNvPr id="18435" name="Rectangle 1026"/>
          <p:cNvSpPr>
            <a:spLocks noGrp="1" noRot="1" noChangeAspect="1" noChangeArrowheads="1" noTextEdit="1"/>
          </p:cNvSpPr>
          <p:nvPr>
            <p:ph type="sldImg"/>
          </p:nvPr>
        </p:nvSpPr>
        <p:spPr>
          <a:xfrm>
            <a:off x="-309563" y="809625"/>
            <a:ext cx="7188201" cy="4044950"/>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372455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21359" y="10253825"/>
            <a:ext cx="2847300" cy="539675"/>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20</a:t>
            </a:fld>
            <a:endParaRPr lang="en-GB" sz="1200" dirty="0"/>
          </a:p>
        </p:txBody>
      </p:sp>
      <p:sp>
        <p:nvSpPr>
          <p:cNvPr id="18435" name="Rectangle 1026"/>
          <p:cNvSpPr>
            <a:spLocks noGrp="1" noRot="1" noChangeAspect="1" noChangeArrowheads="1" noTextEdit="1"/>
          </p:cNvSpPr>
          <p:nvPr>
            <p:ph type="sldImg"/>
          </p:nvPr>
        </p:nvSpPr>
        <p:spPr>
          <a:xfrm>
            <a:off x="-309563" y="809625"/>
            <a:ext cx="7188201" cy="4044950"/>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261318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809625"/>
            <a:ext cx="7188201" cy="4044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58250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21359" y="10253825"/>
            <a:ext cx="2847300" cy="539675"/>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21</a:t>
            </a:fld>
            <a:endParaRPr lang="en-GB" sz="1200" dirty="0"/>
          </a:p>
        </p:txBody>
      </p:sp>
      <p:sp>
        <p:nvSpPr>
          <p:cNvPr id="18435" name="Rectangle 1026"/>
          <p:cNvSpPr>
            <a:spLocks noGrp="1" noRot="1" noChangeAspect="1" noChangeArrowheads="1" noTextEdit="1"/>
          </p:cNvSpPr>
          <p:nvPr>
            <p:ph type="sldImg"/>
          </p:nvPr>
        </p:nvSpPr>
        <p:spPr>
          <a:xfrm>
            <a:off x="-309563" y="809625"/>
            <a:ext cx="7188201" cy="4044950"/>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234510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21359" y="10253825"/>
            <a:ext cx="2847300" cy="539675"/>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22</a:t>
            </a:fld>
            <a:endParaRPr lang="en-GB" sz="1200" dirty="0"/>
          </a:p>
        </p:txBody>
      </p:sp>
      <p:sp>
        <p:nvSpPr>
          <p:cNvPr id="18435" name="Rectangle 1026"/>
          <p:cNvSpPr>
            <a:spLocks noGrp="1" noRot="1" noChangeAspect="1" noChangeArrowheads="1" noTextEdit="1"/>
          </p:cNvSpPr>
          <p:nvPr>
            <p:ph type="sldImg"/>
          </p:nvPr>
        </p:nvSpPr>
        <p:spPr>
          <a:xfrm>
            <a:off x="-309563" y="809625"/>
            <a:ext cx="7188201" cy="4044950"/>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1952670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21359" y="10253825"/>
            <a:ext cx="2847300" cy="539675"/>
          </a:xfrm>
          <a:prstGeom prst="rect">
            <a:avLst/>
          </a:prstGeom>
          <a:noFill/>
          <a:ln w="9525">
            <a:noFill/>
            <a:miter lim="800000"/>
            <a:headEnd/>
            <a:tailEnd/>
          </a:ln>
        </p:spPr>
        <p:txBody>
          <a:bodyPr lIns="92504" tIns="46252" rIns="92504" bIns="46252" anchor="b"/>
          <a:lstStyle/>
          <a:p>
            <a:pPr algn="r" defTabSz="925226" eaLnBrk="0" hangingPunct="0"/>
            <a:fld id="{3FC82279-A093-4200-BD0B-F58EC8032BE0}" type="slidenum">
              <a:rPr lang="en-GB" sz="1200"/>
              <a:pPr algn="r" defTabSz="925226" eaLnBrk="0" hangingPunct="0"/>
              <a:t>23</a:t>
            </a:fld>
            <a:endParaRPr lang="en-GB" sz="1200" dirty="0"/>
          </a:p>
        </p:txBody>
      </p:sp>
      <p:sp>
        <p:nvSpPr>
          <p:cNvPr id="18435" name="Rectangle 1026"/>
          <p:cNvSpPr>
            <a:spLocks noGrp="1" noRot="1" noChangeAspect="1" noChangeArrowheads="1" noTextEdit="1"/>
          </p:cNvSpPr>
          <p:nvPr>
            <p:ph type="sldImg"/>
          </p:nvPr>
        </p:nvSpPr>
        <p:spPr>
          <a:xfrm>
            <a:off x="-309563" y="809625"/>
            <a:ext cx="7188201" cy="4044950"/>
          </a:xfrm>
          <a:ln/>
        </p:spPr>
      </p:sp>
      <p:sp>
        <p:nvSpPr>
          <p:cNvPr id="18436" name="Rectangle 1027"/>
          <p:cNvSpPr>
            <a:spLocks noGrp="1" noChangeArrowheads="1"/>
          </p:cNvSpPr>
          <p:nvPr>
            <p:ph type="body" idx="1"/>
          </p:nvPr>
        </p:nvSpPr>
        <p:spPr>
          <a:noFill/>
          <a:ln/>
        </p:spPr>
        <p:txBody>
          <a:bodyPr/>
          <a:lstStyle/>
          <a:p>
            <a:endParaRPr lang="pt-BR">
              <a:latin typeface="Times"/>
            </a:endParaRPr>
          </a:p>
        </p:txBody>
      </p:sp>
    </p:spTree>
    <p:extLst>
      <p:ext uri="{BB962C8B-B14F-4D97-AF65-F5344CB8AC3E}">
        <p14:creationId xmlns:p14="http://schemas.microsoft.com/office/powerpoint/2010/main" val="359664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815975"/>
            <a:ext cx="7261225" cy="4084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163412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809625"/>
            <a:ext cx="7192963" cy="4046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5</a:t>
            </a:fld>
            <a:endParaRPr lang="en-US" sz="800" dirty="0">
              <a:solidFill>
                <a:srgbClr val="EEECE1"/>
              </a:solidFill>
            </a:endParaRPr>
          </a:p>
        </p:txBody>
      </p:sp>
    </p:spTree>
    <p:extLst>
      <p:ext uri="{BB962C8B-B14F-4D97-AF65-F5344CB8AC3E}">
        <p14:creationId xmlns:p14="http://schemas.microsoft.com/office/powerpoint/2010/main" val="400182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A3BCAF4-0212-4423-80DA-A482C019B50C}" type="slidenum">
              <a:rPr lang="es-PE" smtClean="0"/>
              <a:t>6</a:t>
            </a:fld>
            <a:endParaRPr lang="es-PE"/>
          </a:p>
        </p:txBody>
      </p:sp>
    </p:spTree>
    <p:extLst>
      <p:ext uri="{BB962C8B-B14F-4D97-AF65-F5344CB8AC3E}">
        <p14:creationId xmlns:p14="http://schemas.microsoft.com/office/powerpoint/2010/main" val="151202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815975"/>
            <a:ext cx="7261225" cy="4084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Calibri"/>
                <a:ea typeface="+mn-ea"/>
                <a:cs typeface="+mn-cs"/>
              </a:rPr>
              <a:t>Page </a:t>
            </a:r>
            <a:fld id="{631115FC-FCCC-412E-8B45-85A3F482063D}" type="slidenum">
              <a:rPr kumimoji="0" lang="en-US" sz="800" b="0" i="0" u="none" strike="noStrike" kern="1200" cap="none" spc="0" normalizeH="0" baseline="0" noProof="0">
                <a:ln>
                  <a:noFill/>
                </a:ln>
                <a:solidFill>
                  <a:srgbClr val="EEECE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389924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809625"/>
            <a:ext cx="7192963" cy="4046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8</a:t>
            </a:fld>
            <a:endParaRPr lang="en-US" sz="800" dirty="0">
              <a:solidFill>
                <a:srgbClr val="EEECE1"/>
              </a:solidFill>
            </a:endParaRPr>
          </a:p>
        </p:txBody>
      </p:sp>
    </p:spTree>
    <p:extLst>
      <p:ext uri="{BB962C8B-B14F-4D97-AF65-F5344CB8AC3E}">
        <p14:creationId xmlns:p14="http://schemas.microsoft.com/office/powerpoint/2010/main" val="92350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A3BCAF4-0212-4423-80DA-A482C019B50C}" type="slidenum">
              <a:rPr lang="es-PE" smtClean="0"/>
              <a:t>9</a:t>
            </a:fld>
            <a:endParaRPr lang="es-PE"/>
          </a:p>
        </p:txBody>
      </p:sp>
    </p:spTree>
    <p:extLst>
      <p:ext uri="{BB962C8B-B14F-4D97-AF65-F5344CB8AC3E}">
        <p14:creationId xmlns:p14="http://schemas.microsoft.com/office/powerpoint/2010/main" val="426506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A3BCAF4-0212-4423-80DA-A482C019B50C}" type="slidenum">
              <a:rPr lang="es-PE" smtClean="0"/>
              <a:t>10</a:t>
            </a:fld>
            <a:endParaRPr lang="es-PE"/>
          </a:p>
        </p:txBody>
      </p:sp>
    </p:spTree>
    <p:extLst>
      <p:ext uri="{BB962C8B-B14F-4D97-AF65-F5344CB8AC3E}">
        <p14:creationId xmlns:p14="http://schemas.microsoft.com/office/powerpoint/2010/main" val="5778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31800" y="2372784"/>
            <a:ext cx="11328401" cy="1344257"/>
          </a:xfrm>
        </p:spPr>
        <p:txBody>
          <a:bodyPr anchor="b"/>
          <a:lstStyle>
            <a:lvl1pPr>
              <a:defRPr sz="4800" b="0" cap="none" baseline="0">
                <a:solidFill>
                  <a:schemeClr val="tx2"/>
                </a:solidFill>
                <a:latin typeface="Arial" pitchFamily="34" charset="0"/>
              </a:defRPr>
            </a:lvl1pPr>
          </a:lstStyle>
          <a:p>
            <a:r>
              <a:rPr lang="en-US" dirty="0"/>
              <a:t>Click to add title of presentation</a:t>
            </a:r>
          </a:p>
        </p:txBody>
      </p:sp>
      <p:sp>
        <p:nvSpPr>
          <p:cNvPr id="3" name="Subtitle 2"/>
          <p:cNvSpPr>
            <a:spLocks noGrp="1"/>
          </p:cNvSpPr>
          <p:nvPr>
            <p:ph type="subTitle" idx="1" hasCustomPrompt="1"/>
          </p:nvPr>
        </p:nvSpPr>
        <p:spPr bwMode="gray">
          <a:xfrm>
            <a:off x="431799" y="3813054"/>
            <a:ext cx="11328403" cy="1535764"/>
          </a:xfrm>
        </p:spPr>
        <p:txBody>
          <a:bodyPr/>
          <a:lstStyle>
            <a:lvl1pPr marL="0" indent="0" algn="l">
              <a:spcBef>
                <a:spcPts val="800"/>
              </a:spcBef>
              <a:spcAft>
                <a:spcPts val="0"/>
              </a:spcAft>
              <a:buNone/>
              <a:defRPr sz="2667" baseline="0">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tx2"/>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4" name="Rechteck 3"/>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431800" y="6117413"/>
            <a:ext cx="1132840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
        <p:nvSpPr>
          <p:cNvPr id="7" name="Rechteck 3"/>
          <p:cNvSpPr/>
          <p:nvPr userDrawn="1"/>
        </p:nvSpPr>
        <p:spPr bwMode="gray">
          <a:xfrm>
            <a:off x="0" y="6597650"/>
            <a:ext cx="12192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000000"/>
              </a:solidFill>
            </a:endParaRPr>
          </a:p>
        </p:txBody>
      </p:sp>
    </p:spTree>
    <p:extLst>
      <p:ext uri="{BB962C8B-B14F-4D97-AF65-F5344CB8AC3E}">
        <p14:creationId xmlns:p14="http://schemas.microsoft.com/office/powerpoint/2010/main" val="228951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431214" y="1220694"/>
            <a:ext cx="11329573" cy="384055"/>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4" name="Content Placeholder 3"/>
          <p:cNvSpPr>
            <a:spLocks noGrp="1"/>
          </p:cNvSpPr>
          <p:nvPr>
            <p:ph sz="quarter" idx="13" hasCustomPrompt="1"/>
          </p:nvPr>
        </p:nvSpPr>
        <p:spPr bwMode="gray">
          <a:xfrm>
            <a:off x="431214" y="1700760"/>
            <a:ext cx="3647604"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10"/>
          <p:cNvSpPr>
            <a:spLocks noGrp="1"/>
          </p:cNvSpPr>
          <p:nvPr>
            <p:ph sz="quarter" idx="14" hasCustomPrompt="1"/>
          </p:nvPr>
        </p:nvSpPr>
        <p:spPr bwMode="gray">
          <a:xfrm>
            <a:off x="4271746" y="1701800"/>
            <a:ext cx="3648508"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12"/>
          <p:cNvSpPr>
            <a:spLocks noGrp="1"/>
          </p:cNvSpPr>
          <p:nvPr>
            <p:ph sz="quarter" idx="15" hasCustomPrompt="1"/>
          </p:nvPr>
        </p:nvSpPr>
        <p:spPr bwMode="gray">
          <a:xfrm>
            <a:off x="8112280" y="1701800"/>
            <a:ext cx="3648507"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85197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2637" name="Diapositiva de think-cell" r:id="rId4" imgW="353" imgH="353" progId="TCLayout.ActiveDocument.1">
                  <p:embed/>
                </p:oleObj>
              </mc:Choice>
              <mc:Fallback>
                <p:oleObj name="Diapositiva de think-cell" r:id="rId4" imgW="353" imgH="353"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4" name="Content Placeholder 3"/>
          <p:cNvSpPr>
            <a:spLocks noGrp="1"/>
          </p:cNvSpPr>
          <p:nvPr>
            <p:ph sz="quarter" idx="16" hasCustomPrompt="1"/>
          </p:nvPr>
        </p:nvSpPr>
        <p:spPr bwMode="gray">
          <a:xfrm>
            <a:off x="431215" y="1700760"/>
            <a:ext cx="26883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3"/>
          <p:cNvSpPr>
            <a:spLocks noGrp="1"/>
          </p:cNvSpPr>
          <p:nvPr>
            <p:ph sz="quarter" idx="17" hasCustomPrompt="1"/>
          </p:nvPr>
        </p:nvSpPr>
        <p:spPr bwMode="gray">
          <a:xfrm>
            <a:off x="3311615" y="1700760"/>
            <a:ext cx="2688372"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8" hasCustomPrompt="1"/>
          </p:nvPr>
        </p:nvSpPr>
        <p:spPr bwMode="gray">
          <a:xfrm>
            <a:off x="6192014" y="1700760"/>
            <a:ext cx="2688373" cy="460694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Content Placeholder 3"/>
          <p:cNvSpPr>
            <a:spLocks noGrp="1"/>
          </p:cNvSpPr>
          <p:nvPr>
            <p:ph sz="quarter" idx="19" hasCustomPrompt="1"/>
          </p:nvPr>
        </p:nvSpPr>
        <p:spPr bwMode="gray">
          <a:xfrm>
            <a:off x="9072414" y="1700760"/>
            <a:ext cx="2688373" cy="460590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Tree>
    <p:extLst>
      <p:ext uri="{BB962C8B-B14F-4D97-AF65-F5344CB8AC3E}">
        <p14:creationId xmlns:p14="http://schemas.microsoft.com/office/powerpoint/2010/main" val="211195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4" name="Content Placeholder 3"/>
          <p:cNvSpPr>
            <a:spLocks noGrp="1"/>
          </p:cNvSpPr>
          <p:nvPr>
            <p:ph sz="quarter" idx="13" hasCustomPrompt="1"/>
          </p:nvPr>
        </p:nvSpPr>
        <p:spPr bwMode="gray">
          <a:xfrm>
            <a:off x="431215"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3"/>
          <p:cNvSpPr>
            <a:spLocks noGrp="1"/>
          </p:cNvSpPr>
          <p:nvPr>
            <p:ph sz="quarter" idx="14" hasCustomPrompt="1"/>
          </p:nvPr>
        </p:nvSpPr>
        <p:spPr bwMode="gray">
          <a:xfrm>
            <a:off x="6192014"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5" hasCustomPrompt="1"/>
          </p:nvPr>
        </p:nvSpPr>
        <p:spPr bwMode="gray">
          <a:xfrm>
            <a:off x="431215"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16" hasCustomPrompt="1"/>
          </p:nvPr>
        </p:nvSpPr>
        <p:spPr bwMode="gray">
          <a:xfrm>
            <a:off x="6192014"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5888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tangle 4"/>
          <p:cNvSpPr/>
          <p:nvPr/>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en-US" sz="2133">
              <a:solidFill>
                <a:schemeClr val="tx1"/>
              </a:solidFill>
              <a:latin typeface="Arial" pitchFamily="34" charset="0"/>
              <a:cs typeface="Arial" pitchFamily="34" charset="0"/>
            </a:endParaRPr>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547" y="234242"/>
            <a:ext cx="1828799" cy="830424"/>
          </a:xfrm>
          <a:prstGeom prst="rect">
            <a:avLst/>
          </a:prstGeom>
        </p:spPr>
      </p:pic>
    </p:spTree>
    <p:extLst>
      <p:ext uri="{BB962C8B-B14F-4D97-AF65-F5344CB8AC3E}">
        <p14:creationId xmlns:p14="http://schemas.microsoft.com/office/powerpoint/2010/main" val="58982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re White and text">
    <p:spTree>
      <p:nvGrpSpPr>
        <p:cNvPr id="1" name=""/>
        <p:cNvGrpSpPr/>
        <p:nvPr/>
      </p:nvGrpSpPr>
      <p:grpSpPr>
        <a:xfrm>
          <a:off x="0" y="0"/>
          <a:ext cx="0" cy="0"/>
          <a:chOff x="0" y="0"/>
          <a:chExt cx="0" cy="0"/>
        </a:xfrm>
      </p:grpSpPr>
      <p:sp>
        <p:nvSpPr>
          <p:cNvPr id="62" name="Rechteck 61"/>
          <p:cNvSpPr/>
          <p:nvPr/>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2" name="Titel 1"/>
          <p:cNvSpPr>
            <a:spLocks noGrp="1"/>
          </p:cNvSpPr>
          <p:nvPr>
            <p:ph type="title" hasCustomPrompt="1"/>
          </p:nvPr>
        </p:nvSpPr>
        <p:spPr bwMode="gray">
          <a:xfrm>
            <a:off x="431801" y="1221319"/>
            <a:ext cx="11328399" cy="2685635"/>
          </a:xfrm>
        </p:spPr>
        <p:txBody>
          <a:bodyPr vert="horz" lIns="0" tIns="18000" rIns="0" bIns="0" rtlCol="0" anchor="b" anchorCtr="0">
            <a:noAutofit/>
          </a:bodyPr>
          <a:lstStyle>
            <a:lvl1pPr>
              <a:defRPr lang="de-DE" sz="4800" cap="none" baseline="0">
                <a:solidFill>
                  <a:schemeClr val="tx2"/>
                </a:solidFill>
                <a:latin typeface="Arial" pitchFamily="34" charset="0"/>
                <a:ea typeface="+mn-ea"/>
                <a:cs typeface="+mn-cs"/>
              </a:defRPr>
            </a:lvl1pPr>
          </a:lstStyle>
          <a:p>
            <a:pPr lvl="0"/>
            <a:r>
              <a:rPr lang="en-US" dirty="0"/>
              <a:t>Click to add text</a:t>
            </a:r>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547" y="234242"/>
            <a:ext cx="1828799" cy="830424"/>
          </a:xfrm>
          <a:prstGeom prst="rect">
            <a:avLst/>
          </a:prstGeom>
        </p:spPr>
      </p:pic>
    </p:spTree>
    <p:extLst>
      <p:ext uri="{BB962C8B-B14F-4D97-AF65-F5344CB8AC3E}">
        <p14:creationId xmlns:p14="http://schemas.microsoft.com/office/powerpoint/2010/main" val="794911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e Black and text">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p:nvSpPr>
        <p:spPr bwMode="gray">
          <a:xfrm>
            <a:off x="0" y="0"/>
            <a:ext cx="12192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2" name="Titel 1"/>
          <p:cNvSpPr>
            <a:spLocks noGrp="1"/>
          </p:cNvSpPr>
          <p:nvPr>
            <p:ph type="title" hasCustomPrompt="1"/>
          </p:nvPr>
        </p:nvSpPr>
        <p:spPr bwMode="gray">
          <a:xfrm>
            <a:off x="431802" y="1221319"/>
            <a:ext cx="11328399" cy="2688168"/>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1057131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0"/>
            <a:ext cx="12192000" cy="6858000"/>
          </a:xfrm>
          <a:prstGeom prst="rect">
            <a:avLst/>
          </a:prstGeom>
          <a:noFill/>
          <a:ln>
            <a:noFill/>
          </a:ln>
        </p:spPr>
      </p:pic>
      <p:sp>
        <p:nvSpPr>
          <p:cNvPr id="3" name="Titel 2"/>
          <p:cNvSpPr>
            <a:spLocks noGrp="1"/>
          </p:cNvSpPr>
          <p:nvPr>
            <p:ph type="title" hasCustomPrompt="1"/>
          </p:nvPr>
        </p:nvSpPr>
        <p:spPr bwMode="gray">
          <a:xfrm>
            <a:off x="431801" y="1221318"/>
            <a:ext cx="11328400" cy="2688167"/>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150363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24"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25"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a:t>Picture</a:t>
            </a:r>
            <a:endParaRPr lang="en-US"/>
          </a:p>
        </p:txBody>
      </p:sp>
      <p:sp>
        <p:nvSpPr>
          <p:cNvPr id="26"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7"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28"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29"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0"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1"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a:t>Picture</a:t>
            </a:r>
            <a:endParaRPr lang="en-US"/>
          </a:p>
        </p:txBody>
      </p:sp>
      <p:sp>
        <p:nvSpPr>
          <p:cNvPr id="32"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3"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4"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35"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6"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Tree>
    <p:extLst>
      <p:ext uri="{BB962C8B-B14F-4D97-AF65-F5344CB8AC3E}">
        <p14:creationId xmlns:p14="http://schemas.microsoft.com/office/powerpoint/2010/main" val="3915578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13" name="Picture Placeholder 4"/>
          <p:cNvSpPr>
            <a:spLocks noGrp="1"/>
          </p:cNvSpPr>
          <p:nvPr>
            <p:ph type="pic" sz="quarter" idx="15" hasCustomPrompt="1"/>
          </p:nvPr>
        </p:nvSpPr>
        <p:spPr bwMode="gray">
          <a:xfrm>
            <a:off x="431371" y="4101320"/>
            <a:ext cx="1728192" cy="2208000"/>
          </a:xfrm>
        </p:spPr>
        <p:txBody>
          <a:bodyPr/>
          <a:lstStyle>
            <a:lvl1pPr marL="0" indent="0">
              <a:buNone/>
              <a:defRPr/>
            </a:lvl1pPr>
          </a:lstStyle>
          <a:p>
            <a:r>
              <a:rPr lang="de-DE"/>
              <a:t>Picture</a:t>
            </a:r>
            <a:endParaRPr lang="en-US"/>
          </a:p>
        </p:txBody>
      </p:sp>
      <p:sp>
        <p:nvSpPr>
          <p:cNvPr id="14" name="Text Placeholder 3"/>
          <p:cNvSpPr>
            <a:spLocks noGrp="1"/>
          </p:cNvSpPr>
          <p:nvPr>
            <p:ph type="body" sz="quarter" idx="18" hasCustomPrompt="1"/>
          </p:nvPr>
        </p:nvSpPr>
        <p:spPr bwMode="gray">
          <a:xfrm>
            <a:off x="23515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17" name="Text Placeholder 3"/>
          <p:cNvSpPr>
            <a:spLocks noGrp="1"/>
          </p:cNvSpPr>
          <p:nvPr>
            <p:ph type="body" sz="quarter" idx="19" hasCustomPrompt="1"/>
          </p:nvPr>
        </p:nvSpPr>
        <p:spPr bwMode="gray">
          <a:xfrm>
            <a:off x="23515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19" name="Text Placeholder 3"/>
          <p:cNvSpPr>
            <a:spLocks noGrp="1"/>
          </p:cNvSpPr>
          <p:nvPr>
            <p:ph type="body" sz="quarter" idx="26" hasCustomPrompt="1"/>
          </p:nvPr>
        </p:nvSpPr>
        <p:spPr bwMode="gray">
          <a:xfrm>
            <a:off x="23515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26" name="Text Placeholder 3"/>
          <p:cNvSpPr>
            <a:spLocks noGrp="1"/>
          </p:cNvSpPr>
          <p:nvPr>
            <p:ph type="body" sz="quarter" idx="27" hasCustomPrompt="1"/>
          </p:nvPr>
        </p:nvSpPr>
        <p:spPr bwMode="gray">
          <a:xfrm>
            <a:off x="23516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27" name="Picture Placeholder 4"/>
          <p:cNvSpPr>
            <a:spLocks noGrp="1"/>
          </p:cNvSpPr>
          <p:nvPr>
            <p:ph type="pic" sz="quarter" idx="28" hasCustomPrompt="1"/>
          </p:nvPr>
        </p:nvSpPr>
        <p:spPr bwMode="gray">
          <a:xfrm>
            <a:off x="6192971" y="4101320"/>
            <a:ext cx="1728192" cy="2208000"/>
          </a:xfrm>
        </p:spPr>
        <p:txBody>
          <a:bodyPr/>
          <a:lstStyle>
            <a:lvl1pPr marL="0" indent="0">
              <a:buNone/>
              <a:defRPr/>
            </a:lvl1pPr>
          </a:lstStyle>
          <a:p>
            <a:r>
              <a:rPr lang="de-DE"/>
              <a:t>Picture</a:t>
            </a:r>
            <a:endParaRPr lang="en-US"/>
          </a:p>
        </p:txBody>
      </p:sp>
      <p:sp>
        <p:nvSpPr>
          <p:cNvPr id="28" name="Text Placeholder 3"/>
          <p:cNvSpPr>
            <a:spLocks noGrp="1"/>
          </p:cNvSpPr>
          <p:nvPr>
            <p:ph type="body" sz="quarter" idx="29" hasCustomPrompt="1"/>
          </p:nvPr>
        </p:nvSpPr>
        <p:spPr bwMode="gray">
          <a:xfrm>
            <a:off x="81131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9" name="Text Placeholder 3"/>
          <p:cNvSpPr>
            <a:spLocks noGrp="1"/>
          </p:cNvSpPr>
          <p:nvPr>
            <p:ph type="body" sz="quarter" idx="30" hasCustomPrompt="1"/>
          </p:nvPr>
        </p:nvSpPr>
        <p:spPr bwMode="gray">
          <a:xfrm>
            <a:off x="81131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1" name="Text Placeholder 3"/>
          <p:cNvSpPr>
            <a:spLocks noGrp="1"/>
          </p:cNvSpPr>
          <p:nvPr>
            <p:ph type="body" sz="quarter" idx="32" hasCustomPrompt="1"/>
          </p:nvPr>
        </p:nvSpPr>
        <p:spPr bwMode="gray">
          <a:xfrm>
            <a:off x="81131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2" name="Text Placeholder 3"/>
          <p:cNvSpPr>
            <a:spLocks noGrp="1"/>
          </p:cNvSpPr>
          <p:nvPr>
            <p:ph type="body" sz="quarter" idx="33" hasCustomPrompt="1"/>
          </p:nvPr>
        </p:nvSpPr>
        <p:spPr bwMode="gray">
          <a:xfrm>
            <a:off x="81132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3"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a:t>Picture</a:t>
            </a:r>
            <a:endParaRPr lang="en-US"/>
          </a:p>
        </p:txBody>
      </p:sp>
      <p:sp>
        <p:nvSpPr>
          <p:cNvPr id="34"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5"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7"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8"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9"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a:t>Picture</a:t>
            </a:r>
            <a:endParaRPr lang="en-US"/>
          </a:p>
        </p:txBody>
      </p:sp>
      <p:sp>
        <p:nvSpPr>
          <p:cNvPr id="40"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41"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43"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44"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45"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6"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47"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48" name="Text Placeholder 3"/>
          <p:cNvSpPr>
            <a:spLocks noGrp="1"/>
          </p:cNvSpPr>
          <p:nvPr>
            <p:ph type="body" sz="quarter" idx="46" hasCustomPrompt="1"/>
          </p:nvPr>
        </p:nvSpPr>
        <p:spPr bwMode="gray">
          <a:xfrm>
            <a:off x="2351584" y="4101093"/>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49" name="Text Placeholder 3"/>
          <p:cNvSpPr>
            <a:spLocks noGrp="1"/>
          </p:cNvSpPr>
          <p:nvPr>
            <p:ph type="body" sz="quarter" idx="47" hasCustomPrompt="1"/>
          </p:nvPr>
        </p:nvSpPr>
        <p:spPr bwMode="gray">
          <a:xfrm>
            <a:off x="8113184" y="4101725"/>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Tree>
    <p:extLst>
      <p:ext uri="{BB962C8B-B14F-4D97-AF65-F5344CB8AC3E}">
        <p14:creationId xmlns:p14="http://schemas.microsoft.com/office/powerpoint/2010/main" val="1147033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0"/>
            <a:ext cx="12192000" cy="6858000"/>
          </a:xfrm>
          <a:prstGeom prst="rect">
            <a:avLst/>
          </a:prstGeom>
          <a:noFill/>
          <a:ln>
            <a:noFill/>
          </a:ln>
        </p:spPr>
      </p:pic>
      <p:sp>
        <p:nvSpPr>
          <p:cNvPr id="3" name="Title 2"/>
          <p:cNvSpPr>
            <a:spLocks noGrp="1"/>
          </p:cNvSpPr>
          <p:nvPr>
            <p:ph type="title" hasCustomPrompt="1"/>
          </p:nvPr>
        </p:nvSpPr>
        <p:spPr bwMode="gray">
          <a:xfrm>
            <a:off x="431214" y="1316567"/>
            <a:ext cx="11329573" cy="2592917"/>
          </a:xfrm>
        </p:spPr>
        <p:txBody>
          <a:bodyPr anchor="b"/>
          <a:lstStyle>
            <a:lvl1pPr>
              <a:defRPr sz="4800" cap="none" baseline="0">
                <a:solidFill>
                  <a:schemeClr val="bg1"/>
                </a:solidFill>
                <a:latin typeface="Arial" pitchFamily="34" charset="0"/>
              </a:defRPr>
            </a:lvl1pPr>
          </a:lstStyle>
          <a:p>
            <a:r>
              <a:rPr lang="en-US" dirty="0"/>
              <a:t>Thank you</a:t>
            </a:r>
          </a:p>
        </p:txBody>
      </p:sp>
      <p:sp>
        <p:nvSpPr>
          <p:cNvPr id="8" name="Text Placeholder 5"/>
          <p:cNvSpPr>
            <a:spLocks noGrp="1"/>
          </p:cNvSpPr>
          <p:nvPr>
            <p:ph type="body" sz="quarter" idx="10" hasCustomPrompt="1"/>
          </p:nvPr>
        </p:nvSpPr>
        <p:spPr bwMode="gray">
          <a:xfrm>
            <a:off x="431371" y="6309408"/>
            <a:ext cx="11329259" cy="288032"/>
          </a:xfrm>
        </p:spPr>
        <p:txBody>
          <a:bodyPr anchor="b"/>
          <a:lstStyle>
            <a:lvl1pPr marL="0" indent="0">
              <a:spcBef>
                <a:spcPts val="0"/>
              </a:spcBef>
              <a:spcAft>
                <a:spcPts val="0"/>
              </a:spcAft>
              <a:buFontTx/>
              <a:buNone/>
              <a:defRPr sz="1600" baseline="0">
                <a:solidFill>
                  <a:schemeClr val="bg1"/>
                </a:solidFill>
              </a:defRPr>
            </a:lvl1pPr>
            <a:lvl2pPr marL="0" indent="0">
              <a:spcBef>
                <a:spcPts val="0"/>
              </a:spcBef>
              <a:spcAft>
                <a:spcPts val="0"/>
              </a:spcAft>
              <a:buFontTx/>
              <a:buNone/>
              <a:defRPr sz="1600">
                <a:solidFill>
                  <a:schemeClr val="bg1"/>
                </a:solidFill>
              </a:defRPr>
            </a:lvl2pPr>
            <a:lvl3pPr marL="0" indent="0">
              <a:spcBef>
                <a:spcPts val="0"/>
              </a:spcBef>
              <a:spcAft>
                <a:spcPts val="0"/>
              </a:spcAft>
              <a:buFontTx/>
              <a:buNone/>
              <a:defRPr sz="1600">
                <a:solidFill>
                  <a:schemeClr val="bg1"/>
                </a:solidFill>
              </a:defRPr>
            </a:lvl3pPr>
            <a:lvl4pPr marL="0" indent="0">
              <a:spcBef>
                <a:spcPts val="0"/>
              </a:spcBef>
              <a:spcAft>
                <a:spcPts val="0"/>
              </a:spcAft>
              <a:buFontTx/>
              <a:buNone/>
              <a:defRPr sz="1600">
                <a:solidFill>
                  <a:schemeClr val="bg1"/>
                </a:solidFill>
              </a:defRPr>
            </a:lvl4pPr>
            <a:lvl5pPr marL="0" indent="0">
              <a:spcBef>
                <a:spcPts val="0"/>
              </a:spcBef>
              <a:spcAft>
                <a:spcPts val="0"/>
              </a:spcAft>
              <a:buFontTx/>
              <a:buNone/>
              <a:defRPr sz="1600">
                <a:solidFill>
                  <a:schemeClr val="bg1"/>
                </a:solidFill>
              </a:defRPr>
            </a:lvl5pPr>
            <a:lvl6pPr marL="0" indent="0">
              <a:spcBef>
                <a:spcPts val="0"/>
              </a:spcBef>
              <a:spcAft>
                <a:spcPts val="0"/>
              </a:spcAft>
              <a:buFontTx/>
              <a:buNone/>
              <a:defRPr sz="1600">
                <a:solidFill>
                  <a:schemeClr val="bg1"/>
                </a:solidFill>
              </a:defRPr>
            </a:lvl6pPr>
            <a:lvl7pPr marL="0" indent="0">
              <a:spcBef>
                <a:spcPts val="0"/>
              </a:spcBef>
              <a:spcAft>
                <a:spcPts val="0"/>
              </a:spcAft>
              <a:buFontTx/>
              <a:buNone/>
              <a:defRPr sz="1600">
                <a:solidFill>
                  <a:schemeClr val="bg1"/>
                </a:solidFill>
              </a:defRPr>
            </a:lvl7pPr>
            <a:lvl8pPr marL="0" indent="0">
              <a:spcBef>
                <a:spcPts val="0"/>
              </a:spcBef>
              <a:spcAft>
                <a:spcPts val="0"/>
              </a:spcAft>
              <a:buFontTx/>
              <a:buNone/>
              <a:defRPr sz="1600">
                <a:solidFill>
                  <a:schemeClr val="bg1"/>
                </a:solidFill>
              </a:defRPr>
            </a:lvl8pPr>
            <a:lvl9pPr marL="0" indent="0">
              <a:spcBef>
                <a:spcPts val="0"/>
              </a:spcBef>
              <a:spcAft>
                <a:spcPts val="0"/>
              </a:spcAft>
              <a:buFontTx/>
              <a:buNone/>
              <a:defRPr sz="1600">
                <a:solidFill>
                  <a:schemeClr val="bg1"/>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1882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3" y="1316707"/>
            <a:ext cx="11328987" cy="5280943"/>
          </a:xfrm>
        </p:spPr>
        <p:txBody>
          <a:bodyPr/>
          <a:lstStyle/>
          <a:p>
            <a:r>
              <a:rPr lang="en-US"/>
              <a:t>Click to the symbol to add a picture</a:t>
            </a:r>
          </a:p>
        </p:txBody>
      </p:sp>
      <p:sp>
        <p:nvSpPr>
          <p:cNvPr id="2" name="Title 1"/>
          <p:cNvSpPr>
            <a:spLocks noGrp="1"/>
          </p:cNvSpPr>
          <p:nvPr>
            <p:ph type="ctrTitle" hasCustomPrompt="1"/>
          </p:nvPr>
        </p:nvSpPr>
        <p:spPr bwMode="gray">
          <a:xfrm>
            <a:off x="623240" y="2372785"/>
            <a:ext cx="10945520" cy="134425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622495" y="3813054"/>
            <a:ext cx="10946245" cy="1536213"/>
          </a:xfrm>
        </p:spPr>
        <p:txBody>
          <a:bodyPr/>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623241" y="6117373"/>
            <a:ext cx="1094552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3260334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431800" y="2205038"/>
            <a:ext cx="1727200" cy="2016050"/>
          </a:xfrm>
        </p:spPr>
        <p:txBody>
          <a:bodyPr/>
          <a:lstStyle>
            <a:lvl1pPr marL="0" indent="0">
              <a:buNone/>
              <a:defRPr>
                <a:latin typeface="Arial" pitchFamily="34" charset="0"/>
              </a:defRPr>
            </a:lvl1pPr>
          </a:lstStyle>
          <a:p>
            <a:r>
              <a:rPr lang="de-DE" dirty="0"/>
              <a:t>Picture</a:t>
            </a:r>
            <a:endParaRPr lang="en-US" dirty="0"/>
          </a:p>
        </p:txBody>
      </p:sp>
      <p:sp>
        <p:nvSpPr>
          <p:cNvPr id="45" name="Picture Placeholder 4"/>
          <p:cNvSpPr>
            <a:spLocks noGrp="1"/>
          </p:cNvSpPr>
          <p:nvPr>
            <p:ph type="pic" sz="quarter" idx="27" hasCustomPrompt="1"/>
          </p:nvPr>
        </p:nvSpPr>
        <p:spPr bwMode="gray">
          <a:xfrm>
            <a:off x="6193367" y="2205038"/>
            <a:ext cx="1727200" cy="2016050"/>
          </a:xfrm>
        </p:spPr>
        <p:txBody>
          <a:bodyPr/>
          <a:lstStyle>
            <a:lvl1pPr marL="0" indent="0">
              <a:buNone/>
              <a:defRPr>
                <a:latin typeface="Arial" pitchFamily="34" charset="0"/>
              </a:defRPr>
            </a:lvl1pPr>
          </a:lstStyle>
          <a:p>
            <a:r>
              <a:rPr lang="de-DE" dirty="0"/>
              <a:t>Picture</a:t>
            </a:r>
            <a:endParaRPr lang="en-US" dirty="0"/>
          </a:p>
        </p:txBody>
      </p:sp>
      <p:sp>
        <p:nvSpPr>
          <p:cNvPr id="46" name="Text Placeholder 3"/>
          <p:cNvSpPr>
            <a:spLocks noGrp="1"/>
          </p:cNvSpPr>
          <p:nvPr>
            <p:ph type="body" sz="quarter" idx="28" hasCustomPrompt="1"/>
          </p:nvPr>
        </p:nvSpPr>
        <p:spPr bwMode="gray">
          <a:xfrm>
            <a:off x="2351479" y="3573017"/>
            <a:ext cx="3649271"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[phone number]</a:t>
            </a:r>
          </a:p>
        </p:txBody>
      </p:sp>
      <p:sp>
        <p:nvSpPr>
          <p:cNvPr id="47" name="Text Placeholder 3"/>
          <p:cNvSpPr>
            <a:spLocks noGrp="1"/>
          </p:cNvSpPr>
          <p:nvPr>
            <p:ph type="body" sz="quarter" idx="29" hasCustomPrompt="1"/>
          </p:nvPr>
        </p:nvSpPr>
        <p:spPr bwMode="gray">
          <a:xfrm>
            <a:off x="2351584" y="3140968"/>
            <a:ext cx="364916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8" name="Text Placeholder 3"/>
          <p:cNvSpPr>
            <a:spLocks noGrp="1"/>
          </p:cNvSpPr>
          <p:nvPr>
            <p:ph type="body" sz="quarter" idx="30" hasCustomPrompt="1"/>
          </p:nvPr>
        </p:nvSpPr>
        <p:spPr bwMode="gray">
          <a:xfrm>
            <a:off x="2351584" y="2205039"/>
            <a:ext cx="3648405"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49" name="Text Placeholder 3"/>
          <p:cNvSpPr>
            <a:spLocks noGrp="1"/>
          </p:cNvSpPr>
          <p:nvPr>
            <p:ph type="body" sz="quarter" idx="31" hasCustomPrompt="1"/>
          </p:nvPr>
        </p:nvSpPr>
        <p:spPr bwMode="gray">
          <a:xfrm>
            <a:off x="2351583" y="3789040"/>
            <a:ext cx="3649167"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0" name="Text Placeholder 3"/>
          <p:cNvSpPr>
            <a:spLocks noGrp="1"/>
          </p:cNvSpPr>
          <p:nvPr>
            <p:ph type="body" sz="quarter" idx="32" hasCustomPrompt="1"/>
          </p:nvPr>
        </p:nvSpPr>
        <p:spPr bwMode="gray">
          <a:xfrm>
            <a:off x="2351690" y="4005064"/>
            <a:ext cx="3648301"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1" name="Text Placeholder 3"/>
          <p:cNvSpPr>
            <a:spLocks noGrp="1"/>
          </p:cNvSpPr>
          <p:nvPr>
            <p:ph type="body" sz="quarter" idx="33" hasCustomPrompt="1"/>
          </p:nvPr>
        </p:nvSpPr>
        <p:spPr bwMode="gray">
          <a:xfrm>
            <a:off x="8112224" y="3573017"/>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2" name="Text Placeholder 3"/>
          <p:cNvSpPr>
            <a:spLocks noGrp="1"/>
          </p:cNvSpPr>
          <p:nvPr>
            <p:ph type="body" sz="quarter" idx="34" hasCustomPrompt="1"/>
          </p:nvPr>
        </p:nvSpPr>
        <p:spPr bwMode="gray">
          <a:xfrm>
            <a:off x="8112224" y="3140969"/>
            <a:ext cx="3648405"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53" name="Text Placeholder 3"/>
          <p:cNvSpPr>
            <a:spLocks noGrp="1"/>
          </p:cNvSpPr>
          <p:nvPr>
            <p:ph type="body" sz="quarter" idx="35" hasCustomPrompt="1"/>
          </p:nvPr>
        </p:nvSpPr>
        <p:spPr bwMode="gray">
          <a:xfrm>
            <a:off x="8112224" y="2205039"/>
            <a:ext cx="3648405"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54" name="Text Placeholder 3"/>
          <p:cNvSpPr>
            <a:spLocks noGrp="1"/>
          </p:cNvSpPr>
          <p:nvPr>
            <p:ph type="body" sz="quarter" idx="36" hasCustomPrompt="1"/>
          </p:nvPr>
        </p:nvSpPr>
        <p:spPr bwMode="gray">
          <a:xfrm>
            <a:off x="8112224" y="3789040"/>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5" name="Text Placeholder 3"/>
          <p:cNvSpPr>
            <a:spLocks noGrp="1"/>
          </p:cNvSpPr>
          <p:nvPr>
            <p:ph type="body" sz="quarter" idx="37" hasCustomPrompt="1"/>
          </p:nvPr>
        </p:nvSpPr>
        <p:spPr bwMode="gray">
          <a:xfrm>
            <a:off x="8112224" y="4005064"/>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6" name="Picture Placeholder 4"/>
          <p:cNvSpPr>
            <a:spLocks noGrp="1"/>
          </p:cNvSpPr>
          <p:nvPr>
            <p:ph type="pic" sz="quarter" idx="38" hasCustomPrompt="1"/>
          </p:nvPr>
        </p:nvSpPr>
        <p:spPr bwMode="gray">
          <a:xfrm>
            <a:off x="431371" y="4365626"/>
            <a:ext cx="1727200" cy="2015703"/>
          </a:xfrm>
        </p:spPr>
        <p:txBody>
          <a:bodyPr/>
          <a:lstStyle>
            <a:lvl1pPr marL="0" indent="0">
              <a:buNone/>
              <a:defRPr>
                <a:latin typeface="Arial" pitchFamily="34" charset="0"/>
              </a:defRPr>
            </a:lvl1pPr>
          </a:lstStyle>
          <a:p>
            <a:r>
              <a:rPr lang="de-DE" dirty="0"/>
              <a:t>Picture</a:t>
            </a:r>
            <a:endParaRPr lang="en-US" dirty="0"/>
          </a:p>
        </p:txBody>
      </p:sp>
      <p:sp>
        <p:nvSpPr>
          <p:cNvPr id="57" name="Picture Placeholder 4"/>
          <p:cNvSpPr>
            <a:spLocks noGrp="1"/>
          </p:cNvSpPr>
          <p:nvPr>
            <p:ph type="pic" sz="quarter" idx="39" hasCustomPrompt="1"/>
          </p:nvPr>
        </p:nvSpPr>
        <p:spPr bwMode="gray">
          <a:xfrm>
            <a:off x="6192937" y="4365626"/>
            <a:ext cx="1727200" cy="2015703"/>
          </a:xfrm>
        </p:spPr>
        <p:txBody>
          <a:bodyPr/>
          <a:lstStyle>
            <a:lvl1pPr marL="0" indent="0">
              <a:buNone/>
              <a:defRPr>
                <a:latin typeface="Arial" pitchFamily="34" charset="0"/>
              </a:defRPr>
            </a:lvl1pPr>
          </a:lstStyle>
          <a:p>
            <a:r>
              <a:rPr lang="de-DE" dirty="0"/>
              <a:t>Picture</a:t>
            </a:r>
            <a:endParaRPr lang="en-US" dirty="0"/>
          </a:p>
        </p:txBody>
      </p:sp>
      <p:sp>
        <p:nvSpPr>
          <p:cNvPr id="58" name="Text Placeholder 3"/>
          <p:cNvSpPr>
            <a:spLocks noGrp="1"/>
          </p:cNvSpPr>
          <p:nvPr>
            <p:ph type="body" sz="quarter" idx="40" hasCustomPrompt="1"/>
          </p:nvPr>
        </p:nvSpPr>
        <p:spPr bwMode="gray">
          <a:xfrm>
            <a:off x="2351584" y="5733734"/>
            <a:ext cx="364916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9" name="Text Placeholder 3"/>
          <p:cNvSpPr>
            <a:spLocks noGrp="1"/>
          </p:cNvSpPr>
          <p:nvPr>
            <p:ph type="body" sz="quarter" idx="41" hasCustomPrompt="1"/>
          </p:nvPr>
        </p:nvSpPr>
        <p:spPr bwMode="gray">
          <a:xfrm>
            <a:off x="2351584" y="5301209"/>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0" name="Text Placeholder 3"/>
          <p:cNvSpPr>
            <a:spLocks noGrp="1"/>
          </p:cNvSpPr>
          <p:nvPr>
            <p:ph type="body" sz="quarter" idx="42" hasCustomPrompt="1"/>
          </p:nvPr>
        </p:nvSpPr>
        <p:spPr bwMode="gray">
          <a:xfrm>
            <a:off x="2351584" y="4365625"/>
            <a:ext cx="3648405"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1" name="Text Placeholder 3"/>
          <p:cNvSpPr>
            <a:spLocks noGrp="1"/>
          </p:cNvSpPr>
          <p:nvPr>
            <p:ph type="body" sz="quarter" idx="43" hasCustomPrompt="1"/>
          </p:nvPr>
        </p:nvSpPr>
        <p:spPr bwMode="gray">
          <a:xfrm>
            <a:off x="2351584" y="5949237"/>
            <a:ext cx="364916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2" name="Text Placeholder 3"/>
          <p:cNvSpPr>
            <a:spLocks noGrp="1"/>
          </p:cNvSpPr>
          <p:nvPr>
            <p:ph type="body" sz="quarter" idx="44" hasCustomPrompt="1"/>
          </p:nvPr>
        </p:nvSpPr>
        <p:spPr bwMode="gray">
          <a:xfrm>
            <a:off x="2351584" y="6164740"/>
            <a:ext cx="364916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63" name="Text Placeholder 3"/>
          <p:cNvSpPr>
            <a:spLocks noGrp="1"/>
          </p:cNvSpPr>
          <p:nvPr>
            <p:ph type="body" sz="quarter" idx="45" hasCustomPrompt="1"/>
          </p:nvPr>
        </p:nvSpPr>
        <p:spPr bwMode="gray">
          <a:xfrm>
            <a:off x="8112224" y="5733744"/>
            <a:ext cx="364840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64" name="Text Placeholder 3"/>
          <p:cNvSpPr>
            <a:spLocks noGrp="1"/>
          </p:cNvSpPr>
          <p:nvPr>
            <p:ph type="body" sz="quarter" idx="46" hasCustomPrompt="1"/>
          </p:nvPr>
        </p:nvSpPr>
        <p:spPr bwMode="gray">
          <a:xfrm>
            <a:off x="8112224" y="5301209"/>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5" name="Text Placeholder 3"/>
          <p:cNvSpPr>
            <a:spLocks noGrp="1"/>
          </p:cNvSpPr>
          <p:nvPr>
            <p:ph type="body" sz="quarter" idx="47" hasCustomPrompt="1"/>
          </p:nvPr>
        </p:nvSpPr>
        <p:spPr bwMode="gray">
          <a:xfrm>
            <a:off x="8112224" y="4365625"/>
            <a:ext cx="3648405"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6" name="Text Placeholder 3"/>
          <p:cNvSpPr>
            <a:spLocks noGrp="1"/>
          </p:cNvSpPr>
          <p:nvPr>
            <p:ph type="body" sz="quarter" idx="48" hasCustomPrompt="1"/>
          </p:nvPr>
        </p:nvSpPr>
        <p:spPr bwMode="gray">
          <a:xfrm>
            <a:off x="8112224" y="5949247"/>
            <a:ext cx="364840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7" name="Text Placeholder 3"/>
          <p:cNvSpPr>
            <a:spLocks noGrp="1"/>
          </p:cNvSpPr>
          <p:nvPr>
            <p:ph type="body" sz="quarter" idx="49" hasCustomPrompt="1"/>
          </p:nvPr>
        </p:nvSpPr>
        <p:spPr bwMode="gray">
          <a:xfrm>
            <a:off x="8112224" y="6164750"/>
            <a:ext cx="364840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 name="Title 2"/>
          <p:cNvSpPr>
            <a:spLocks noGrp="1"/>
          </p:cNvSpPr>
          <p:nvPr>
            <p:ph type="title" hasCustomPrompt="1"/>
          </p:nvPr>
        </p:nvSpPr>
        <p:spPr bwMode="gray">
          <a:xfrm>
            <a:off x="431801" y="638458"/>
            <a:ext cx="8447617" cy="647402"/>
          </a:xfrm>
          <a:prstGeom prst="rect">
            <a:avLst/>
          </a:prstGeom>
        </p:spPr>
        <p:txBody>
          <a:bodyPr/>
          <a:lstStyle>
            <a:lvl1pPr>
              <a:defRPr>
                <a:latin typeface="Arial" pitchFamily="34" charset="0"/>
              </a:defRPr>
            </a:lvl1pPr>
          </a:lstStyle>
          <a:p>
            <a:r>
              <a:rPr kumimoji="0" lang="en-US" sz="2000" b="0" i="0" u="none" strike="noStrike" kern="1200" cap="none" spc="0" normalizeH="0" baseline="0" noProof="0" dirty="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4183174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s">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77" name="Diapositiva de think-cell" r:id="rId4" imgW="270" imgH="270" progId="TCLayout.ActiveDocument.1">
                  <p:embed/>
                </p:oleObj>
              </mc:Choice>
              <mc:Fallback>
                <p:oleObj name="Diapositiva de think-cell" r:id="rId4" imgW="270" imgH="270" progId="TCLayout.ActiveDocument.1">
                  <p:embed/>
                  <p:pic>
                    <p:nvPicPr>
                      <p:cNvPr id="2" name="Objeto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hasCustomPrompt="1"/>
          </p:nvPr>
        </p:nvSpPr>
        <p:spPr bwMode="gray">
          <a:xfrm>
            <a:off x="431801" y="638458"/>
            <a:ext cx="8447617" cy="647402"/>
          </a:xfrm>
          <a:prstGeom prst="rect">
            <a:avLst/>
          </a:prstGeom>
        </p:spPr>
        <p:txBody>
          <a:bodyPr/>
          <a:lstStyle/>
          <a:p>
            <a:r>
              <a:rPr lang="en-US" noProof="0" dirty="0"/>
              <a:t>Click to add text</a:t>
            </a:r>
            <a:endParaRPr lang="en-GB" dirty="0"/>
          </a:p>
        </p:txBody>
      </p:sp>
      <p:sp>
        <p:nvSpPr>
          <p:cNvPr id="8" name="Textplatzhalter 6"/>
          <p:cNvSpPr>
            <a:spLocks noGrp="1"/>
          </p:cNvSpPr>
          <p:nvPr>
            <p:ph type="body" sz="quarter" idx="12" hasCustomPrompt="1"/>
          </p:nvPr>
        </p:nvSpPr>
        <p:spPr bwMode="gray">
          <a:xfrm>
            <a:off x="431800" y="6453188"/>
            <a:ext cx="113284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431371" y="1052736"/>
            <a:ext cx="5569380"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6192014" y="1052736"/>
            <a:ext cx="5569380"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659518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6" name="Title 5"/>
          <p:cNvSpPr>
            <a:spLocks noGrp="1"/>
          </p:cNvSpPr>
          <p:nvPr>
            <p:ph type="title" hasCustomPrompt="1"/>
          </p:nvPr>
        </p:nvSpPr>
        <p:spPr bwMode="gray">
          <a:xfrm>
            <a:off x="431801" y="260648"/>
            <a:ext cx="8447617" cy="647402"/>
          </a:xfrm>
          <a:prstGeom prst="rect">
            <a:avLst/>
          </a:prstGeom>
        </p:spPr>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8873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a:xfrm>
            <a:off x="526621" y="1269058"/>
            <a:ext cx="11329259"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platzhalter 6"/>
          <p:cNvSpPr>
            <a:spLocks noGrp="1"/>
          </p:cNvSpPr>
          <p:nvPr>
            <p:ph type="body" sz="quarter" idx="12" hasCustomPrompt="1"/>
          </p:nvPr>
        </p:nvSpPr>
        <p:spPr bwMode="gray">
          <a:xfrm>
            <a:off x="431800" y="6453188"/>
            <a:ext cx="113284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4" name="Title 3"/>
          <p:cNvSpPr>
            <a:spLocks noGrp="1"/>
          </p:cNvSpPr>
          <p:nvPr>
            <p:ph type="title" hasCustomPrompt="1"/>
          </p:nvPr>
        </p:nvSpPr>
        <p:spPr bwMode="gray">
          <a:xfrm>
            <a:off x="431801" y="638458"/>
            <a:ext cx="8447617" cy="647402"/>
          </a:xfrm>
          <a:prstGeom prst="rect">
            <a:avLst/>
          </a:prstGeom>
        </p:spPr>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377447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V2">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4" y="3429000"/>
            <a:ext cx="11329573" cy="2880400"/>
          </a:xfrm>
        </p:spPr>
        <p:txBody>
          <a:bodyPr/>
          <a:lstStyle>
            <a:lvl1pPr>
              <a:defRPr/>
            </a:lvl1pPr>
          </a:lstStyle>
          <a:p>
            <a:r>
              <a:rPr lang="de-DE"/>
              <a:t>Click to the symbol to add a picture</a:t>
            </a:r>
            <a:endParaRPr lang="en-GB"/>
          </a:p>
        </p:txBody>
      </p:sp>
      <p:sp>
        <p:nvSpPr>
          <p:cNvPr id="2" name="Title 1"/>
          <p:cNvSpPr>
            <a:spLocks noGrp="1"/>
          </p:cNvSpPr>
          <p:nvPr>
            <p:ph type="ctrTitle" hasCustomPrompt="1"/>
          </p:nvPr>
        </p:nvSpPr>
        <p:spPr bwMode="gray">
          <a:xfrm>
            <a:off x="431214" y="1220693"/>
            <a:ext cx="11329573" cy="134418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431214" y="2660893"/>
            <a:ext cx="11329573" cy="576080"/>
          </a:xfrm>
        </p:spPr>
        <p:txBody>
          <a:bodyPr tIns="0"/>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31371" y="6309400"/>
            <a:ext cx="11328829"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319837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3" name="Content Placeholder 2"/>
          <p:cNvSpPr>
            <a:spLocks noGrp="1"/>
          </p:cNvSpPr>
          <p:nvPr>
            <p:ph idx="1" hasCustomPrompt="1"/>
          </p:nvPr>
        </p:nvSpPr>
        <p:spPr bwMode="gray"/>
        <p:txBody>
          <a:bodyPr/>
          <a:lstStyle>
            <a:lvl1pPr marL="479988" indent="-479988">
              <a:spcBef>
                <a:spcPts val="1600"/>
              </a:spcBef>
              <a:spcAft>
                <a:spcPts val="0"/>
              </a:spcAft>
              <a:buClr>
                <a:schemeClr val="tx2"/>
              </a:buClr>
              <a:buFont typeface="+mj-lt"/>
              <a:buAutoNum type="arabicPeriod"/>
              <a:tabLst>
                <a:tab pos="11327717" algn="r"/>
              </a:tabLst>
              <a:defRPr sz="2400">
                <a:solidFill>
                  <a:schemeClr val="tx1"/>
                </a:solidFill>
              </a:defRPr>
            </a:lvl1pPr>
            <a:lvl2pPr marL="478355" indent="0">
              <a:spcBef>
                <a:spcPts val="1600"/>
              </a:spcBef>
              <a:spcAft>
                <a:spcPts val="0"/>
              </a:spcAft>
              <a:buClr>
                <a:schemeClr val="bg2"/>
              </a:buClr>
              <a:buFont typeface="+mj-lt"/>
              <a:buNone/>
              <a:tabLst>
                <a:tab pos="11039724" algn="r"/>
              </a:tabLst>
              <a:defRPr sz="2400">
                <a:solidFill>
                  <a:schemeClr val="bg2"/>
                </a:solidFill>
              </a:defRPr>
            </a:lvl2pPr>
            <a:lvl3pPr marL="479988" indent="0">
              <a:spcBef>
                <a:spcPts val="1600"/>
              </a:spcBef>
              <a:spcAft>
                <a:spcPts val="0"/>
              </a:spcAft>
              <a:buFontTx/>
              <a:buNone/>
              <a:defRPr sz="2400">
                <a:solidFill>
                  <a:schemeClr val="bg2"/>
                </a:solidFill>
              </a:defRPr>
            </a:lvl3pPr>
            <a:lvl4pPr marL="479988" indent="0">
              <a:spcBef>
                <a:spcPts val="1600"/>
              </a:spcBef>
              <a:spcAft>
                <a:spcPts val="0"/>
              </a:spcAft>
              <a:buFontTx/>
              <a:buNone/>
              <a:defRPr sz="2400">
                <a:solidFill>
                  <a:schemeClr val="bg2"/>
                </a:solidFill>
              </a:defRPr>
            </a:lvl4pPr>
            <a:lvl5pPr marL="479988" indent="0">
              <a:spcBef>
                <a:spcPts val="1600"/>
              </a:spcBef>
              <a:spcAft>
                <a:spcPts val="0"/>
              </a:spcAft>
              <a:buFontTx/>
              <a:buNone/>
              <a:defRPr sz="2400">
                <a:solidFill>
                  <a:schemeClr val="bg2"/>
                </a:solidFill>
              </a:defRPr>
            </a:lvl5pPr>
            <a:lvl6pPr marL="479988" indent="0">
              <a:spcBef>
                <a:spcPts val="1600"/>
              </a:spcBef>
              <a:spcAft>
                <a:spcPts val="0"/>
              </a:spcAft>
              <a:buFontTx/>
              <a:buNone/>
              <a:defRPr sz="2400">
                <a:solidFill>
                  <a:schemeClr val="bg2"/>
                </a:solidFill>
              </a:defRPr>
            </a:lvl6pPr>
            <a:lvl7pPr marL="479988" indent="0">
              <a:spcBef>
                <a:spcPts val="1600"/>
              </a:spcBef>
              <a:spcAft>
                <a:spcPts val="0"/>
              </a:spcAft>
              <a:buFontTx/>
              <a:buNone/>
              <a:defRPr sz="2400">
                <a:solidFill>
                  <a:schemeClr val="bg2"/>
                </a:solidFill>
              </a:defRPr>
            </a:lvl7pPr>
            <a:lvl8pPr marL="479988" indent="0">
              <a:spcBef>
                <a:spcPts val="1600"/>
              </a:spcBef>
              <a:spcAft>
                <a:spcPts val="0"/>
              </a:spcAft>
              <a:buFontTx/>
              <a:buNone/>
              <a:defRPr sz="2400">
                <a:solidFill>
                  <a:schemeClr val="bg2"/>
                </a:solidFill>
              </a:defRPr>
            </a:lvl8pPr>
            <a:lvl9pPr marL="479988" indent="0">
              <a:spcBef>
                <a:spcPts val="1600"/>
              </a:spcBef>
              <a:spcAft>
                <a:spcPts val="0"/>
              </a:spcAft>
              <a:buFontTx/>
              <a:buNone/>
              <a:defRPr sz="2400">
                <a:solidFill>
                  <a:schemeClr val="bg2"/>
                </a:solidFill>
              </a:defRPr>
            </a:lvl9pPr>
          </a:lstStyle>
          <a:p>
            <a:pPr lvl="0"/>
            <a:r>
              <a:rPr lang="en-US" dirty="0"/>
              <a:t>Click to add agenda</a:t>
            </a:r>
          </a:p>
        </p:txBody>
      </p:sp>
    </p:spTree>
    <p:extLst>
      <p:ext uri="{BB962C8B-B14F-4D97-AF65-F5344CB8AC3E}">
        <p14:creationId xmlns:p14="http://schemas.microsoft.com/office/powerpoint/2010/main" val="238039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214" y="2372883"/>
            <a:ext cx="11329573" cy="1919747"/>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bg1"/>
                </a:solidFill>
                <a:latin typeface="Arial" pitchFamily="34" charset="0"/>
                <a:ea typeface="+mn-ea"/>
                <a:cs typeface="+mn-cs"/>
              </a:defRPr>
            </a:lvl1pPr>
          </a:lstStyle>
          <a:p>
            <a:pPr lvl="0"/>
            <a:r>
              <a:rPr lang="en-US" dirty="0"/>
              <a:t>Click to add text for divider slide</a:t>
            </a:r>
          </a:p>
        </p:txBody>
      </p:sp>
      <p:sp>
        <p:nvSpPr>
          <p:cNvPr id="3" name="Rechteck 2"/>
          <p:cNvSpPr/>
          <p:nvPr/>
        </p:nvSpPr>
        <p:spPr bwMode="gray">
          <a:xfrm>
            <a:off x="0" y="1"/>
            <a:ext cx="12192000" cy="21801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grpSp>
        <p:nvGrpSpPr>
          <p:cNvPr id="4" name="Gruppieren 4"/>
          <p:cNvGrpSpPr/>
          <p:nvPr userDrawn="1"/>
        </p:nvGrpSpPr>
        <p:grpSpPr bwMode="gray">
          <a:xfrm>
            <a:off x="-432907" y="908650"/>
            <a:ext cx="288040" cy="5688790"/>
            <a:chOff x="-540710" y="908650"/>
            <a:chExt cx="432060" cy="5688790"/>
          </a:xfrm>
        </p:grpSpPr>
        <p:cxnSp>
          <p:nvCxnSpPr>
            <p:cNvPr id="5"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11"/>
          <p:cNvGrpSpPr/>
          <p:nvPr userDrawn="1"/>
        </p:nvGrpSpPr>
        <p:grpSpPr bwMode="gray">
          <a:xfrm>
            <a:off x="431800" y="-315520"/>
            <a:ext cx="11328987" cy="216030"/>
            <a:chOff x="323850" y="-531550"/>
            <a:chExt cx="8496740" cy="432060"/>
          </a:xfrm>
        </p:grpSpPr>
        <p:cxnSp>
          <p:nvCxnSpPr>
            <p:cNvPr id="11"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pieren 24"/>
          <p:cNvGrpSpPr/>
          <p:nvPr userDrawn="1"/>
        </p:nvGrpSpPr>
        <p:grpSpPr bwMode="gray">
          <a:xfrm>
            <a:off x="431213" y="6957490"/>
            <a:ext cx="11328987" cy="216030"/>
            <a:chOff x="323850" y="-531550"/>
            <a:chExt cx="8496740" cy="432060"/>
          </a:xfrm>
        </p:grpSpPr>
        <p:cxnSp>
          <p:nvCxnSpPr>
            <p:cNvPr id="24"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ieren 37"/>
          <p:cNvGrpSpPr/>
          <p:nvPr userDrawn="1"/>
        </p:nvGrpSpPr>
        <p:grpSpPr bwMode="gray">
          <a:xfrm>
            <a:off x="12336867" y="908650"/>
            <a:ext cx="288040" cy="5688790"/>
            <a:chOff x="-540710" y="908650"/>
            <a:chExt cx="432060" cy="5688790"/>
          </a:xfrm>
        </p:grpSpPr>
        <p:cxnSp>
          <p:nvCxnSpPr>
            <p:cNvPr id="37"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Rechteck 2"/>
          <p:cNvSpPr/>
          <p:nvPr userDrawn="1"/>
        </p:nvSpPr>
        <p:spPr bwMode="gray">
          <a:xfrm>
            <a:off x="0" y="0"/>
            <a:ext cx="12192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pic>
        <p:nvPicPr>
          <p:cNvPr id="51" name="Imagen 5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547" y="234242"/>
            <a:ext cx="1828799" cy="830424"/>
          </a:xfrm>
          <a:prstGeom prst="rect">
            <a:avLst/>
          </a:prstGeom>
        </p:spPr>
      </p:pic>
    </p:spTree>
    <p:extLst>
      <p:ext uri="{BB962C8B-B14F-4D97-AF65-F5344CB8AC3E}">
        <p14:creationId xmlns:p14="http://schemas.microsoft.com/office/powerpoint/2010/main" val="130401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for print">
    <p:bg>
      <p:bgPr>
        <a:solidFill>
          <a:schemeClr val="bg1"/>
        </a:solidFill>
        <a:effectLst/>
      </p:bgPr>
    </p:bg>
    <p:spTree>
      <p:nvGrpSpPr>
        <p:cNvPr id="1" name=""/>
        <p:cNvGrpSpPr/>
        <p:nvPr/>
      </p:nvGrpSpPr>
      <p:grpSpPr>
        <a:xfrm>
          <a:off x="0" y="0"/>
          <a:ext cx="0" cy="0"/>
          <a:chOff x="0" y="0"/>
          <a:chExt cx="0" cy="0"/>
        </a:xfrm>
      </p:grpSpPr>
      <p:sp>
        <p:nvSpPr>
          <p:cNvPr id="3" name="Rechteck 2"/>
          <p:cNvSpPr/>
          <p:nvPr/>
        </p:nvSpPr>
        <p:spPr bwMode="gray">
          <a:xfrm>
            <a:off x="0" y="99"/>
            <a:ext cx="12192000" cy="2180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a:solidFill>
                <a:schemeClr val="tx1"/>
              </a:solidFill>
              <a:latin typeface="Arial" pitchFamily="34" charset="0"/>
            </a:endParaRPr>
          </a:p>
        </p:txBody>
      </p:sp>
      <p:sp>
        <p:nvSpPr>
          <p:cNvPr id="2" name="Titel 1"/>
          <p:cNvSpPr>
            <a:spLocks noGrp="1"/>
          </p:cNvSpPr>
          <p:nvPr>
            <p:ph type="title" hasCustomPrompt="1"/>
          </p:nvPr>
        </p:nvSpPr>
        <p:spPr bwMode="gray">
          <a:xfrm>
            <a:off x="431214" y="2372784"/>
            <a:ext cx="11328557" cy="1919816"/>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tx1"/>
                </a:solidFill>
                <a:latin typeface="Arial" pitchFamily="34" charset="0"/>
                <a:ea typeface="+mn-ea"/>
                <a:cs typeface="+mn-cs"/>
              </a:defRPr>
            </a:lvl1pPr>
          </a:lstStyle>
          <a:p>
            <a:pPr lvl="0"/>
            <a:r>
              <a:rPr lang="en-US" dirty="0"/>
              <a:t>Click to add text for divider slide</a:t>
            </a:r>
          </a:p>
        </p:txBody>
      </p:sp>
      <p:sp>
        <p:nvSpPr>
          <p:cNvPr id="59" name="Rechteck 58"/>
          <p:cNvSpPr/>
          <p:nvPr/>
        </p:nvSpPr>
        <p:spPr bwMode="gray">
          <a:xfrm>
            <a:off x="431213" y="2372883"/>
            <a:ext cx="11329512"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a:solidFill>
                <a:schemeClr val="tx1"/>
              </a:solidFill>
              <a:latin typeface="Arial" pitchFamily="34" charset="0"/>
            </a:endParaRPr>
          </a:p>
        </p:txBody>
      </p:sp>
      <p:sp>
        <p:nvSpPr>
          <p:cNvPr id="60" name="Rechteck 59"/>
          <p:cNvSpPr/>
          <p:nvPr/>
        </p:nvSpPr>
        <p:spPr bwMode="gray">
          <a:xfrm>
            <a:off x="431214" y="4197085"/>
            <a:ext cx="11328157"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a:solidFill>
                <a:schemeClr val="tx1"/>
              </a:solidFill>
              <a:latin typeface="Arial" pitchFamily="34" charset="0"/>
            </a:endParaRPr>
          </a:p>
        </p:txBody>
      </p:sp>
    </p:spTree>
    <p:extLst>
      <p:ext uri="{BB962C8B-B14F-4D97-AF65-F5344CB8AC3E}">
        <p14:creationId xmlns:p14="http://schemas.microsoft.com/office/powerpoint/2010/main" val="124150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5" name="Title 4"/>
          <p:cNvSpPr>
            <a:spLocks noGrp="1"/>
          </p:cNvSpPr>
          <p:nvPr>
            <p:ph type="title" hasCustomPrompt="1"/>
          </p:nvPr>
        </p:nvSpPr>
        <p:spPr bwMode="gray"/>
        <p:txBody>
          <a:bodyPr/>
          <a:lstStyle/>
          <a:p>
            <a:r>
              <a:rPr lang="en-US" dirty="0"/>
              <a:t>Click to add headline</a:t>
            </a:r>
          </a:p>
        </p:txBody>
      </p:sp>
    </p:spTree>
    <p:extLst>
      <p:ext uri="{BB962C8B-B14F-4D97-AF65-F5344CB8AC3E}">
        <p14:creationId xmlns:p14="http://schemas.microsoft.com/office/powerpoint/2010/main" val="110387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9565" name="Diapositiva de think-cell" r:id="rId4" imgW="353" imgH="353" progId="TCLayout.ActiveDocument.1">
                  <p:embed/>
                </p:oleObj>
              </mc:Choice>
              <mc:Fallback>
                <p:oleObj name="Diapositiva de think-cell"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bwMode="gray">
          <a:xfrm>
            <a:off x="431213" y="1700760"/>
            <a:ext cx="11328987"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Tree>
    <p:extLst>
      <p:ext uri="{BB962C8B-B14F-4D97-AF65-F5344CB8AC3E}">
        <p14:creationId xmlns:p14="http://schemas.microsoft.com/office/powerpoint/2010/main" val="395030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add headline</a:t>
            </a:r>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9"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dirty="0"/>
              <a:t>Click to add source information</a:t>
            </a:r>
          </a:p>
        </p:txBody>
      </p:sp>
      <p:sp>
        <p:nvSpPr>
          <p:cNvPr id="4" name="Content Placeholder 3"/>
          <p:cNvSpPr>
            <a:spLocks noGrp="1"/>
          </p:cNvSpPr>
          <p:nvPr>
            <p:ph sz="quarter" idx="13" hasCustomPrompt="1"/>
          </p:nvPr>
        </p:nvSpPr>
        <p:spPr bwMode="gray">
          <a:xfrm>
            <a:off x="431215"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9"/>
          <p:cNvSpPr>
            <a:spLocks noGrp="1"/>
          </p:cNvSpPr>
          <p:nvPr>
            <p:ph sz="quarter" idx="14" hasCustomPrompt="1"/>
          </p:nvPr>
        </p:nvSpPr>
        <p:spPr bwMode="gray">
          <a:xfrm>
            <a:off x="6192014"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8671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6"/>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382" name="Diapositiva de think-cell" r:id="rId29" imgW="353" imgH="353" progId="TCLayout.ActiveDocument.1">
                  <p:embed/>
                </p:oleObj>
              </mc:Choice>
              <mc:Fallback>
                <p:oleObj name="Diapositiva de think-cell" r:id="rId29" imgW="353" imgH="353" progId="TCLayout.ActiveDocument.1">
                  <p:embed/>
                  <p:pic>
                    <p:nvPicPr>
                      <p:cNvPr id="5" name="Object 4" hidden="1"/>
                      <p:cNvPicPr/>
                      <p:nvPr/>
                    </p:nvPicPr>
                    <p:blipFill>
                      <a:blip r:embed="rId30"/>
                      <a:stretch>
                        <a:fillRect/>
                      </a:stretch>
                    </p:blipFill>
                    <p:spPr>
                      <a:xfrm>
                        <a:off x="2118" y="2118"/>
                        <a:ext cx="2116" cy="2116"/>
                      </a:xfrm>
                      <a:prstGeom prst="rect">
                        <a:avLst/>
                      </a:prstGeom>
                    </p:spPr>
                  </p:pic>
                </p:oleObj>
              </mc:Fallback>
            </mc:AlternateContent>
          </a:graphicData>
        </a:graphic>
      </p:graphicFrame>
      <p:sp>
        <p:nvSpPr>
          <p:cNvPr id="2" name="Title Placeholder 1"/>
          <p:cNvSpPr>
            <a:spLocks noGrp="1"/>
          </p:cNvSpPr>
          <p:nvPr>
            <p:ph type="title"/>
          </p:nvPr>
        </p:nvSpPr>
        <p:spPr bwMode="gray">
          <a:xfrm>
            <a:off x="431216" y="260560"/>
            <a:ext cx="8545185" cy="768107"/>
          </a:xfrm>
          <a:prstGeom prst="rect">
            <a:avLst/>
          </a:prstGeom>
        </p:spPr>
        <p:txBody>
          <a:bodyPr vert="horz" lIns="0" tIns="0" rIns="0" bIns="0" rtlCol="0" anchor="b" anchorCtr="0">
            <a:noAutofit/>
          </a:bodyPr>
          <a:lstStyle/>
          <a:p>
            <a:r>
              <a:rPr lang="en-US" dirty="0"/>
              <a:t>Click to add headline</a:t>
            </a:r>
            <a:endParaRPr lang="en-US" noProof="0" dirty="0"/>
          </a:p>
        </p:txBody>
      </p:sp>
      <p:sp>
        <p:nvSpPr>
          <p:cNvPr id="3" name="Text Placeholder 2"/>
          <p:cNvSpPr>
            <a:spLocks noGrp="1"/>
          </p:cNvSpPr>
          <p:nvPr>
            <p:ph type="body" idx="1"/>
            <p:custDataLst>
              <p:tags r:id="rId27"/>
            </p:custDataLst>
          </p:nvPr>
        </p:nvSpPr>
        <p:spPr bwMode="gray">
          <a:xfrm>
            <a:off x="431214" y="1220695"/>
            <a:ext cx="11329573" cy="5088707"/>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grpSp>
        <p:nvGrpSpPr>
          <p:cNvPr id="15" name="Gruppieren 14"/>
          <p:cNvGrpSpPr/>
          <p:nvPr/>
        </p:nvGrpSpPr>
        <p:grpSpPr bwMode="gray">
          <a:xfrm>
            <a:off x="431800" y="-420693"/>
            <a:ext cx="11328987" cy="288040"/>
            <a:chOff x="323850" y="-531550"/>
            <a:chExt cx="8496740" cy="432060"/>
          </a:xfrm>
        </p:grpSpPr>
        <p:cxnSp>
          <p:nvCxnSpPr>
            <p:cNvPr id="16" name="Gerade Verbindung 15"/>
            <p:cNvCxnSpPr/>
            <p:nvPr/>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431800" y="6981493"/>
            <a:ext cx="11328987" cy="288040"/>
            <a:chOff x="323850" y="-531550"/>
            <a:chExt cx="8496740" cy="432060"/>
          </a:xfrm>
        </p:grpSpPr>
        <p:cxnSp>
          <p:nvCxnSpPr>
            <p:cNvPr id="29" name="Gerade Verbindung 28"/>
            <p:cNvCxnSpPr/>
            <p:nvPr/>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userDrawn="1"/>
        </p:nvGrpSpPr>
        <p:grpSpPr bwMode="gray">
          <a:xfrm>
            <a:off x="12336686" y="260648"/>
            <a:ext cx="288221" cy="6336792"/>
            <a:chOff x="9252514" y="195486"/>
            <a:chExt cx="216166" cy="4752594"/>
          </a:xfrm>
        </p:grpSpPr>
        <p:cxnSp>
          <p:nvCxnSpPr>
            <p:cNvPr id="48" name="Gerade Verbindung 47"/>
            <p:cNvCxnSpPr/>
            <p:nvPr/>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432907" y="260648"/>
            <a:ext cx="288221" cy="6336792"/>
            <a:chOff x="9252650" y="195486"/>
            <a:chExt cx="216166" cy="4752594"/>
          </a:xfrm>
        </p:grpSpPr>
        <p:cxnSp>
          <p:nvCxnSpPr>
            <p:cNvPr id="65" name="Gerade Verbindung 64"/>
            <p:cNvCxnSpPr/>
            <p:nvPr/>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VCT_Marker_ID_4" hidden="1"/>
          <p:cNvSpPr/>
          <p:nvPr>
            <p:custDataLst>
              <p:tags r:id="rId28"/>
            </p:custDataLst>
          </p:nvPr>
        </p:nvSpPr>
        <p:spPr bwMode="gray">
          <a:xfrm>
            <a:off x="1693334" y="169334"/>
            <a:ext cx="169333" cy="169333"/>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en-US" sz="2133">
              <a:solidFill>
                <a:schemeClr val="tx1"/>
              </a:solidFill>
              <a:latin typeface="Arial" pitchFamily="34" charset="0"/>
              <a:cs typeface="Arial" pitchFamily="34" charset="0"/>
            </a:endParaRPr>
          </a:p>
        </p:txBody>
      </p:sp>
      <p:pic>
        <p:nvPicPr>
          <p:cNvPr id="6" name="Imagen 5"/>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032547" y="234242"/>
            <a:ext cx="1828799" cy="830424"/>
          </a:xfrm>
          <a:prstGeom prst="rect">
            <a:avLst/>
          </a:prstGeom>
        </p:spPr>
      </p:pic>
      <p:sp>
        <p:nvSpPr>
          <p:cNvPr id="79" name="Text Box 1222"/>
          <p:cNvSpPr txBox="1">
            <a:spLocks noChangeArrowheads="1"/>
          </p:cNvSpPr>
          <p:nvPr userDrawn="1"/>
        </p:nvSpPr>
        <p:spPr bwMode="auto">
          <a:xfrm>
            <a:off x="6964587" y="6400744"/>
            <a:ext cx="6356897" cy="240515"/>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PE"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Base </a:t>
            </a:r>
            <a:r>
              <a:rPr kumimoji="0" lang="es-419"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julio </a:t>
            </a:r>
            <a:r>
              <a:rPr kumimoji="0" lang="es-PE"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201</a:t>
            </a:r>
            <a:r>
              <a:rPr kumimoji="0" lang="es-419" sz="1070" b="0" i="0" u="none" strike="noStrike" kern="1200" cap="none" spc="0" normalizeH="0" baseline="0" noProof="0" dirty="0">
                <a:ln>
                  <a:noFill/>
                </a:ln>
                <a:solidFill>
                  <a:schemeClr val="tx1">
                    <a:lumMod val="50000"/>
                    <a:lumOff val="50000"/>
                  </a:schemeClr>
                </a:solidFill>
                <a:effectLst/>
                <a:uLnTx/>
                <a:uFillTx/>
                <a:latin typeface="Corbel" panose="020B0503020204020204" pitchFamily="34" charset="0"/>
                <a:ea typeface="+mn-ea"/>
                <a:cs typeface="Tahoma" pitchFamily="34" charset="0"/>
              </a:rPr>
              <a:t>9</a:t>
            </a:r>
            <a:r>
              <a:rPr kumimoji="0" lang="es-PE" sz="1070" b="0" i="0" u="none" strike="noStrike" kern="1200" cap="none" spc="0" normalizeH="0" baseline="0" noProof="0" dirty="0">
                <a:ln>
                  <a:noFill/>
                </a:ln>
                <a:solidFill>
                  <a:schemeClr val="tx1">
                    <a:lumMod val="50000"/>
                    <a:lumOff val="50000"/>
                  </a:schemeClr>
                </a:solidFill>
                <a:effectLst/>
                <a:uLnTx/>
                <a:uFillTx/>
                <a:latin typeface="Corbel" panose="020B0503020204020204" pitchFamily="34" charset="0"/>
                <a:ea typeface="+mn-ea"/>
                <a:cs typeface="Tahoma" pitchFamily="34" charset="0"/>
              </a:rPr>
              <a:t>: Total de entrevistados - Nacional urbano </a:t>
            </a:r>
            <a:r>
              <a:rPr lang="es-PE" sz="1070" kern="1200" noProof="0" dirty="0">
                <a:solidFill>
                  <a:schemeClr val="tx1">
                    <a:lumMod val="50000"/>
                    <a:lumOff val="50000"/>
                  </a:schemeClr>
                </a:solidFill>
                <a:latin typeface="Corbel" panose="020B0503020204020204" pitchFamily="34" charset="0"/>
                <a:ea typeface="+mn-ea"/>
                <a:cs typeface="+mn-cs"/>
              </a:rPr>
              <a:t>rural</a:t>
            </a:r>
            <a:r>
              <a:rPr kumimoji="0" lang="es-PE" sz="1070" b="0" i="0" u="none" strike="noStrike" kern="1200" cap="none" spc="0" normalizeH="0" baseline="0" noProof="0" dirty="0">
                <a:ln>
                  <a:noFill/>
                </a:ln>
                <a:solidFill>
                  <a:schemeClr val="tx1">
                    <a:lumMod val="50000"/>
                    <a:lumOff val="50000"/>
                  </a:schemeClr>
                </a:solidFill>
                <a:effectLst/>
                <a:uLnTx/>
                <a:uFillTx/>
                <a:latin typeface="Corbel" panose="020B0503020204020204" pitchFamily="34" charset="0"/>
                <a:ea typeface="+mn-ea"/>
                <a:cs typeface="Tahoma" pitchFamily="34" charset="0"/>
              </a:rPr>
              <a:t> (</a:t>
            </a:r>
            <a:r>
              <a:rPr kumimoji="0" lang="es-419"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1230</a:t>
            </a:r>
            <a:r>
              <a:rPr kumimoji="0" lang="es-PE" sz="1070" b="0" i="0" u="none" strike="noStrike" kern="1200" cap="none" spc="0" normalizeH="0" baseline="0" noProof="0" dirty="0" smtClean="0">
                <a:ln>
                  <a:noFill/>
                </a:ln>
                <a:solidFill>
                  <a:schemeClr val="tx1">
                    <a:lumMod val="50000"/>
                    <a:lumOff val="50000"/>
                  </a:schemeClr>
                </a:solidFill>
                <a:effectLst/>
                <a:uLnTx/>
                <a:uFillTx/>
                <a:latin typeface="Corbel" panose="020B0503020204020204" pitchFamily="34" charset="0"/>
                <a:ea typeface="+mn-ea"/>
                <a:cs typeface="Tahoma" pitchFamily="34" charset="0"/>
              </a:rPr>
              <a:t>)</a:t>
            </a:r>
            <a:endParaRPr kumimoji="0" lang="es-PE" sz="1070" b="0" i="0" u="none" strike="noStrike" kern="1200" cap="none" spc="0" normalizeH="0" baseline="0" noProof="0" dirty="0">
              <a:ln>
                <a:noFill/>
              </a:ln>
              <a:solidFill>
                <a:schemeClr val="tx1">
                  <a:lumMod val="50000"/>
                  <a:lumOff val="50000"/>
                </a:schemeClr>
              </a:solidFill>
              <a:effectLst/>
              <a:uLnTx/>
              <a:uFillTx/>
              <a:latin typeface="Corbel" panose="020B0503020204020204" pitchFamily="34" charset="0"/>
              <a:ea typeface="+mn-ea"/>
              <a:cs typeface="Tahoma" pitchFamily="34" charset="0"/>
            </a:endParaRPr>
          </a:p>
        </p:txBody>
      </p:sp>
    </p:spTree>
    <p:extLst>
      <p:ext uri="{BB962C8B-B14F-4D97-AF65-F5344CB8AC3E}">
        <p14:creationId xmlns:p14="http://schemas.microsoft.com/office/powerpoint/2010/main" val="2844183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61" r:id="rId20"/>
    <p:sldLayoutId id="2147483765" r:id="rId21"/>
    <p:sldLayoutId id="2147483770" r:id="rId22"/>
    <p:sldLayoutId id="2147483771" r:id="rId23"/>
  </p:sldLayoutIdLst>
  <p:hf hdr="0" ftr="0" dt="0"/>
  <p:txStyles>
    <p:titleStyle>
      <a:lvl1pPr algn="l" defTabSz="1219170" rtl="0" eaLnBrk="1" latinLnBrk="0" hangingPunct="1">
        <a:spcBef>
          <a:spcPct val="0"/>
        </a:spcBef>
        <a:buNone/>
        <a:defRPr sz="2400" kern="1200">
          <a:solidFill>
            <a:schemeClr val="tx1"/>
          </a:solidFill>
          <a:latin typeface="Arial" pitchFamily="34" charset="0"/>
          <a:ea typeface="+mj-ea"/>
          <a:cs typeface="+mj-cs"/>
        </a:defRPr>
      </a:lvl1pPr>
    </p:titleStyle>
    <p:bodyStyle>
      <a:lvl1pPr marL="0" marR="0" indent="0" algn="l" defTabSz="1219170" rtl="0" eaLnBrk="1" fontAlgn="auto" latinLnBrk="0" hangingPunct="1">
        <a:lnSpc>
          <a:spcPct val="100000"/>
        </a:lnSpc>
        <a:spcBef>
          <a:spcPts val="400"/>
        </a:spcBef>
        <a:spcAft>
          <a:spcPts val="0"/>
        </a:spcAft>
        <a:buClrTx/>
        <a:buSzTx/>
        <a:buFont typeface="Arial" pitchFamily="34" charset="0"/>
        <a:buNone/>
        <a:tabLst/>
        <a:defRPr sz="2133" kern="1200">
          <a:solidFill>
            <a:schemeClr val="tx1"/>
          </a:solidFill>
          <a:latin typeface="Arial" pitchFamily="34" charset="0"/>
          <a:ea typeface="+mn-ea"/>
          <a:cs typeface="Arial" pitchFamily="34" charset="0"/>
        </a:defRPr>
      </a:lvl1pPr>
      <a:lvl2pPr marL="239994" marR="0" indent="-2399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2pPr>
      <a:lvl3pPr marL="479988"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3pPr>
      <a:lvl4pPr marL="719982"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4pPr>
      <a:lvl5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5pPr>
      <a:lvl6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6pPr>
      <a:lvl7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7pPr>
      <a:lvl8pPr marL="719982" indent="-239994" algn="l" defTabSz="1219170" rtl="0" eaLnBrk="1" latinLnBrk="0" hangingPunct="1">
        <a:spcBef>
          <a:spcPts val="400"/>
        </a:spcBef>
        <a:spcAft>
          <a:spcPts val="0"/>
        </a:spcAft>
        <a:buFont typeface="Arial" pitchFamily="34" charset="0"/>
        <a:buChar char="•"/>
        <a:defRPr sz="2133" kern="1200">
          <a:solidFill>
            <a:schemeClr val="tx1"/>
          </a:solidFill>
          <a:latin typeface="Arial" pitchFamily="34" charset="0"/>
          <a:ea typeface="+mn-ea"/>
          <a:cs typeface="Arial" pitchFamily="34" charset="0"/>
        </a:defRPr>
      </a:lvl8pPr>
      <a:lvl9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mailto:hchaparro@iep.org.pe"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hyperlink" Target="mailto:lamaya@iep.org.p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chart" Target="../charts/chart2.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430627" y="1124679"/>
            <a:ext cx="11329573" cy="1344187"/>
          </a:xfrm>
        </p:spPr>
        <p:txBody>
          <a:bodyPr/>
          <a:lstStyle/>
          <a:p>
            <a:r>
              <a:rPr lang="es-PE" sz="3600" dirty="0">
                <a:solidFill>
                  <a:srgbClr val="008442"/>
                </a:solidFill>
                <a:latin typeface="Corbel" panose="020B0503020204020204" pitchFamily="34" charset="0"/>
              </a:rPr>
              <a:t>IEP Informe de Opinión –</a:t>
            </a:r>
            <a:r>
              <a:rPr lang="es-419" sz="3600" dirty="0">
                <a:solidFill>
                  <a:srgbClr val="008442"/>
                </a:solidFill>
                <a:latin typeface="Corbel" panose="020B0503020204020204" pitchFamily="34" charset="0"/>
              </a:rPr>
              <a:t> </a:t>
            </a:r>
            <a:r>
              <a:rPr lang="es-419" sz="3600" dirty="0" smtClean="0">
                <a:solidFill>
                  <a:srgbClr val="008442"/>
                </a:solidFill>
                <a:latin typeface="Corbel" panose="020B0503020204020204" pitchFamily="34" charset="0"/>
              </a:rPr>
              <a:t>Julio 2019</a:t>
            </a:r>
            <a:br>
              <a:rPr lang="es-419" sz="3600" dirty="0" smtClean="0">
                <a:solidFill>
                  <a:srgbClr val="008442"/>
                </a:solidFill>
                <a:latin typeface="Corbel" panose="020B0503020204020204" pitchFamily="34" charset="0"/>
              </a:rPr>
            </a:br>
            <a:r>
              <a:rPr lang="es-419" sz="3600" dirty="0" smtClean="0">
                <a:solidFill>
                  <a:srgbClr val="008442"/>
                </a:solidFill>
                <a:latin typeface="Corbel" panose="020B0503020204020204" pitchFamily="34" charset="0"/>
              </a:rPr>
              <a:t>PCM , gabinete y Congreso</a:t>
            </a:r>
            <a:endParaRPr lang="es-PE" sz="3600" dirty="0">
              <a:solidFill>
                <a:srgbClr val="008442"/>
              </a:solidFill>
              <a:latin typeface="Corbel" panose="020B0503020204020204" pitchFamily="34" charset="0"/>
            </a:endParaRPr>
          </a:p>
        </p:txBody>
      </p:sp>
      <p:sp>
        <p:nvSpPr>
          <p:cNvPr id="4" name="Subtítulo 3"/>
          <p:cNvSpPr>
            <a:spLocks noGrp="1"/>
          </p:cNvSpPr>
          <p:nvPr>
            <p:ph type="subTitle" idx="1"/>
          </p:nvPr>
        </p:nvSpPr>
        <p:spPr/>
        <p:txBody>
          <a:bodyPr/>
          <a:lstStyle/>
          <a:p>
            <a:r>
              <a:rPr lang="es-PE" dirty="0">
                <a:solidFill>
                  <a:srgbClr val="423132"/>
                </a:solidFill>
                <a:latin typeface="Corbel" panose="020B0503020204020204" pitchFamily="34" charset="0"/>
              </a:rPr>
              <a:t>Encuesta Nacional Urbano Rural</a:t>
            </a:r>
          </a:p>
        </p:txBody>
      </p:sp>
      <p:sp>
        <p:nvSpPr>
          <p:cNvPr id="2" name="Rectángulo 1"/>
          <p:cNvSpPr/>
          <p:nvPr/>
        </p:nvSpPr>
        <p:spPr bwMode="gray">
          <a:xfrm>
            <a:off x="6658377" y="6439437"/>
            <a:ext cx="5102410" cy="2189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ES" sz="1600" dirty="0">
              <a:solidFill>
                <a:schemeClr val="tx1"/>
              </a:solidFill>
              <a:latin typeface="Arial" pitchFamily="34" charset="0"/>
              <a:cs typeface="Arial" pitchFamily="34" charset="0"/>
            </a:endParaRPr>
          </a:p>
        </p:txBody>
      </p:sp>
      <p:sp>
        <p:nvSpPr>
          <p:cNvPr id="6" name="Marcador de texto 4"/>
          <p:cNvSpPr>
            <a:spLocks noGrp="1"/>
          </p:cNvSpPr>
          <p:nvPr>
            <p:ph type="body" sz="quarter" idx="10"/>
          </p:nvPr>
        </p:nvSpPr>
        <p:spPr>
          <a:xfrm>
            <a:off x="431371" y="6309400"/>
            <a:ext cx="11328829" cy="288000"/>
          </a:xfrm>
        </p:spPr>
        <p:txBody>
          <a:bodyPr/>
          <a:lstStyle/>
          <a:p>
            <a:r>
              <a:rPr lang="es-PE" dirty="0">
                <a:solidFill>
                  <a:schemeClr val="accent5"/>
                </a:solidFill>
                <a:latin typeface="Corbel" panose="020B0503020204020204" pitchFamily="34" charset="0"/>
              </a:rPr>
              <a:t>Lima, </a:t>
            </a:r>
            <a:r>
              <a:rPr lang="es-PE" dirty="0" smtClean="0">
                <a:solidFill>
                  <a:schemeClr val="accent5"/>
                </a:solidFill>
                <a:latin typeface="Corbel" panose="020B0503020204020204" pitchFamily="34" charset="0"/>
              </a:rPr>
              <a:t>2</a:t>
            </a:r>
            <a:r>
              <a:rPr lang="es-419" dirty="0" smtClean="0">
                <a:solidFill>
                  <a:schemeClr val="accent5"/>
                </a:solidFill>
                <a:latin typeface="Corbel" panose="020B0503020204020204" pitchFamily="34" charset="0"/>
              </a:rPr>
              <a:t>1 </a:t>
            </a:r>
            <a:r>
              <a:rPr lang="es-419" dirty="0">
                <a:solidFill>
                  <a:schemeClr val="accent5"/>
                </a:solidFill>
                <a:latin typeface="Corbel" panose="020B0503020204020204" pitchFamily="34" charset="0"/>
              </a:rPr>
              <a:t>de </a:t>
            </a:r>
            <a:r>
              <a:rPr lang="es-419" dirty="0" smtClean="0">
                <a:solidFill>
                  <a:schemeClr val="accent5"/>
                </a:solidFill>
                <a:latin typeface="Corbel" panose="020B0503020204020204" pitchFamily="34" charset="0"/>
              </a:rPr>
              <a:t>julio </a:t>
            </a:r>
            <a:r>
              <a:rPr lang="es-PE" dirty="0">
                <a:solidFill>
                  <a:schemeClr val="accent5"/>
                </a:solidFill>
                <a:latin typeface="Corbel" panose="020B0503020204020204" pitchFamily="34" charset="0"/>
              </a:rPr>
              <a:t>del 201</a:t>
            </a:r>
            <a:r>
              <a:rPr lang="es-419" dirty="0">
                <a:solidFill>
                  <a:schemeClr val="accent5"/>
                </a:solidFill>
                <a:latin typeface="Corbel" panose="020B0503020204020204" pitchFamily="34" charset="0"/>
              </a:rPr>
              <a:t>9</a:t>
            </a:r>
            <a:endParaRPr lang="es-PE" dirty="0">
              <a:solidFill>
                <a:schemeClr val="accent5"/>
              </a:solidFill>
              <a:latin typeface="Corbel" panose="020B0503020204020204" pitchFamily="34" charset="0"/>
            </a:endParaRPr>
          </a:p>
        </p:txBody>
      </p:sp>
      <p:pic>
        <p:nvPicPr>
          <p:cNvPr id="9" name="Picture 2" descr="http://www.tvperu.gob.pe/sites/default/files/000224449W.jp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30243" b="302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18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1 Gráfico"/>
          <p:cNvGraphicFramePr/>
          <p:nvPr>
            <p:extLst>
              <p:ext uri="{D42A27DB-BD31-4B8C-83A1-F6EECF244321}">
                <p14:modId xmlns:p14="http://schemas.microsoft.com/office/powerpoint/2010/main" val="2184149419"/>
              </p:ext>
            </p:extLst>
          </p:nvPr>
        </p:nvGraphicFramePr>
        <p:xfrm>
          <a:off x="741918" y="2028326"/>
          <a:ext cx="10135674"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8" name="Título 10"/>
          <p:cNvSpPr txBox="1">
            <a:spLocks/>
          </p:cNvSpPr>
          <p:nvPr/>
        </p:nvSpPr>
        <p:spPr>
          <a:xfrm>
            <a:off x="453618" y="452711"/>
            <a:ext cx="10009112" cy="1541822"/>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419" dirty="0" smtClean="0">
                <a:latin typeface="Corbel" panose="020B0503020204020204" pitchFamily="34" charset="0"/>
              </a:rPr>
              <a:t>Indicador de apoyo al Ejecutivo</a:t>
            </a:r>
            <a:endParaRPr lang="es-419" sz="1800" dirty="0">
              <a:latin typeface="Corbel" panose="020B0503020204020204" pitchFamily="34" charset="0"/>
            </a:endParaRPr>
          </a:p>
          <a:p>
            <a:r>
              <a:rPr lang="es-ES" sz="1600" dirty="0">
                <a:latin typeface="Corbel" panose="020B0503020204020204" pitchFamily="34" charset="0"/>
              </a:rPr>
              <a:t>¿Usted aprueba o desaprueba la forma como MARTÍN VIZCARRA está conduciendo su gobierno?  </a:t>
            </a:r>
          </a:p>
          <a:p>
            <a:r>
              <a:rPr lang="es-ES" sz="1600" b="1" dirty="0">
                <a:latin typeface="Corbel" panose="020B0503020204020204" pitchFamily="34" charset="0"/>
              </a:rPr>
              <a:t>(% DE APROBACIÓN)</a:t>
            </a:r>
            <a:endParaRPr lang="es-PE" sz="1600" b="1" dirty="0">
              <a:latin typeface="Corbel" panose="020B0503020204020204" pitchFamily="34" charset="0"/>
            </a:endParaRPr>
          </a:p>
          <a:p>
            <a:endParaRPr lang="es-PE" sz="1800" b="1" dirty="0"/>
          </a:p>
        </p:txBody>
      </p:sp>
      <p:sp>
        <p:nvSpPr>
          <p:cNvPr id="7" name="Rectángulo 6"/>
          <p:cNvSpPr/>
          <p:nvPr/>
        </p:nvSpPr>
        <p:spPr>
          <a:xfrm>
            <a:off x="6969300" y="1994533"/>
            <a:ext cx="4148238" cy="830997"/>
          </a:xfrm>
          <a:prstGeom prst="rect">
            <a:avLst/>
          </a:prstGeom>
          <a:solidFill>
            <a:schemeClr val="bg1"/>
          </a:solidFill>
          <a:ln w="28575">
            <a:solidFill>
              <a:schemeClr val="accent3"/>
            </a:solidFill>
          </a:ln>
        </p:spPr>
        <p:txBody>
          <a:bodyPr wrap="square">
            <a:spAutoFit/>
          </a:bodyPr>
          <a:lstStyle/>
          <a:p>
            <a:pPr lvl="0" algn="just">
              <a:defRPr/>
            </a:pPr>
            <a:r>
              <a:rPr lang="es-419" sz="1600" dirty="0">
                <a:solidFill>
                  <a:srgbClr val="000000"/>
                </a:solidFill>
                <a:latin typeface="Corbel" panose="020B0503020204020204" pitchFamily="34" charset="0"/>
              </a:rPr>
              <a:t>**Indicador construido con el promedio de las aprobaciones de Martín Vizcarra, Salvador del Solar y ministros.</a:t>
            </a:r>
            <a:endParaRPr lang="es-PE" sz="1600" b="1" i="1" dirty="0">
              <a:solidFill>
                <a:srgbClr val="000000"/>
              </a:solidFill>
              <a:latin typeface="Corbel" panose="020B0503020204020204" pitchFamily="34" charset="0"/>
            </a:endParaRPr>
          </a:p>
        </p:txBody>
      </p:sp>
      <p:sp>
        <p:nvSpPr>
          <p:cNvPr id="2" name="CuadroTexto 1"/>
          <p:cNvSpPr txBox="1"/>
          <p:nvPr/>
        </p:nvSpPr>
        <p:spPr bwMode="gray">
          <a:xfrm>
            <a:off x="7843312" y="4437466"/>
            <a:ext cx="484107" cy="246221"/>
          </a:xfrm>
          <a:prstGeom prst="rect">
            <a:avLst/>
          </a:prstGeom>
          <a:noFill/>
        </p:spPr>
        <p:txBody>
          <a:bodyPr wrap="none" lIns="0" tIns="0" rIns="0" bIns="0" rtlCol="0">
            <a:spAutoFit/>
          </a:bodyPr>
          <a:lstStyle/>
          <a:p>
            <a:pPr>
              <a:spcBef>
                <a:spcPts val="300"/>
              </a:spcBef>
            </a:pPr>
            <a:r>
              <a:rPr lang="es-PE" sz="1600" dirty="0" smtClean="0">
                <a:solidFill>
                  <a:srgbClr val="FF0000"/>
                </a:solidFill>
                <a:latin typeface="Corbel" panose="020B0503020204020204" pitchFamily="34" charset="0"/>
                <a:cs typeface="Arial" pitchFamily="34" charset="0"/>
              </a:rPr>
              <a:t>-</a:t>
            </a:r>
            <a:r>
              <a:rPr lang="es-419" sz="1600" dirty="0" smtClean="0">
                <a:solidFill>
                  <a:srgbClr val="FF0000"/>
                </a:solidFill>
                <a:latin typeface="Corbel" panose="020B0503020204020204" pitchFamily="34" charset="0"/>
                <a:cs typeface="Arial" pitchFamily="34" charset="0"/>
              </a:rPr>
              <a:t>10</a:t>
            </a:r>
            <a:r>
              <a:rPr lang="es-PE" sz="1600" dirty="0" err="1" smtClean="0">
                <a:solidFill>
                  <a:srgbClr val="FF0000"/>
                </a:solidFill>
                <a:latin typeface="Corbel" panose="020B0503020204020204" pitchFamily="34" charset="0"/>
                <a:cs typeface="Arial" pitchFamily="34" charset="0"/>
              </a:rPr>
              <a:t>pp</a:t>
            </a:r>
            <a:endParaRPr lang="es-PE" sz="1600" dirty="0">
              <a:solidFill>
                <a:srgbClr val="FF0000"/>
              </a:solidFill>
              <a:latin typeface="Corbel" panose="020B0503020204020204" pitchFamily="34" charset="0"/>
              <a:cs typeface="Arial" pitchFamily="34" charset="0"/>
            </a:endParaRPr>
          </a:p>
        </p:txBody>
      </p:sp>
      <p:sp>
        <p:nvSpPr>
          <p:cNvPr id="9" name="CuadroTexto 8"/>
          <p:cNvSpPr txBox="1"/>
          <p:nvPr/>
        </p:nvSpPr>
        <p:spPr bwMode="gray">
          <a:xfrm>
            <a:off x="9036108" y="4121131"/>
            <a:ext cx="484107" cy="246221"/>
          </a:xfrm>
          <a:prstGeom prst="rect">
            <a:avLst/>
          </a:prstGeom>
          <a:noFill/>
        </p:spPr>
        <p:txBody>
          <a:bodyPr wrap="none" lIns="0" tIns="0" rIns="0" bIns="0" rtlCol="0">
            <a:spAutoFit/>
          </a:bodyPr>
          <a:lstStyle/>
          <a:p>
            <a:pPr>
              <a:spcBef>
                <a:spcPts val="300"/>
              </a:spcBef>
            </a:pPr>
            <a:r>
              <a:rPr lang="es-PE" sz="1600" dirty="0">
                <a:solidFill>
                  <a:srgbClr val="FF0000"/>
                </a:solidFill>
                <a:latin typeface="Corbel" panose="020B0503020204020204" pitchFamily="34" charset="0"/>
                <a:cs typeface="Arial" pitchFamily="34" charset="0"/>
              </a:rPr>
              <a:t>-</a:t>
            </a:r>
            <a:r>
              <a:rPr lang="es-PE" sz="1600" dirty="0" smtClean="0">
                <a:solidFill>
                  <a:srgbClr val="FF0000"/>
                </a:solidFill>
                <a:latin typeface="Corbel" panose="020B0503020204020204" pitchFamily="34" charset="0"/>
                <a:cs typeface="Arial" pitchFamily="34" charset="0"/>
              </a:rPr>
              <a:t>1</a:t>
            </a:r>
            <a:r>
              <a:rPr lang="es-419" sz="1600" dirty="0" smtClean="0">
                <a:solidFill>
                  <a:srgbClr val="FF0000"/>
                </a:solidFill>
                <a:latin typeface="Corbel" panose="020B0503020204020204" pitchFamily="34" charset="0"/>
                <a:cs typeface="Arial" pitchFamily="34" charset="0"/>
              </a:rPr>
              <a:t>0</a:t>
            </a:r>
            <a:r>
              <a:rPr lang="es-PE" sz="1600" dirty="0" err="1" smtClean="0">
                <a:solidFill>
                  <a:srgbClr val="FF0000"/>
                </a:solidFill>
                <a:latin typeface="Corbel" panose="020B0503020204020204" pitchFamily="34" charset="0"/>
                <a:cs typeface="Arial" pitchFamily="34" charset="0"/>
              </a:rPr>
              <a:t>pp</a:t>
            </a:r>
            <a:endParaRPr lang="es-PE" sz="1600" dirty="0">
              <a:solidFill>
                <a:srgbClr val="FF0000"/>
              </a:solidFill>
              <a:latin typeface="Corbel" panose="020B0503020204020204" pitchFamily="34" charset="0"/>
              <a:cs typeface="Arial" pitchFamily="34" charset="0"/>
            </a:endParaRPr>
          </a:p>
        </p:txBody>
      </p:sp>
      <p:sp>
        <p:nvSpPr>
          <p:cNvPr id="10" name="CuadroTexto 9"/>
          <p:cNvSpPr txBox="1"/>
          <p:nvPr/>
        </p:nvSpPr>
        <p:spPr bwMode="gray">
          <a:xfrm>
            <a:off x="10167472" y="4347810"/>
            <a:ext cx="394339" cy="246221"/>
          </a:xfrm>
          <a:prstGeom prst="rect">
            <a:avLst/>
          </a:prstGeom>
          <a:noFill/>
        </p:spPr>
        <p:txBody>
          <a:bodyPr wrap="none" lIns="0" tIns="0" rIns="0" bIns="0" rtlCol="0">
            <a:spAutoFit/>
          </a:bodyPr>
          <a:lstStyle/>
          <a:p>
            <a:pPr>
              <a:spcBef>
                <a:spcPts val="300"/>
              </a:spcBef>
            </a:pPr>
            <a:r>
              <a:rPr lang="es-PE" sz="1600" dirty="0" smtClean="0">
                <a:solidFill>
                  <a:srgbClr val="FF0000"/>
                </a:solidFill>
                <a:latin typeface="Corbel" panose="020B0503020204020204" pitchFamily="34" charset="0"/>
                <a:cs typeface="Arial" pitchFamily="34" charset="0"/>
              </a:rPr>
              <a:t>-</a:t>
            </a:r>
            <a:r>
              <a:rPr lang="es-419" sz="1600" dirty="0" smtClean="0">
                <a:solidFill>
                  <a:srgbClr val="FF0000"/>
                </a:solidFill>
                <a:latin typeface="Corbel" panose="020B0503020204020204" pitchFamily="34" charset="0"/>
                <a:cs typeface="Arial" pitchFamily="34" charset="0"/>
              </a:rPr>
              <a:t>9p</a:t>
            </a:r>
            <a:r>
              <a:rPr lang="es-PE" sz="1600" dirty="0">
                <a:solidFill>
                  <a:srgbClr val="FF0000"/>
                </a:solidFill>
                <a:latin typeface="Corbel" panose="020B0503020204020204" pitchFamily="34" charset="0"/>
                <a:cs typeface="Arial" pitchFamily="34" charset="0"/>
              </a:rPr>
              <a:t>p</a:t>
            </a:r>
          </a:p>
        </p:txBody>
      </p:sp>
      <p:sp>
        <p:nvSpPr>
          <p:cNvPr id="5" name="CuadroTexto 4"/>
          <p:cNvSpPr txBox="1"/>
          <p:nvPr/>
        </p:nvSpPr>
        <p:spPr bwMode="gray">
          <a:xfrm>
            <a:off x="10651579" y="4191244"/>
            <a:ext cx="1075983" cy="738664"/>
          </a:xfrm>
          <a:prstGeom prst="rect">
            <a:avLst/>
          </a:prstGeom>
          <a:noFill/>
        </p:spPr>
        <p:txBody>
          <a:bodyPr wrap="square" lIns="0" tIns="0" rIns="0" bIns="0" rtlCol="0">
            <a:spAutoFit/>
          </a:bodyPr>
          <a:lstStyle/>
          <a:p>
            <a:pPr algn="ctr">
              <a:spcBef>
                <a:spcPts val="300"/>
              </a:spcBef>
            </a:pPr>
            <a:r>
              <a:rPr lang="es-PE" sz="1600" dirty="0">
                <a:solidFill>
                  <a:srgbClr val="FF0000"/>
                </a:solidFill>
                <a:latin typeface="Corbel" panose="020B0503020204020204" pitchFamily="34" charset="0"/>
                <a:cs typeface="Arial" pitchFamily="34" charset="0"/>
              </a:rPr>
              <a:t>Distancia Vizcarra vs </a:t>
            </a:r>
            <a:r>
              <a:rPr lang="es-PE" sz="1600" dirty="0" smtClean="0">
                <a:solidFill>
                  <a:srgbClr val="FF0000"/>
                </a:solidFill>
                <a:latin typeface="Corbel" panose="020B0503020204020204" pitchFamily="34" charset="0"/>
                <a:cs typeface="Arial" pitchFamily="34" charset="0"/>
              </a:rPr>
              <a:t>ejecutivo</a:t>
            </a:r>
            <a:endParaRPr lang="es-PE" sz="1600" dirty="0">
              <a:solidFill>
                <a:srgbClr val="FF0000"/>
              </a:solidFill>
              <a:latin typeface="Corbel" panose="020B0503020204020204" pitchFamily="34" charset="0"/>
              <a:cs typeface="Arial" pitchFamily="34" charset="0"/>
            </a:endParaRPr>
          </a:p>
        </p:txBody>
      </p:sp>
      <p:cxnSp>
        <p:nvCxnSpPr>
          <p:cNvPr id="8" name="Conector recto 7"/>
          <p:cNvCxnSpPr/>
          <p:nvPr/>
        </p:nvCxnSpPr>
        <p:spPr>
          <a:xfrm flipV="1">
            <a:off x="8424691" y="4333205"/>
            <a:ext cx="611417" cy="206551"/>
          </a:xfrm>
          <a:prstGeom prst="line">
            <a:avLst/>
          </a:prstGeom>
          <a:ln>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9588917" y="4313397"/>
            <a:ext cx="513972" cy="186995"/>
          </a:xfrm>
          <a:prstGeom prst="line">
            <a:avLst/>
          </a:prstGeom>
          <a:ln>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062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sz="4400" dirty="0" smtClean="0">
                <a:latin typeface="Corbel" panose="020B0503020204020204" pitchFamily="34" charset="0"/>
              </a:rPr>
              <a:t>Congreso</a:t>
            </a:r>
            <a:endParaRPr lang="es-PE" sz="4400" dirty="0">
              <a:latin typeface="Corbel" panose="020B0503020204020204" pitchFamily="34" charset="0"/>
            </a:endParaRPr>
          </a:p>
        </p:txBody>
      </p:sp>
      <p:sp>
        <p:nvSpPr>
          <p:cNvPr id="3" name="Rectángulo 2"/>
          <p:cNvSpPr/>
          <p:nvPr/>
        </p:nvSpPr>
        <p:spPr bwMode="gray">
          <a:xfrm>
            <a:off x="6542988" y="6353187"/>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35308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08266" y="616004"/>
            <a:ext cx="9608656" cy="874269"/>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Aprobación del Congreso</a:t>
            </a:r>
            <a:endParaRPr lang="es-419" dirty="0">
              <a:solidFill>
                <a:srgbClr val="000000"/>
              </a:solidFill>
              <a:latin typeface="Corbel" panose="020B0503020204020204" pitchFamily="34" charset="0"/>
            </a:endParaRPr>
          </a:p>
        </p:txBody>
      </p:sp>
      <p:sp>
        <p:nvSpPr>
          <p:cNvPr id="9" name="21 Rectángulo"/>
          <p:cNvSpPr/>
          <p:nvPr/>
        </p:nvSpPr>
        <p:spPr>
          <a:xfrm>
            <a:off x="408266" y="1320996"/>
            <a:ext cx="1124711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u="none" strike="noStrike" kern="1200" cap="none" spc="0" normalizeH="0" baseline="0" noProof="0" dirty="0">
                <a:ln>
                  <a:noFill/>
                </a:ln>
                <a:solidFill>
                  <a:srgbClr val="000000"/>
                </a:solidFill>
                <a:effectLst/>
                <a:uLnTx/>
                <a:uFillTx/>
                <a:latin typeface="Corbel" panose="020B0503020204020204" pitchFamily="34" charset="0"/>
              </a:rPr>
              <a:t>¿</a:t>
            </a:r>
            <a:r>
              <a:rPr kumimoji="0" lang="es-ES_tradnl" sz="1600" b="0" u="none" strike="noStrike" kern="1200" cap="none" spc="0" normalizeH="0" baseline="0" noProof="0" dirty="0">
                <a:ln>
                  <a:noFill/>
                </a:ln>
                <a:solidFill>
                  <a:srgbClr val="000000"/>
                </a:solidFill>
                <a:effectLst/>
                <a:uLnTx/>
                <a:uFillTx/>
                <a:latin typeface="Corbel" panose="020B0503020204020204" pitchFamily="34" charset="0"/>
              </a:rPr>
              <a:t>Usted aprueba o desaprueba </a:t>
            </a:r>
            <a:r>
              <a:rPr lang="es-ES_tradnl" sz="1600" noProof="0" dirty="0">
                <a:solidFill>
                  <a:srgbClr val="000000"/>
                </a:solidFill>
                <a:latin typeface="Corbel" panose="020B0503020204020204" pitchFamily="34" charset="0"/>
              </a:rPr>
              <a:t>el desempeño d</a:t>
            </a:r>
            <a:r>
              <a:rPr kumimoji="0" lang="es-ES_tradnl" sz="1600" b="0" u="none" strike="noStrike" kern="1200" cap="none" spc="0" normalizeH="0" baseline="0" noProof="0" dirty="0">
                <a:ln>
                  <a:noFill/>
                </a:ln>
                <a:solidFill>
                  <a:srgbClr val="000000"/>
                </a:solidFill>
                <a:effectLst/>
                <a:uLnTx/>
                <a:uFillTx/>
                <a:latin typeface="Corbel" panose="020B0503020204020204" pitchFamily="34" charset="0"/>
              </a:rPr>
              <a:t>el </a:t>
            </a:r>
            <a:r>
              <a:rPr lang="es-ES_tradnl" sz="1600" b="1" u="sng" noProof="0" dirty="0" smtClean="0">
                <a:solidFill>
                  <a:srgbClr val="000000"/>
                </a:solidFill>
                <a:latin typeface="Corbel" panose="020B0503020204020204" pitchFamily="34" charset="0"/>
              </a:rPr>
              <a:t>C</a:t>
            </a:r>
            <a:r>
              <a:rPr kumimoji="0" lang="es-ES_tradnl" sz="1600" b="1" u="sng" strike="noStrike" kern="1200" cap="none" spc="0" normalizeH="0" baseline="0" noProof="0" dirty="0" smtClean="0">
                <a:ln>
                  <a:noFill/>
                </a:ln>
                <a:solidFill>
                  <a:srgbClr val="000000"/>
                </a:solidFill>
                <a:effectLst/>
                <a:uLnTx/>
                <a:uFillTx/>
                <a:latin typeface="Corbel" panose="020B0503020204020204" pitchFamily="34" charset="0"/>
              </a:rPr>
              <a:t>ongreso </a:t>
            </a:r>
            <a:r>
              <a:rPr kumimoji="0" lang="es-ES_tradnl" sz="1600" b="1" u="sng" strike="noStrike" kern="1200" cap="none" spc="0" normalizeH="0" baseline="0" noProof="0" dirty="0">
                <a:ln>
                  <a:noFill/>
                </a:ln>
                <a:solidFill>
                  <a:srgbClr val="000000"/>
                </a:solidFill>
                <a:effectLst/>
                <a:uLnTx/>
                <a:uFillTx/>
                <a:latin typeface="Corbel" panose="020B0503020204020204" pitchFamily="34" charset="0"/>
              </a:rPr>
              <a:t>de la República</a:t>
            </a:r>
            <a:r>
              <a:rPr kumimoji="0" lang="es-ES" sz="1600" b="0" u="none" strike="noStrike" kern="1200" cap="none" spc="0" normalizeH="0" baseline="0" noProof="0" dirty="0" smtClean="0">
                <a:ln>
                  <a:noFill/>
                </a:ln>
                <a:solidFill>
                  <a:srgbClr val="000000"/>
                </a:solidFill>
                <a:effectLst/>
                <a:uLnTx/>
                <a:uFillTx/>
                <a:latin typeface="Corbel" panose="020B0503020204020204" pitchFamily="34" charset="0"/>
              </a:rPr>
              <a:t>?</a:t>
            </a:r>
            <a:r>
              <a:rPr kumimoji="0" lang="es-419" sz="1600" b="0" u="none" strike="noStrike" kern="1200" cap="none" spc="0" normalizeH="0" baseline="0" noProof="0" dirty="0" smtClean="0">
                <a:ln>
                  <a:noFill/>
                </a:ln>
                <a:solidFill>
                  <a:srgbClr val="000000"/>
                </a:solidFill>
                <a:effectLst/>
                <a:uLnTx/>
                <a:uFillTx/>
                <a:latin typeface="Corbel" panose="020B0503020204020204" pitchFamily="34" charset="0"/>
              </a:rPr>
              <a:t>-</a:t>
            </a:r>
            <a:r>
              <a:rPr kumimoji="0" lang="es-419" sz="1600" b="0" u="none" strike="noStrike" kern="1200" cap="none" spc="0" normalizeH="0" noProof="0" dirty="0" smtClean="0">
                <a:ln>
                  <a:noFill/>
                </a:ln>
                <a:solidFill>
                  <a:srgbClr val="000000"/>
                </a:solidFill>
                <a:effectLst/>
                <a:uLnTx/>
                <a:uFillTx/>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PE" sz="1600" b="1" dirty="0">
                <a:solidFill>
                  <a:srgbClr val="000000"/>
                </a:solidFill>
                <a:latin typeface="Corbel" panose="020B0503020204020204" pitchFamily="34" charset="0"/>
              </a:rPr>
              <a:t>ESPONTÁNEA</a:t>
            </a:r>
            <a:r>
              <a:rPr lang="es-419" sz="1600" b="1" dirty="0">
                <a:solidFill>
                  <a:srgbClr val="000000"/>
                </a:solidFill>
                <a:latin typeface="Corbel" panose="020B0503020204020204" pitchFamily="34" charset="0"/>
              </a:rPr>
              <a:t> </a:t>
            </a:r>
            <a:endParaRPr lang="es-PE" sz="1600" b="1" i="1" dirty="0">
              <a:solidFill>
                <a:srgbClr val="000000"/>
              </a:solidFill>
              <a:latin typeface="Corbel" panose="020B0503020204020204" pitchFamily="34" charset="0"/>
            </a:endParaRPr>
          </a:p>
        </p:txBody>
      </p:sp>
      <p:graphicFrame>
        <p:nvGraphicFramePr>
          <p:cNvPr id="16" name="11 Gráfico"/>
          <p:cNvGraphicFramePr/>
          <p:nvPr>
            <p:extLst/>
          </p:nvPr>
        </p:nvGraphicFramePr>
        <p:xfrm>
          <a:off x="408265" y="1922381"/>
          <a:ext cx="10851137" cy="2449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8 Tabla"/>
          <p:cNvGraphicFramePr>
            <a:graphicFrameLocks noGrp="1"/>
          </p:cNvGraphicFramePr>
          <p:nvPr>
            <p:extLst/>
          </p:nvPr>
        </p:nvGraphicFramePr>
        <p:xfrm>
          <a:off x="475500" y="4651403"/>
          <a:ext cx="10815351" cy="1552313"/>
        </p:xfrm>
        <a:graphic>
          <a:graphicData uri="http://schemas.openxmlformats.org/drawingml/2006/table">
            <a:tbl>
              <a:tblPr/>
              <a:tblGrid>
                <a:gridCol w="1937484">
                  <a:extLst>
                    <a:ext uri="{9D8B030D-6E8A-4147-A177-3AD203B41FA5}">
                      <a16:colId xmlns:a16="http://schemas.microsoft.com/office/drawing/2014/main" val="20000"/>
                    </a:ext>
                  </a:extLst>
                </a:gridCol>
                <a:gridCol w="780316">
                  <a:extLst>
                    <a:ext uri="{9D8B030D-6E8A-4147-A177-3AD203B41FA5}">
                      <a16:colId xmlns:a16="http://schemas.microsoft.com/office/drawing/2014/main" val="20001"/>
                    </a:ext>
                  </a:extLst>
                </a:gridCol>
                <a:gridCol w="882378">
                  <a:extLst>
                    <a:ext uri="{9D8B030D-6E8A-4147-A177-3AD203B41FA5}">
                      <a16:colId xmlns:a16="http://schemas.microsoft.com/office/drawing/2014/main" val="755056812"/>
                    </a:ext>
                  </a:extLst>
                </a:gridCol>
                <a:gridCol w="848328">
                  <a:extLst>
                    <a:ext uri="{9D8B030D-6E8A-4147-A177-3AD203B41FA5}">
                      <a16:colId xmlns:a16="http://schemas.microsoft.com/office/drawing/2014/main" val="3338438599"/>
                    </a:ext>
                  </a:extLst>
                </a:gridCol>
                <a:gridCol w="752548">
                  <a:extLst>
                    <a:ext uri="{9D8B030D-6E8A-4147-A177-3AD203B41FA5}">
                      <a16:colId xmlns:a16="http://schemas.microsoft.com/office/drawing/2014/main" val="2006607278"/>
                    </a:ext>
                  </a:extLst>
                </a:gridCol>
                <a:gridCol w="834644">
                  <a:extLst>
                    <a:ext uri="{9D8B030D-6E8A-4147-A177-3AD203B41FA5}">
                      <a16:colId xmlns:a16="http://schemas.microsoft.com/office/drawing/2014/main" val="1031452437"/>
                    </a:ext>
                  </a:extLst>
                </a:gridCol>
                <a:gridCol w="793295">
                  <a:extLst>
                    <a:ext uri="{9D8B030D-6E8A-4147-A177-3AD203B41FA5}">
                      <a16:colId xmlns:a16="http://schemas.microsoft.com/office/drawing/2014/main" val="3073160988"/>
                    </a:ext>
                  </a:extLst>
                </a:gridCol>
                <a:gridCol w="539297">
                  <a:extLst>
                    <a:ext uri="{9D8B030D-6E8A-4147-A177-3AD203B41FA5}">
                      <a16:colId xmlns:a16="http://schemas.microsoft.com/office/drawing/2014/main" val="20005"/>
                    </a:ext>
                  </a:extLst>
                </a:gridCol>
                <a:gridCol w="790301">
                  <a:extLst>
                    <a:ext uri="{9D8B030D-6E8A-4147-A177-3AD203B41FA5}">
                      <a16:colId xmlns:a16="http://schemas.microsoft.com/office/drawing/2014/main" val="20006"/>
                    </a:ext>
                  </a:extLst>
                </a:gridCol>
                <a:gridCol w="992081">
                  <a:extLst>
                    <a:ext uri="{9D8B030D-6E8A-4147-A177-3AD203B41FA5}">
                      <a16:colId xmlns:a16="http://schemas.microsoft.com/office/drawing/2014/main" val="1149785273"/>
                    </a:ext>
                  </a:extLst>
                </a:gridCol>
                <a:gridCol w="823932">
                  <a:extLst>
                    <a:ext uri="{9D8B030D-6E8A-4147-A177-3AD203B41FA5}">
                      <a16:colId xmlns:a16="http://schemas.microsoft.com/office/drawing/2014/main" val="20011"/>
                    </a:ext>
                  </a:extLst>
                </a:gridCol>
                <a:gridCol w="840747">
                  <a:extLst>
                    <a:ext uri="{9D8B030D-6E8A-4147-A177-3AD203B41FA5}">
                      <a16:colId xmlns:a16="http://schemas.microsoft.com/office/drawing/2014/main" val="20010"/>
                    </a:ext>
                  </a:extLst>
                </a:gridCol>
              </a:tblGrid>
              <a:tr h="22284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1400" b="1" i="0" u="none" strike="noStrike" kern="1200" dirty="0" smtClean="0">
                          <a:solidFill>
                            <a:srgbClr val="000000"/>
                          </a:solidFill>
                          <a:effectLst/>
                          <a:latin typeface="Corbel" panose="020B0503020204020204" pitchFamily="34" charset="0"/>
                          <a:ea typeface="+mn-ea"/>
                          <a:cs typeface="+mn-cs"/>
                        </a:rPr>
                        <a:t>Julio</a:t>
                      </a:r>
                      <a:r>
                        <a:rPr lang="es-419" sz="1400" b="1" i="0" u="none" strike="noStrike" kern="1200" baseline="0" dirty="0" smtClean="0">
                          <a:solidFill>
                            <a:srgbClr val="000000"/>
                          </a:solidFill>
                          <a:effectLst/>
                          <a:latin typeface="Corbel" panose="020B0503020204020204" pitchFamily="34" charset="0"/>
                          <a:ea typeface="+mn-ea"/>
                          <a:cs typeface="+mn-cs"/>
                        </a:rPr>
                        <a:t> </a:t>
                      </a:r>
                      <a:r>
                        <a:rPr lang="es-419" sz="1400" b="1" i="0" u="none" strike="noStrike" kern="1200" dirty="0" smtClean="0">
                          <a:solidFill>
                            <a:srgbClr val="000000"/>
                          </a:solidFill>
                          <a:effectLst/>
                          <a:latin typeface="Corbel" panose="020B0503020204020204" pitchFamily="34" charset="0"/>
                          <a:ea typeface="+mn-ea"/>
                          <a:cs typeface="+mn-cs"/>
                        </a:rPr>
                        <a:t> </a:t>
                      </a:r>
                      <a:r>
                        <a:rPr lang="es-419" sz="1400" b="1" i="0" u="none" strike="noStrike" kern="1200" dirty="0">
                          <a:solidFill>
                            <a:srgbClr val="000000"/>
                          </a:solidFill>
                          <a:effectLst/>
                          <a:latin typeface="Corbel" panose="020B0503020204020204" pitchFamily="34" charset="0"/>
                          <a:ea typeface="+mn-ea"/>
                          <a:cs typeface="+mn-cs"/>
                        </a:rPr>
                        <a:t>2019</a:t>
                      </a:r>
                      <a:endParaRPr lang="es-PE" sz="1400" b="1" i="0" u="none" strike="noStrike" kern="1200" dirty="0">
                        <a:solidFill>
                          <a:srgbClr val="000000"/>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rowSpan="2">
                  <a:txBody>
                    <a:bodyPr/>
                    <a:lstStyle/>
                    <a:p>
                      <a:pPr algn="ctr" rtl="0" fontAlgn="ctr"/>
                      <a:r>
                        <a:rPr lang="es-PE" sz="1400" b="1" i="0" u="none" strike="noStrike" dirty="0">
                          <a:solidFill>
                            <a:schemeClr val="tx1"/>
                          </a:solidFill>
                          <a:effectLst/>
                          <a:latin typeface="Corbel" panose="020B0503020204020204" pitchFamily="34" charset="0"/>
                        </a:rPr>
                        <a:t>Total </a:t>
                      </a: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gridSpan="7">
                  <a:txBody>
                    <a:bodyPr/>
                    <a:lstStyle/>
                    <a:p>
                      <a:pPr algn="ctr" rtl="0" fontAlgn="ctr"/>
                      <a:r>
                        <a:rPr lang="es-PE" sz="1400" b="1" i="0" u="none" strike="noStrike" dirty="0" smtClean="0">
                          <a:solidFill>
                            <a:schemeClr val="tx1"/>
                          </a:solidFill>
                          <a:effectLst/>
                          <a:latin typeface="Corbel" panose="020B0503020204020204" pitchFamily="34" charset="0"/>
                        </a:rPr>
                        <a:t>Macro zona</a:t>
                      </a: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s-PE"/>
                    </a:p>
                  </a:txBody>
                  <a:tcP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endParaRPr lang="en-US"/>
                    </a:p>
                  </a:txBody>
                  <a:tcP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hMerge="1">
                  <a:txBody>
                    <a:bodyPr/>
                    <a:lstStyle/>
                    <a:p>
                      <a:pPr algn="ctr" rtl="0" fontAlgn="ct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gridSpan="3">
                  <a:txBody>
                    <a:bodyPr/>
                    <a:lstStyle/>
                    <a:p>
                      <a:pPr algn="ctr"/>
                      <a:r>
                        <a:rPr lang="es-419" sz="1400" b="1" i="0" u="none" strike="noStrike" kern="1200" dirty="0" smtClean="0">
                          <a:solidFill>
                            <a:schemeClr val="tx1"/>
                          </a:solidFill>
                          <a:effectLst/>
                          <a:latin typeface="Corbel" panose="020B0503020204020204" pitchFamily="34" charset="0"/>
                          <a:ea typeface="+mn-ea"/>
                          <a:cs typeface="+mn-cs"/>
                        </a:rPr>
                        <a:t>Nivel</a:t>
                      </a:r>
                      <a:r>
                        <a:rPr lang="es-419" sz="1400" b="1" i="0" u="none" strike="noStrike" kern="1200" baseline="0" dirty="0" smtClean="0">
                          <a:solidFill>
                            <a:schemeClr val="tx1"/>
                          </a:solidFill>
                          <a:effectLst/>
                          <a:latin typeface="Corbel" panose="020B0503020204020204" pitchFamily="34" charset="0"/>
                          <a:ea typeface="+mn-ea"/>
                          <a:cs typeface="+mn-cs"/>
                        </a:rPr>
                        <a:t> socioeconómico</a:t>
                      </a:r>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s-ES"/>
                    </a:p>
                  </a:txBody>
                  <a:tcPr/>
                </a:tc>
                <a:tc hMerge="1">
                  <a:txBody>
                    <a:bodyPr/>
                    <a:lstStyle/>
                    <a:p>
                      <a:pPr algn="ctr" rtl="0" fontAlgn="ctr"/>
                      <a:endParaRPr lang="es-PE" sz="1400" b="1" i="0" u="none" strike="noStrike" dirty="0">
                        <a:solidFill>
                          <a:schemeClr val="tx1"/>
                        </a:solidFill>
                        <a:effectLst/>
                        <a:latin typeface="Corbel" panose="020B0503020204020204" pitchFamily="34" charset="0"/>
                      </a:endParaRPr>
                    </a:p>
                  </a:txBody>
                  <a:tcPr marL="5372" marR="5372" marT="5372" marB="0" anchor="ctr"/>
                </a:tc>
                <a:extLst>
                  <a:ext uri="{0D108BD9-81ED-4DB2-BD59-A6C34878D82A}">
                    <a16:rowId xmlns:a16="http://schemas.microsoft.com/office/drawing/2014/main" val="10000"/>
                  </a:ext>
                </a:extLst>
              </a:tr>
              <a:tr h="230833">
                <a:tc vMerge="1">
                  <a:txBody>
                    <a:bodyPr/>
                    <a:lstStyle/>
                    <a:p>
                      <a:endParaRPr lang="es-PE"/>
                    </a:p>
                  </a:txBody>
                  <a:tcPr/>
                </a:tc>
                <a:tc vMerge="1">
                  <a:txBody>
                    <a:bodyPr/>
                    <a:lstStyle/>
                    <a:p>
                      <a:endParaRPr lang="es-PE"/>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PE" sz="1400" b="1" i="0" u="none" strike="noStrike" dirty="0">
                          <a:solidFill>
                            <a:schemeClr val="tx1"/>
                          </a:solidFill>
                          <a:effectLst/>
                          <a:latin typeface="Corbel" panose="020B0503020204020204" pitchFamily="34" charset="0"/>
                          <a:cs typeface="Arial" panose="020B0604020202020204" pitchFamily="34" charset="0"/>
                        </a:rPr>
                        <a:t>Lima</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x-none" sz="1400" b="1" i="0" u="none" strike="noStrike" kern="1200" dirty="0">
                          <a:solidFill>
                            <a:schemeClr val="tx1"/>
                          </a:solidFill>
                          <a:effectLst/>
                          <a:latin typeface="Corbel" panose="020B0503020204020204" pitchFamily="34" charset="0"/>
                          <a:ea typeface="+mn-ea"/>
                          <a:cs typeface="Arial" panose="020B0604020202020204" pitchFamily="34" charset="0"/>
                        </a:rPr>
                        <a:t>Interior</a:t>
                      </a:r>
                      <a:r>
                        <a:rPr lang="x-none" sz="1400" b="1" i="0" u="none" strike="noStrike" kern="1200" baseline="0" dirty="0">
                          <a:solidFill>
                            <a:schemeClr val="tx1"/>
                          </a:solidFill>
                          <a:effectLst/>
                          <a:latin typeface="Corbel" panose="020B0503020204020204" pitchFamily="34" charset="0"/>
                          <a:ea typeface="+mn-ea"/>
                          <a:cs typeface="Arial" panose="020B0604020202020204" pitchFamily="34" charset="0"/>
                        </a:rPr>
                        <a:t> urbano</a:t>
                      </a:r>
                      <a:endParaRPr lang="es-ES" sz="1400" b="1" i="0" u="none" strike="noStrike" kern="1200" dirty="0">
                        <a:solidFill>
                          <a:schemeClr val="tx1"/>
                        </a:solidFill>
                        <a:effectLst/>
                        <a:latin typeface="Corbel" panose="020B0503020204020204" pitchFamily="34" charset="0"/>
                        <a:ea typeface="+mn-ea"/>
                        <a:cs typeface="Arial" panose="020B0604020202020204" pitchFamily="34" charset="0"/>
                      </a:endParaRP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a:solidFill>
                            <a:schemeClr val="tx1"/>
                          </a:solidFill>
                          <a:effectLst/>
                          <a:latin typeface="Corbel" panose="020B0503020204020204" pitchFamily="34" charset="0"/>
                          <a:cs typeface="Arial" panose="020B0604020202020204" pitchFamily="34" charset="0"/>
                        </a:rPr>
                        <a:t>Interior</a:t>
                      </a:r>
                      <a:r>
                        <a:rPr lang="es-419" sz="1400" b="1" i="0" u="none" strike="noStrike" baseline="0" dirty="0">
                          <a:solidFill>
                            <a:schemeClr val="tx1"/>
                          </a:solidFill>
                          <a:effectLst/>
                          <a:latin typeface="Corbel" panose="020B0503020204020204" pitchFamily="34" charset="0"/>
                          <a:cs typeface="Arial" panose="020B0604020202020204" pitchFamily="34" charset="0"/>
                        </a:rPr>
                        <a:t> rural</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Norte</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Centro</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Sur</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Oriente</a:t>
                      </a: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smtClean="0">
                          <a:solidFill>
                            <a:schemeClr val="tx1"/>
                          </a:solidFill>
                          <a:effectLst/>
                          <a:latin typeface="Corbel" panose="020B0503020204020204" pitchFamily="34" charset="0"/>
                          <a:cs typeface="Arial" panose="020B0604020202020204" pitchFamily="34" charset="0"/>
                        </a:rPr>
                        <a:t>NSE A/B</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smtClean="0">
                          <a:solidFill>
                            <a:schemeClr val="tx1"/>
                          </a:solidFill>
                          <a:effectLst/>
                          <a:latin typeface="Corbel" panose="020B0503020204020204" pitchFamily="34" charset="0"/>
                          <a:cs typeface="Arial" panose="020B0604020202020204" pitchFamily="34" charset="0"/>
                        </a:rPr>
                        <a:t>NSE C</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smtClean="0">
                          <a:solidFill>
                            <a:schemeClr val="tx1"/>
                          </a:solidFill>
                          <a:effectLst/>
                          <a:latin typeface="Corbel" panose="020B0503020204020204" pitchFamily="34" charset="0"/>
                          <a:cs typeface="Arial" panose="020B0604020202020204" pitchFamily="34" charset="0"/>
                        </a:rPr>
                        <a:t>NSE D/E</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19403">
                <a:tc>
                  <a:txBody>
                    <a:bodyPr/>
                    <a:lstStyle/>
                    <a:p>
                      <a:pPr algn="l" rtl="0" fontAlgn="ctr"/>
                      <a:r>
                        <a:rPr lang="es-419" sz="1400" b="0" i="0" u="none" strike="noStrike" dirty="0">
                          <a:solidFill>
                            <a:srgbClr val="000000"/>
                          </a:solidFill>
                          <a:effectLst/>
                          <a:latin typeface="Corbel" panose="020B0503020204020204" pitchFamily="34" charset="0"/>
                        </a:rPr>
                        <a:t>Aprueba </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11%</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12%</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17%</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14%</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11%</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22%</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6%</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8%</a:t>
                      </a:r>
                    </a:p>
                  </a:txBody>
                  <a:tcPr marL="9525" marR="9525" marT="9525" marB="0" anchor="ctr">
                    <a:lnL>
                      <a:noFill/>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14%</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2"/>
                  </a:ext>
                </a:extLst>
              </a:tr>
              <a:tr h="319403">
                <a:tc>
                  <a:txBody>
                    <a:bodyPr/>
                    <a:lstStyle/>
                    <a:p>
                      <a:pPr algn="l" rtl="0" fontAlgn="ctr"/>
                      <a:r>
                        <a:rPr lang="es-419" sz="1400" b="0" i="0" u="none" strike="noStrike" dirty="0">
                          <a:solidFill>
                            <a:srgbClr val="000000"/>
                          </a:solidFill>
                          <a:effectLst/>
                          <a:latin typeface="Corbel" panose="020B0503020204020204" pitchFamily="34" charset="0"/>
                        </a:rPr>
                        <a:t>Desaprueba</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86%</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1" i="0" u="none" strike="noStrike" dirty="0">
                          <a:solidFill>
                            <a:srgbClr val="9B1F23"/>
                          </a:solidFill>
                          <a:effectLst/>
                          <a:latin typeface="Corbel" panose="020B0503020204020204" pitchFamily="34" charset="0"/>
                        </a:rPr>
                        <a:t>91%</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86%</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75%</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84%</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93%</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88%</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64%</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91%</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90%</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82%</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3"/>
                  </a:ext>
                </a:extLst>
              </a:tr>
              <a:tr h="258575">
                <a:tc>
                  <a:txBody>
                    <a:bodyPr/>
                    <a:lstStyle/>
                    <a:p>
                      <a:pPr algn="l" rtl="0" fontAlgn="ctr"/>
                      <a:r>
                        <a:rPr lang="es-PE" sz="1400" b="0" i="0" u="none" strike="noStrike" dirty="0">
                          <a:solidFill>
                            <a:srgbClr val="000000"/>
                          </a:solidFill>
                          <a:effectLst/>
                          <a:latin typeface="Corbel" panose="020B0503020204020204" pitchFamily="34" charset="0"/>
                        </a:rPr>
                        <a:t>NS/NP</a:t>
                      </a: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orbel" panose="020B0503020204020204" pitchFamily="34" charset="0"/>
                        </a:rPr>
                        <a:t>3%</a:t>
                      </a:r>
                      <a:endParaRPr lang="es-PE"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3%</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8%</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smtClean="0">
                          <a:solidFill>
                            <a:srgbClr val="000000"/>
                          </a:solidFill>
                          <a:effectLst/>
                          <a:latin typeface="Corbel" panose="020B0503020204020204" pitchFamily="34" charset="0"/>
                        </a:rPr>
                        <a:t>1%</a:t>
                      </a:r>
                      <a:endParaRPr lang="es-PE"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14%</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smtClean="0">
                          <a:solidFill>
                            <a:srgbClr val="000000"/>
                          </a:solidFill>
                          <a:effectLst/>
                          <a:latin typeface="Corbel" panose="020B0503020204020204" pitchFamily="34" charset="0"/>
                        </a:rPr>
                        <a:t>2%</a:t>
                      </a:r>
                      <a:endParaRPr lang="es-PE" sz="1400" b="0" i="0" u="none" strike="noStrike" dirty="0">
                        <a:solidFill>
                          <a:srgbClr val="000000"/>
                        </a:solidFill>
                        <a:effectLst/>
                        <a:latin typeface="Corbel" panose="020B0503020204020204" pitchFamily="34" charset="0"/>
                      </a:endParaRP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4%</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78379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0"/>
          <p:cNvSpPr txBox="1">
            <a:spLocks/>
          </p:cNvSpPr>
          <p:nvPr/>
        </p:nvSpPr>
        <p:spPr>
          <a:xfrm>
            <a:off x="479376" y="479975"/>
            <a:ext cx="9411599"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a:r>
              <a:rPr lang="es-419" dirty="0">
                <a:solidFill>
                  <a:srgbClr val="000000"/>
                </a:solidFill>
                <a:latin typeface="Corbel" panose="020B0503020204020204" pitchFamily="34" charset="0"/>
              </a:rPr>
              <a:t>Aprobación del </a:t>
            </a:r>
            <a:r>
              <a:rPr lang="es-419" dirty="0" smtClean="0">
                <a:solidFill>
                  <a:srgbClr val="000000"/>
                </a:solidFill>
                <a:latin typeface="Corbel" panose="020B0503020204020204" pitchFamily="34" charset="0"/>
              </a:rPr>
              <a:t>Congreso </a:t>
            </a:r>
            <a:r>
              <a:rPr lang="es-PE" dirty="0" smtClean="0">
                <a:latin typeface="Corbel" panose="020B0503020204020204" pitchFamily="34" charset="0"/>
              </a:rPr>
              <a:t>2012-2019 (Histórico anual*) </a:t>
            </a:r>
            <a:endParaRPr lang="es-419" dirty="0">
              <a:latin typeface="Corbel" panose="020B0503020204020204" pitchFamily="34" charset="0"/>
            </a:endParaRPr>
          </a:p>
        </p:txBody>
      </p:sp>
      <p:sp>
        <p:nvSpPr>
          <p:cNvPr id="7" name="Rectángulo 6"/>
          <p:cNvSpPr/>
          <p:nvPr/>
        </p:nvSpPr>
        <p:spPr>
          <a:xfrm>
            <a:off x="7997611" y="6244776"/>
            <a:ext cx="2978701" cy="240515"/>
          </a:xfrm>
          <a:prstGeom prst="rect">
            <a:avLst/>
          </a:prstGeom>
        </p:spPr>
        <p:txBody>
          <a:bodyPr wrap="none">
            <a:spAutoFit/>
          </a:bodyPr>
          <a:lstStyle/>
          <a:p>
            <a:pPr lvl="0" algn="just">
              <a:lnSpc>
                <a:spcPct val="90000"/>
              </a:lnSpc>
              <a:defRPr/>
            </a:pPr>
            <a:r>
              <a:rPr lang="es-PE" sz="1070" dirty="0">
                <a:solidFill>
                  <a:prstClr val="black">
                    <a:lumMod val="50000"/>
                    <a:lumOff val="50000"/>
                  </a:prstClr>
                </a:solidFill>
                <a:latin typeface="Corbel" panose="020B0503020204020204" pitchFamily="34" charset="0"/>
                <a:cs typeface="Tahoma" pitchFamily="34" charset="0"/>
              </a:rPr>
              <a:t>* Datos </a:t>
            </a:r>
            <a:r>
              <a:rPr lang="es-419" sz="1070" dirty="0" smtClean="0">
                <a:solidFill>
                  <a:prstClr val="black">
                    <a:lumMod val="50000"/>
                    <a:lumOff val="50000"/>
                  </a:prstClr>
                </a:solidFill>
                <a:latin typeface="Corbel" panose="020B0503020204020204" pitchFamily="34" charset="0"/>
                <a:cs typeface="Tahoma" pitchFamily="34" charset="0"/>
              </a:rPr>
              <a:t>2012-2018  </a:t>
            </a:r>
            <a:r>
              <a:rPr lang="es-PE" sz="1070" dirty="0">
                <a:solidFill>
                  <a:prstClr val="black">
                    <a:lumMod val="50000"/>
                    <a:lumOff val="50000"/>
                  </a:prstClr>
                </a:solidFill>
                <a:latin typeface="Corbel" panose="020B0503020204020204" pitchFamily="34" charset="0"/>
                <a:cs typeface="Tahoma" pitchFamily="34" charset="0"/>
              </a:rPr>
              <a:t>GfK/ Elaboración La República</a:t>
            </a:r>
          </a:p>
        </p:txBody>
      </p:sp>
      <p:graphicFrame>
        <p:nvGraphicFramePr>
          <p:cNvPr id="8" name="2 Gráfico"/>
          <p:cNvGraphicFramePr/>
          <p:nvPr>
            <p:extLst/>
          </p:nvPr>
        </p:nvGraphicFramePr>
        <p:xfrm>
          <a:off x="457927" y="1600692"/>
          <a:ext cx="10960989" cy="440432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p:cNvSpPr/>
          <p:nvPr/>
        </p:nvSpPr>
        <p:spPr>
          <a:xfrm>
            <a:off x="479376" y="1038708"/>
            <a:ext cx="9995022" cy="584775"/>
          </a:xfrm>
          <a:prstGeom prst="rect">
            <a:avLst/>
          </a:prstGeom>
        </p:spPr>
        <p:txBody>
          <a:bodyPr wrap="square">
            <a:spAutoFit/>
          </a:bodyPr>
          <a:lstStyle/>
          <a:p>
            <a:pPr>
              <a:defRPr/>
            </a:pPr>
            <a:r>
              <a:rPr lang="es-ES" sz="1600" dirty="0">
                <a:solidFill>
                  <a:srgbClr val="000000"/>
                </a:solidFill>
                <a:latin typeface="Corbel" panose="020B0503020204020204" pitchFamily="34" charset="0"/>
              </a:rPr>
              <a:t>¿</a:t>
            </a:r>
            <a:r>
              <a:rPr lang="es-ES_tradnl" sz="1600" dirty="0">
                <a:solidFill>
                  <a:srgbClr val="000000"/>
                </a:solidFill>
                <a:latin typeface="Corbel" panose="020B0503020204020204" pitchFamily="34" charset="0"/>
              </a:rPr>
              <a:t>Usted aprueba o desaprueba el desempeño del </a:t>
            </a:r>
            <a:r>
              <a:rPr lang="es-ES_tradnl" sz="1600" b="1" u="sng" dirty="0">
                <a:solidFill>
                  <a:srgbClr val="000000"/>
                </a:solidFill>
                <a:latin typeface="Corbel" panose="020B0503020204020204" pitchFamily="34" charset="0"/>
              </a:rPr>
              <a:t>Congreso de la República</a:t>
            </a:r>
            <a:r>
              <a:rPr lang="es-ES" sz="1600" dirty="0">
                <a:solidFill>
                  <a:srgbClr val="000000"/>
                </a:solidFill>
                <a:latin typeface="Corbel" panose="020B0503020204020204" pitchFamily="34" charset="0"/>
              </a:rPr>
              <a:t>?</a:t>
            </a:r>
            <a:r>
              <a:rPr lang="es-419" sz="1600" dirty="0">
                <a:solidFill>
                  <a:srgbClr val="000000"/>
                </a:solidFill>
                <a:latin typeface="Corbel" panose="020B0503020204020204" pitchFamily="34" charset="0"/>
              </a:rPr>
              <a:t>- </a:t>
            </a:r>
            <a:r>
              <a:rPr lang="es-PE" sz="1600" b="1" dirty="0">
                <a:solidFill>
                  <a:srgbClr val="000000"/>
                </a:solidFill>
                <a:latin typeface="Corbel" panose="020B0503020204020204" pitchFamily="34" charset="0"/>
              </a:rPr>
              <a:t>RESPUESTA ESPONTÁNEA</a:t>
            </a:r>
            <a:r>
              <a:rPr lang="es-419" sz="1600" b="1" dirty="0">
                <a:solidFill>
                  <a:srgbClr val="000000"/>
                </a:solidFill>
                <a:latin typeface="Corbel" panose="020B0503020204020204" pitchFamily="34" charset="0"/>
              </a:rPr>
              <a:t> </a:t>
            </a:r>
            <a:r>
              <a:rPr lang="es-419" sz="1600" dirty="0" smtClean="0">
                <a:solidFill>
                  <a:srgbClr val="000000"/>
                </a:solidFill>
                <a:latin typeface="Corbel" panose="020B0503020204020204" pitchFamily="34" charset="0"/>
              </a:rPr>
              <a:t> </a:t>
            </a:r>
          </a:p>
          <a:p>
            <a:pPr lvl="0">
              <a:defRPr/>
            </a:pPr>
            <a:r>
              <a:rPr lang="es-419" sz="1600" b="1" dirty="0" smtClean="0">
                <a:solidFill>
                  <a:srgbClr val="000000"/>
                </a:solidFill>
                <a:latin typeface="Corbel" panose="020B0503020204020204" pitchFamily="34" charset="0"/>
              </a:rPr>
              <a:t>(% QUE DICE QUE APRUEBA)</a:t>
            </a:r>
            <a:endParaRPr lang="es-PE" sz="1600" b="1" i="1" dirty="0">
              <a:solidFill>
                <a:srgbClr val="000000"/>
              </a:solidFill>
              <a:latin typeface="Corbel" panose="020B0503020204020204" pitchFamily="34" charset="0"/>
            </a:endParaRPr>
          </a:p>
        </p:txBody>
      </p:sp>
      <p:cxnSp>
        <p:nvCxnSpPr>
          <p:cNvPr id="14" name="Conector recto 13"/>
          <p:cNvCxnSpPr/>
          <p:nvPr/>
        </p:nvCxnSpPr>
        <p:spPr>
          <a:xfrm flipV="1">
            <a:off x="7260609" y="2524836"/>
            <a:ext cx="0" cy="2729552"/>
          </a:xfrm>
          <a:prstGeom prst="line">
            <a:avLst/>
          </a:prstGeom>
          <a:ln>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644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08267" y="562708"/>
            <a:ext cx="9778922" cy="69258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Aprobación del Presidente del Congreso, Daniel Salaverry</a:t>
            </a:r>
            <a:endParaRPr lang="es-419" dirty="0">
              <a:solidFill>
                <a:srgbClr val="000000"/>
              </a:solidFill>
              <a:latin typeface="Corbel" panose="020B0503020204020204" pitchFamily="34" charset="0"/>
            </a:endParaRPr>
          </a:p>
        </p:txBody>
      </p:sp>
      <p:sp>
        <p:nvSpPr>
          <p:cNvPr id="8" name="Rectángulo 7"/>
          <p:cNvSpPr/>
          <p:nvPr/>
        </p:nvSpPr>
        <p:spPr>
          <a:xfrm>
            <a:off x="408267" y="1255295"/>
            <a:ext cx="10673105" cy="584775"/>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¿Usted aprueba o desaprueba la gestión de </a:t>
            </a:r>
            <a:r>
              <a:rPr lang="es-PE" sz="1600" b="1" u="sng" dirty="0">
                <a:solidFill>
                  <a:srgbClr val="000000"/>
                </a:solidFill>
                <a:latin typeface="Corbel" panose="020B0503020204020204" pitchFamily="34" charset="0"/>
              </a:rPr>
              <a:t>Daniel Salaverry </a:t>
            </a:r>
            <a:r>
              <a:rPr lang="es-PE" sz="1600" dirty="0" smtClean="0">
                <a:solidFill>
                  <a:srgbClr val="000000"/>
                </a:solidFill>
                <a:latin typeface="Corbel" panose="020B0503020204020204" pitchFamily="34" charset="0"/>
              </a:rPr>
              <a:t>como Presidente </a:t>
            </a:r>
            <a:r>
              <a:rPr lang="es-PE" sz="1600" dirty="0">
                <a:solidFill>
                  <a:srgbClr val="000000"/>
                </a:solidFill>
                <a:latin typeface="Corbel" panose="020B0503020204020204" pitchFamily="34" charset="0"/>
              </a:rPr>
              <a:t>del C</a:t>
            </a:r>
            <a:r>
              <a:rPr lang="es-PE" sz="1600" dirty="0" smtClean="0">
                <a:solidFill>
                  <a:srgbClr val="000000"/>
                </a:solidFill>
                <a:latin typeface="Corbel" panose="020B0503020204020204" pitchFamily="34" charset="0"/>
              </a:rPr>
              <a:t>ongreso </a:t>
            </a:r>
            <a:r>
              <a:rPr lang="es-PE" sz="1600" dirty="0">
                <a:solidFill>
                  <a:srgbClr val="000000"/>
                </a:solidFill>
                <a:latin typeface="Corbel" panose="020B0503020204020204" pitchFamily="34" charset="0"/>
              </a:rPr>
              <a:t>de la República</a:t>
            </a:r>
            <a:r>
              <a:rPr lang="es-PE" sz="1600" dirty="0" smtClean="0">
                <a:solidFill>
                  <a:srgbClr val="000000"/>
                </a:solidFill>
                <a:latin typeface="Corbel" panose="020B0503020204020204" pitchFamily="34" charset="0"/>
              </a:rPr>
              <a:t>?</a:t>
            </a:r>
            <a:endParaRPr lang="es-419" sz="1600" dirty="0" smtClean="0">
              <a:solidFill>
                <a:srgbClr val="000000"/>
              </a:solidFill>
              <a:latin typeface="Corbel" panose="020B0503020204020204" pitchFamily="34" charset="0"/>
            </a:endParaRPr>
          </a:p>
          <a:p>
            <a:pPr lvl="0">
              <a:defRPr/>
            </a:pPr>
            <a:r>
              <a:rPr lang="es-PE" sz="1600" dirty="0" smtClean="0">
                <a:solidFill>
                  <a:srgbClr val="000000"/>
                </a:solidFill>
                <a:latin typeface="Corbel" panose="020B0503020204020204" pitchFamily="34" charset="0"/>
              </a:rPr>
              <a:t> </a:t>
            </a:r>
            <a:r>
              <a:rPr lang="es-PE" sz="1600" b="1" dirty="0">
                <a:solidFill>
                  <a:srgbClr val="000000"/>
                </a:solidFill>
                <a:latin typeface="Corbel" panose="020B0503020204020204" pitchFamily="34" charset="0"/>
              </a:rPr>
              <a:t>RESPUESTA ESPONTÁNEA</a:t>
            </a:r>
            <a:endParaRPr lang="es-PE" sz="1600" b="1" i="1" dirty="0">
              <a:solidFill>
                <a:srgbClr val="000000"/>
              </a:solidFill>
              <a:latin typeface="Corbel" panose="020B0503020204020204" pitchFamily="34" charset="0"/>
            </a:endParaRPr>
          </a:p>
        </p:txBody>
      </p:sp>
      <p:graphicFrame>
        <p:nvGraphicFramePr>
          <p:cNvPr id="10" name="11 Gráfico"/>
          <p:cNvGraphicFramePr/>
          <p:nvPr>
            <p:extLst/>
          </p:nvPr>
        </p:nvGraphicFramePr>
        <p:xfrm>
          <a:off x="408267" y="1934630"/>
          <a:ext cx="10864783" cy="24824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8 Tabla"/>
          <p:cNvGraphicFramePr>
            <a:graphicFrameLocks noGrp="1"/>
          </p:cNvGraphicFramePr>
          <p:nvPr>
            <p:extLst/>
          </p:nvPr>
        </p:nvGraphicFramePr>
        <p:xfrm>
          <a:off x="475501" y="4651403"/>
          <a:ext cx="10815350" cy="1552313"/>
        </p:xfrm>
        <a:graphic>
          <a:graphicData uri="http://schemas.openxmlformats.org/drawingml/2006/table">
            <a:tbl>
              <a:tblPr/>
              <a:tblGrid>
                <a:gridCol w="1937484">
                  <a:extLst>
                    <a:ext uri="{9D8B030D-6E8A-4147-A177-3AD203B41FA5}">
                      <a16:colId xmlns:a16="http://schemas.microsoft.com/office/drawing/2014/main" val="20000"/>
                    </a:ext>
                  </a:extLst>
                </a:gridCol>
                <a:gridCol w="780316">
                  <a:extLst>
                    <a:ext uri="{9D8B030D-6E8A-4147-A177-3AD203B41FA5}">
                      <a16:colId xmlns:a16="http://schemas.microsoft.com/office/drawing/2014/main" val="20001"/>
                    </a:ext>
                  </a:extLst>
                </a:gridCol>
                <a:gridCol w="882378">
                  <a:extLst>
                    <a:ext uri="{9D8B030D-6E8A-4147-A177-3AD203B41FA5}">
                      <a16:colId xmlns:a16="http://schemas.microsoft.com/office/drawing/2014/main" val="755056812"/>
                    </a:ext>
                  </a:extLst>
                </a:gridCol>
                <a:gridCol w="848328">
                  <a:extLst>
                    <a:ext uri="{9D8B030D-6E8A-4147-A177-3AD203B41FA5}">
                      <a16:colId xmlns:a16="http://schemas.microsoft.com/office/drawing/2014/main" val="3338438599"/>
                    </a:ext>
                  </a:extLst>
                </a:gridCol>
                <a:gridCol w="752548">
                  <a:extLst>
                    <a:ext uri="{9D8B030D-6E8A-4147-A177-3AD203B41FA5}">
                      <a16:colId xmlns:a16="http://schemas.microsoft.com/office/drawing/2014/main" val="2006607278"/>
                    </a:ext>
                  </a:extLst>
                </a:gridCol>
                <a:gridCol w="834644">
                  <a:extLst>
                    <a:ext uri="{9D8B030D-6E8A-4147-A177-3AD203B41FA5}">
                      <a16:colId xmlns:a16="http://schemas.microsoft.com/office/drawing/2014/main" val="1031452437"/>
                    </a:ext>
                  </a:extLst>
                </a:gridCol>
                <a:gridCol w="793294">
                  <a:extLst>
                    <a:ext uri="{9D8B030D-6E8A-4147-A177-3AD203B41FA5}">
                      <a16:colId xmlns:a16="http://schemas.microsoft.com/office/drawing/2014/main" val="3073160988"/>
                    </a:ext>
                  </a:extLst>
                </a:gridCol>
                <a:gridCol w="539297">
                  <a:extLst>
                    <a:ext uri="{9D8B030D-6E8A-4147-A177-3AD203B41FA5}">
                      <a16:colId xmlns:a16="http://schemas.microsoft.com/office/drawing/2014/main" val="20005"/>
                    </a:ext>
                  </a:extLst>
                </a:gridCol>
                <a:gridCol w="790301">
                  <a:extLst>
                    <a:ext uri="{9D8B030D-6E8A-4147-A177-3AD203B41FA5}">
                      <a16:colId xmlns:a16="http://schemas.microsoft.com/office/drawing/2014/main" val="20006"/>
                    </a:ext>
                  </a:extLst>
                </a:gridCol>
                <a:gridCol w="992081">
                  <a:extLst>
                    <a:ext uri="{9D8B030D-6E8A-4147-A177-3AD203B41FA5}">
                      <a16:colId xmlns:a16="http://schemas.microsoft.com/office/drawing/2014/main" val="1149785273"/>
                    </a:ext>
                  </a:extLst>
                </a:gridCol>
                <a:gridCol w="823932">
                  <a:extLst>
                    <a:ext uri="{9D8B030D-6E8A-4147-A177-3AD203B41FA5}">
                      <a16:colId xmlns:a16="http://schemas.microsoft.com/office/drawing/2014/main" val="20011"/>
                    </a:ext>
                  </a:extLst>
                </a:gridCol>
                <a:gridCol w="840747">
                  <a:extLst>
                    <a:ext uri="{9D8B030D-6E8A-4147-A177-3AD203B41FA5}">
                      <a16:colId xmlns:a16="http://schemas.microsoft.com/office/drawing/2014/main" val="20010"/>
                    </a:ext>
                  </a:extLst>
                </a:gridCol>
              </a:tblGrid>
              <a:tr h="22284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1400" b="1" i="0" u="none" strike="noStrike" kern="1200" dirty="0" smtClean="0">
                          <a:solidFill>
                            <a:srgbClr val="000000"/>
                          </a:solidFill>
                          <a:effectLst/>
                          <a:latin typeface="Corbel" panose="020B0503020204020204" pitchFamily="34" charset="0"/>
                          <a:ea typeface="+mn-ea"/>
                          <a:cs typeface="+mn-cs"/>
                        </a:rPr>
                        <a:t>Julio</a:t>
                      </a:r>
                      <a:r>
                        <a:rPr lang="es-419" sz="1400" b="1" i="0" u="none" strike="noStrike" kern="1200" baseline="0" dirty="0" smtClean="0">
                          <a:solidFill>
                            <a:srgbClr val="000000"/>
                          </a:solidFill>
                          <a:effectLst/>
                          <a:latin typeface="Corbel" panose="020B0503020204020204" pitchFamily="34" charset="0"/>
                          <a:ea typeface="+mn-ea"/>
                          <a:cs typeface="+mn-cs"/>
                        </a:rPr>
                        <a:t> </a:t>
                      </a:r>
                      <a:r>
                        <a:rPr lang="es-419" sz="1400" b="1" i="0" u="none" strike="noStrike" kern="1200" dirty="0" smtClean="0">
                          <a:solidFill>
                            <a:srgbClr val="000000"/>
                          </a:solidFill>
                          <a:effectLst/>
                          <a:latin typeface="Corbel" panose="020B0503020204020204" pitchFamily="34" charset="0"/>
                          <a:ea typeface="+mn-ea"/>
                          <a:cs typeface="+mn-cs"/>
                        </a:rPr>
                        <a:t> </a:t>
                      </a:r>
                      <a:r>
                        <a:rPr lang="es-419" sz="1400" b="1" i="0" u="none" strike="noStrike" kern="1200" dirty="0">
                          <a:solidFill>
                            <a:srgbClr val="000000"/>
                          </a:solidFill>
                          <a:effectLst/>
                          <a:latin typeface="Corbel" panose="020B0503020204020204" pitchFamily="34" charset="0"/>
                          <a:ea typeface="+mn-ea"/>
                          <a:cs typeface="+mn-cs"/>
                        </a:rPr>
                        <a:t>2019</a:t>
                      </a:r>
                      <a:endParaRPr lang="es-PE" sz="1400" b="1" i="0" u="none" strike="noStrike" kern="1200" dirty="0">
                        <a:solidFill>
                          <a:srgbClr val="000000"/>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rowSpan="2">
                  <a:txBody>
                    <a:bodyPr/>
                    <a:lstStyle/>
                    <a:p>
                      <a:pPr algn="ctr" rtl="0" fontAlgn="ctr"/>
                      <a:r>
                        <a:rPr lang="es-PE" sz="1400" b="1" i="0" u="none" strike="noStrike" dirty="0">
                          <a:solidFill>
                            <a:schemeClr val="tx1"/>
                          </a:solidFill>
                          <a:effectLst/>
                          <a:latin typeface="Corbel" panose="020B0503020204020204" pitchFamily="34" charset="0"/>
                        </a:rPr>
                        <a:t>Total </a:t>
                      </a: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gridSpan="7">
                  <a:txBody>
                    <a:bodyPr/>
                    <a:lstStyle/>
                    <a:p>
                      <a:pPr algn="ctr" rtl="0" fontAlgn="ctr"/>
                      <a:r>
                        <a:rPr lang="es-PE" sz="1400" b="1" i="0" u="none" strike="noStrike" dirty="0" smtClean="0">
                          <a:solidFill>
                            <a:schemeClr val="tx1"/>
                          </a:solidFill>
                          <a:effectLst/>
                          <a:latin typeface="Corbel" panose="020B0503020204020204" pitchFamily="34" charset="0"/>
                        </a:rPr>
                        <a:t>Macro zona</a:t>
                      </a: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s-PE"/>
                    </a:p>
                  </a:txBody>
                  <a:tcP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endParaRPr lang="en-US"/>
                    </a:p>
                  </a:txBody>
                  <a:tcP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hMerge="1">
                  <a:txBody>
                    <a:bodyPr/>
                    <a:lstStyle/>
                    <a:p>
                      <a:pPr algn="ctr" rtl="0" fontAlgn="ct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gridSpan="3">
                  <a:txBody>
                    <a:bodyPr/>
                    <a:lstStyle/>
                    <a:p>
                      <a:pPr algn="ctr"/>
                      <a:r>
                        <a:rPr lang="es-419" sz="1400" b="1" i="0" u="none" strike="noStrike" kern="1200" dirty="0" smtClean="0">
                          <a:solidFill>
                            <a:schemeClr val="tx1"/>
                          </a:solidFill>
                          <a:effectLst/>
                          <a:latin typeface="Corbel" panose="020B0503020204020204" pitchFamily="34" charset="0"/>
                          <a:ea typeface="+mn-ea"/>
                          <a:cs typeface="+mn-cs"/>
                        </a:rPr>
                        <a:t>Nivel</a:t>
                      </a:r>
                      <a:r>
                        <a:rPr lang="es-419" sz="1400" b="1" i="0" u="none" strike="noStrike" kern="1200" baseline="0" dirty="0" smtClean="0">
                          <a:solidFill>
                            <a:schemeClr val="tx1"/>
                          </a:solidFill>
                          <a:effectLst/>
                          <a:latin typeface="Corbel" panose="020B0503020204020204" pitchFamily="34" charset="0"/>
                          <a:ea typeface="+mn-ea"/>
                          <a:cs typeface="+mn-cs"/>
                        </a:rPr>
                        <a:t> socioeconómico</a:t>
                      </a:r>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s-ES"/>
                    </a:p>
                  </a:txBody>
                  <a:tcPr/>
                </a:tc>
                <a:tc hMerge="1">
                  <a:txBody>
                    <a:bodyPr/>
                    <a:lstStyle/>
                    <a:p>
                      <a:pPr algn="ctr" rtl="0" fontAlgn="ctr"/>
                      <a:endParaRPr lang="es-PE" sz="1400" b="1" i="0" u="none" strike="noStrike" dirty="0">
                        <a:solidFill>
                          <a:schemeClr val="tx1"/>
                        </a:solidFill>
                        <a:effectLst/>
                        <a:latin typeface="Corbel" panose="020B0503020204020204" pitchFamily="34" charset="0"/>
                      </a:endParaRPr>
                    </a:p>
                  </a:txBody>
                  <a:tcPr marL="5372" marR="5372" marT="5372" marB="0" anchor="ctr"/>
                </a:tc>
                <a:extLst>
                  <a:ext uri="{0D108BD9-81ED-4DB2-BD59-A6C34878D82A}">
                    <a16:rowId xmlns:a16="http://schemas.microsoft.com/office/drawing/2014/main" val="10000"/>
                  </a:ext>
                </a:extLst>
              </a:tr>
              <a:tr h="230833">
                <a:tc vMerge="1">
                  <a:txBody>
                    <a:bodyPr/>
                    <a:lstStyle/>
                    <a:p>
                      <a:endParaRPr lang="es-PE"/>
                    </a:p>
                  </a:txBody>
                  <a:tcPr/>
                </a:tc>
                <a:tc vMerge="1">
                  <a:txBody>
                    <a:bodyPr/>
                    <a:lstStyle/>
                    <a:p>
                      <a:endParaRPr lang="es-PE"/>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PE" sz="1400" b="1" i="0" u="none" strike="noStrike" dirty="0">
                          <a:solidFill>
                            <a:schemeClr val="tx1"/>
                          </a:solidFill>
                          <a:effectLst/>
                          <a:latin typeface="Corbel" panose="020B0503020204020204" pitchFamily="34" charset="0"/>
                          <a:cs typeface="Arial" panose="020B0604020202020204" pitchFamily="34" charset="0"/>
                        </a:rPr>
                        <a:t>Lima</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x-none" sz="1400" b="1" i="0" u="none" strike="noStrike" kern="1200" dirty="0">
                          <a:solidFill>
                            <a:schemeClr val="tx1"/>
                          </a:solidFill>
                          <a:effectLst/>
                          <a:latin typeface="Corbel" panose="020B0503020204020204" pitchFamily="34" charset="0"/>
                          <a:ea typeface="+mn-ea"/>
                          <a:cs typeface="Arial" panose="020B0604020202020204" pitchFamily="34" charset="0"/>
                        </a:rPr>
                        <a:t>Interior</a:t>
                      </a:r>
                      <a:r>
                        <a:rPr lang="x-none" sz="1400" b="1" i="0" u="none" strike="noStrike" kern="1200" baseline="0" dirty="0">
                          <a:solidFill>
                            <a:schemeClr val="tx1"/>
                          </a:solidFill>
                          <a:effectLst/>
                          <a:latin typeface="Corbel" panose="020B0503020204020204" pitchFamily="34" charset="0"/>
                          <a:ea typeface="+mn-ea"/>
                          <a:cs typeface="Arial" panose="020B0604020202020204" pitchFamily="34" charset="0"/>
                        </a:rPr>
                        <a:t> urbano</a:t>
                      </a:r>
                      <a:endParaRPr lang="es-ES" sz="1400" b="1" i="0" u="none" strike="noStrike" kern="1200" dirty="0">
                        <a:solidFill>
                          <a:schemeClr val="tx1"/>
                        </a:solidFill>
                        <a:effectLst/>
                        <a:latin typeface="Corbel" panose="020B0503020204020204" pitchFamily="34" charset="0"/>
                        <a:ea typeface="+mn-ea"/>
                        <a:cs typeface="Arial" panose="020B0604020202020204" pitchFamily="34" charset="0"/>
                      </a:endParaRP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a:solidFill>
                            <a:schemeClr val="tx1"/>
                          </a:solidFill>
                          <a:effectLst/>
                          <a:latin typeface="Corbel" panose="020B0503020204020204" pitchFamily="34" charset="0"/>
                          <a:cs typeface="Arial" panose="020B0604020202020204" pitchFamily="34" charset="0"/>
                        </a:rPr>
                        <a:t>Interior</a:t>
                      </a:r>
                      <a:r>
                        <a:rPr lang="es-419" sz="1400" b="1" i="0" u="none" strike="noStrike" baseline="0" dirty="0">
                          <a:solidFill>
                            <a:schemeClr val="tx1"/>
                          </a:solidFill>
                          <a:effectLst/>
                          <a:latin typeface="Corbel" panose="020B0503020204020204" pitchFamily="34" charset="0"/>
                          <a:cs typeface="Arial" panose="020B0604020202020204" pitchFamily="34" charset="0"/>
                        </a:rPr>
                        <a:t> rural</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Norte</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Centro</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Sur</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Oriente</a:t>
                      </a: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smtClean="0">
                          <a:solidFill>
                            <a:schemeClr val="tx1"/>
                          </a:solidFill>
                          <a:effectLst/>
                          <a:latin typeface="Corbel" panose="020B0503020204020204" pitchFamily="34" charset="0"/>
                          <a:cs typeface="Arial" panose="020B0604020202020204" pitchFamily="34" charset="0"/>
                        </a:rPr>
                        <a:t>NSE A/B</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smtClean="0">
                          <a:solidFill>
                            <a:schemeClr val="tx1"/>
                          </a:solidFill>
                          <a:effectLst/>
                          <a:latin typeface="Corbel" panose="020B0503020204020204" pitchFamily="34" charset="0"/>
                          <a:cs typeface="Arial" panose="020B0604020202020204" pitchFamily="34" charset="0"/>
                        </a:rPr>
                        <a:t>NSE C</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smtClean="0">
                          <a:solidFill>
                            <a:schemeClr val="tx1"/>
                          </a:solidFill>
                          <a:effectLst/>
                          <a:latin typeface="Corbel" panose="020B0503020204020204" pitchFamily="34" charset="0"/>
                          <a:cs typeface="Arial" panose="020B0604020202020204" pitchFamily="34" charset="0"/>
                        </a:rPr>
                        <a:t>NSE D/E</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19403">
                <a:tc>
                  <a:txBody>
                    <a:bodyPr/>
                    <a:lstStyle/>
                    <a:p>
                      <a:pPr algn="l" rtl="0" fontAlgn="ctr"/>
                      <a:r>
                        <a:rPr lang="es-419" sz="1400" b="0" i="0" u="none" strike="noStrike" dirty="0">
                          <a:solidFill>
                            <a:srgbClr val="000000"/>
                          </a:solidFill>
                          <a:effectLst/>
                          <a:latin typeface="Corbel" panose="020B0503020204020204" pitchFamily="34" charset="0"/>
                        </a:rPr>
                        <a:t>Aprueba </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22%</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21%</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23%</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23%</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24%</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22%</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19%</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30%</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24%</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24%</a:t>
                      </a:r>
                    </a:p>
                  </a:txBody>
                  <a:tcPr marL="9525" marR="9525" marT="9525" marB="0" anchor="ctr">
                    <a:lnL>
                      <a:noFill/>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21%</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2"/>
                  </a:ext>
                </a:extLst>
              </a:tr>
              <a:tr h="319403">
                <a:tc>
                  <a:txBody>
                    <a:bodyPr/>
                    <a:lstStyle/>
                    <a:p>
                      <a:pPr algn="l" rtl="0" fontAlgn="ctr"/>
                      <a:r>
                        <a:rPr lang="es-419" sz="1400" b="0" i="0" u="none" strike="noStrike" dirty="0">
                          <a:solidFill>
                            <a:srgbClr val="000000"/>
                          </a:solidFill>
                          <a:effectLst/>
                          <a:latin typeface="Corbel" panose="020B0503020204020204" pitchFamily="34" charset="0"/>
                        </a:rPr>
                        <a:t>Desaprueba</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65%</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1" i="0" u="none" strike="noStrike" dirty="0">
                          <a:solidFill>
                            <a:srgbClr val="9B1F23"/>
                          </a:solidFill>
                          <a:effectLst/>
                          <a:latin typeface="Corbel" panose="020B0503020204020204" pitchFamily="34" charset="0"/>
                        </a:rPr>
                        <a:t>71%</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67%</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50%</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62%</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62%</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70%</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70%</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67%</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62%</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3"/>
                  </a:ext>
                </a:extLst>
              </a:tr>
              <a:tr h="258575">
                <a:tc>
                  <a:txBody>
                    <a:bodyPr/>
                    <a:lstStyle/>
                    <a:p>
                      <a:pPr algn="l" rtl="0" fontAlgn="ctr"/>
                      <a:r>
                        <a:rPr lang="es-PE" sz="1400" b="0" i="0" u="none" strike="noStrike" dirty="0">
                          <a:solidFill>
                            <a:srgbClr val="000000"/>
                          </a:solidFill>
                          <a:effectLst/>
                          <a:latin typeface="Corbel" panose="020B0503020204020204" pitchFamily="34" charset="0"/>
                        </a:rPr>
                        <a:t>NS/NP</a:t>
                      </a: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13%</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smtClean="0">
                          <a:solidFill>
                            <a:srgbClr val="000000"/>
                          </a:solidFill>
                          <a:effectLst/>
                          <a:latin typeface="Corbel" panose="020B0503020204020204" pitchFamily="34" charset="0"/>
                        </a:rPr>
                        <a:t>8%</a:t>
                      </a:r>
                      <a:endParaRPr lang="es-PE"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10%</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smtClean="0">
                          <a:solidFill>
                            <a:srgbClr val="9B1F23"/>
                          </a:solidFill>
                          <a:effectLst/>
                          <a:latin typeface="Corbel" panose="020B0503020204020204" pitchFamily="34" charset="0"/>
                          <a:ea typeface="+mn-ea"/>
                          <a:cs typeface="+mn-cs"/>
                        </a:rPr>
                        <a:t>27%</a:t>
                      </a:r>
                      <a:endParaRPr lang="es-PE" sz="1400" b="1" i="0" u="none" strike="noStrike" kern="1200" dirty="0">
                        <a:solidFill>
                          <a:srgbClr val="9B1F23"/>
                        </a:solidFill>
                        <a:effectLst/>
                        <a:latin typeface="Corbel" panose="020B0503020204020204" pitchFamily="34" charset="0"/>
                        <a:ea typeface="+mn-ea"/>
                        <a:cs typeface="+mn-cs"/>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14%</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16%</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smtClean="0">
                          <a:solidFill>
                            <a:srgbClr val="000000"/>
                          </a:solidFill>
                          <a:effectLst/>
                          <a:latin typeface="Corbel" panose="020B0503020204020204" pitchFamily="34" charset="0"/>
                        </a:rPr>
                        <a:t>11%</a:t>
                      </a:r>
                      <a:endParaRPr lang="es-PE"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smtClean="0">
                          <a:solidFill>
                            <a:srgbClr val="9B1F23"/>
                          </a:solidFill>
                          <a:effectLst/>
                          <a:latin typeface="Corbel" panose="020B0503020204020204" pitchFamily="34" charset="0"/>
                          <a:ea typeface="+mn-ea"/>
                          <a:cs typeface="+mn-cs"/>
                        </a:rPr>
                        <a:t>24%</a:t>
                      </a:r>
                      <a:endParaRPr lang="es-PE" sz="1400" b="1" i="0" u="none" strike="noStrike" kern="1200" dirty="0">
                        <a:solidFill>
                          <a:srgbClr val="9B1F23"/>
                        </a:solidFill>
                        <a:effectLst/>
                        <a:latin typeface="Corbel" panose="020B0503020204020204" pitchFamily="34" charset="0"/>
                        <a:ea typeface="+mn-ea"/>
                        <a:cs typeface="+mn-cs"/>
                      </a:endParaRP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9%</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17%</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44146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0"/>
          <p:cNvSpPr txBox="1">
            <a:spLocks/>
          </p:cNvSpPr>
          <p:nvPr/>
        </p:nvSpPr>
        <p:spPr>
          <a:xfrm>
            <a:off x="479376" y="479975"/>
            <a:ext cx="9411599"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a:r>
              <a:rPr lang="es-419" dirty="0">
                <a:solidFill>
                  <a:srgbClr val="000000"/>
                </a:solidFill>
                <a:latin typeface="Corbel" panose="020B0503020204020204" pitchFamily="34" charset="0"/>
              </a:rPr>
              <a:t>Aprobación del </a:t>
            </a:r>
            <a:r>
              <a:rPr lang="es-419" dirty="0" smtClean="0">
                <a:solidFill>
                  <a:srgbClr val="000000"/>
                </a:solidFill>
                <a:latin typeface="Corbel" panose="020B0503020204020204" pitchFamily="34" charset="0"/>
              </a:rPr>
              <a:t>Presidente del Congreso </a:t>
            </a:r>
            <a:r>
              <a:rPr lang="es-PE" dirty="0" smtClean="0">
                <a:latin typeface="Corbel" panose="020B0503020204020204" pitchFamily="34" charset="0"/>
              </a:rPr>
              <a:t>2017-2019 (Histórico anual*) </a:t>
            </a:r>
            <a:endParaRPr lang="es-419" dirty="0">
              <a:latin typeface="Corbel" panose="020B0503020204020204" pitchFamily="34" charset="0"/>
            </a:endParaRPr>
          </a:p>
        </p:txBody>
      </p:sp>
      <p:sp>
        <p:nvSpPr>
          <p:cNvPr id="7" name="Rectángulo 6"/>
          <p:cNvSpPr/>
          <p:nvPr/>
        </p:nvSpPr>
        <p:spPr>
          <a:xfrm>
            <a:off x="7997611" y="6244776"/>
            <a:ext cx="2978701" cy="240515"/>
          </a:xfrm>
          <a:prstGeom prst="rect">
            <a:avLst/>
          </a:prstGeom>
        </p:spPr>
        <p:txBody>
          <a:bodyPr wrap="none">
            <a:spAutoFit/>
          </a:bodyPr>
          <a:lstStyle/>
          <a:p>
            <a:pPr lvl="0" algn="just">
              <a:lnSpc>
                <a:spcPct val="90000"/>
              </a:lnSpc>
              <a:defRPr/>
            </a:pPr>
            <a:r>
              <a:rPr lang="es-PE" sz="1070" dirty="0">
                <a:solidFill>
                  <a:prstClr val="black">
                    <a:lumMod val="50000"/>
                    <a:lumOff val="50000"/>
                  </a:prstClr>
                </a:solidFill>
                <a:latin typeface="Corbel" panose="020B0503020204020204" pitchFamily="34" charset="0"/>
                <a:cs typeface="Tahoma" pitchFamily="34" charset="0"/>
              </a:rPr>
              <a:t>* Datos </a:t>
            </a:r>
            <a:r>
              <a:rPr lang="es-419" sz="1070" dirty="0" smtClean="0">
                <a:solidFill>
                  <a:prstClr val="black">
                    <a:lumMod val="50000"/>
                    <a:lumOff val="50000"/>
                  </a:prstClr>
                </a:solidFill>
                <a:latin typeface="Corbel" panose="020B0503020204020204" pitchFamily="34" charset="0"/>
                <a:cs typeface="Tahoma" pitchFamily="34" charset="0"/>
              </a:rPr>
              <a:t>2017-2018  </a:t>
            </a:r>
            <a:r>
              <a:rPr lang="es-PE" sz="1070" dirty="0">
                <a:solidFill>
                  <a:prstClr val="black">
                    <a:lumMod val="50000"/>
                    <a:lumOff val="50000"/>
                  </a:prstClr>
                </a:solidFill>
                <a:latin typeface="Corbel" panose="020B0503020204020204" pitchFamily="34" charset="0"/>
                <a:cs typeface="Tahoma" pitchFamily="34" charset="0"/>
              </a:rPr>
              <a:t>GfK/ Elaboración La República</a:t>
            </a:r>
          </a:p>
        </p:txBody>
      </p:sp>
      <p:graphicFrame>
        <p:nvGraphicFramePr>
          <p:cNvPr id="8" name="2 Gráfico"/>
          <p:cNvGraphicFramePr/>
          <p:nvPr>
            <p:extLst/>
          </p:nvPr>
        </p:nvGraphicFramePr>
        <p:xfrm>
          <a:off x="457927" y="1600693"/>
          <a:ext cx="10960989" cy="295766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p:cNvSpPr/>
          <p:nvPr/>
        </p:nvSpPr>
        <p:spPr>
          <a:xfrm>
            <a:off x="479376" y="1237355"/>
            <a:ext cx="10698140" cy="584775"/>
          </a:xfrm>
          <a:prstGeom prst="rect">
            <a:avLst/>
          </a:prstGeom>
        </p:spPr>
        <p:txBody>
          <a:bodyPr wrap="square">
            <a:spAutoFit/>
          </a:bodyPr>
          <a:lstStyle/>
          <a:p>
            <a:pPr>
              <a:defRPr/>
            </a:pPr>
            <a:r>
              <a:rPr lang="es-ES" sz="1600" dirty="0">
                <a:solidFill>
                  <a:srgbClr val="000000"/>
                </a:solidFill>
                <a:latin typeface="Corbel" panose="020B0503020204020204" pitchFamily="34" charset="0"/>
              </a:rPr>
              <a:t>¿</a:t>
            </a:r>
            <a:r>
              <a:rPr lang="es-ES_tradnl" sz="1600" dirty="0">
                <a:solidFill>
                  <a:srgbClr val="000000"/>
                </a:solidFill>
                <a:latin typeface="Corbel" panose="020B0503020204020204" pitchFamily="34" charset="0"/>
              </a:rPr>
              <a:t>Usted aprueba o desaprueba </a:t>
            </a:r>
            <a:r>
              <a:rPr lang="es-PE" sz="1600" dirty="0">
                <a:solidFill>
                  <a:srgbClr val="000000"/>
                </a:solidFill>
                <a:latin typeface="Corbel" panose="020B0503020204020204" pitchFamily="34" charset="0"/>
              </a:rPr>
              <a:t>la gestión de </a:t>
            </a:r>
            <a:r>
              <a:rPr lang="es-PE" sz="1600" dirty="0" smtClean="0">
                <a:solidFill>
                  <a:srgbClr val="000000"/>
                </a:solidFill>
                <a:latin typeface="Corbel" panose="020B0503020204020204" pitchFamily="34" charset="0"/>
              </a:rPr>
              <a:t>……como Presidente del </a:t>
            </a:r>
            <a:r>
              <a:rPr lang="es-ES_tradnl" sz="1600" dirty="0" smtClean="0">
                <a:solidFill>
                  <a:srgbClr val="000000"/>
                </a:solidFill>
                <a:latin typeface="Corbel" panose="020B0503020204020204" pitchFamily="34" charset="0"/>
              </a:rPr>
              <a:t>Congreso </a:t>
            </a:r>
            <a:r>
              <a:rPr lang="es-ES_tradnl" sz="1600" dirty="0">
                <a:solidFill>
                  <a:srgbClr val="000000"/>
                </a:solidFill>
                <a:latin typeface="Corbel" panose="020B0503020204020204" pitchFamily="34" charset="0"/>
              </a:rPr>
              <a:t>de la República</a:t>
            </a:r>
            <a:r>
              <a:rPr lang="es-ES" sz="1600" dirty="0">
                <a:solidFill>
                  <a:srgbClr val="000000"/>
                </a:solidFill>
                <a:latin typeface="Corbel" panose="020B0503020204020204" pitchFamily="34" charset="0"/>
              </a:rPr>
              <a:t>?</a:t>
            </a:r>
            <a:r>
              <a:rPr lang="es-419" sz="1600" dirty="0">
                <a:solidFill>
                  <a:srgbClr val="000000"/>
                </a:solidFill>
                <a:latin typeface="Corbel" panose="020B0503020204020204" pitchFamily="34" charset="0"/>
              </a:rPr>
              <a:t>- </a:t>
            </a:r>
            <a:r>
              <a:rPr lang="es-PE" sz="1600" b="1" dirty="0">
                <a:solidFill>
                  <a:srgbClr val="000000"/>
                </a:solidFill>
                <a:latin typeface="Corbel" panose="020B0503020204020204" pitchFamily="34" charset="0"/>
              </a:rPr>
              <a:t>RESPUESTA ESPONTÁNEA</a:t>
            </a:r>
            <a:r>
              <a:rPr lang="es-419" sz="1600" b="1" dirty="0">
                <a:solidFill>
                  <a:srgbClr val="000000"/>
                </a:solidFill>
                <a:latin typeface="Corbel" panose="020B0503020204020204" pitchFamily="34" charset="0"/>
              </a:rPr>
              <a:t> </a:t>
            </a:r>
            <a:r>
              <a:rPr lang="es-419" sz="1600" dirty="0" smtClean="0">
                <a:solidFill>
                  <a:srgbClr val="000000"/>
                </a:solidFill>
                <a:latin typeface="Corbel" panose="020B0503020204020204" pitchFamily="34" charset="0"/>
              </a:rPr>
              <a:t> </a:t>
            </a:r>
          </a:p>
          <a:p>
            <a:pPr lvl="0">
              <a:defRPr/>
            </a:pPr>
            <a:r>
              <a:rPr lang="es-419" sz="1600" b="1" dirty="0" smtClean="0">
                <a:solidFill>
                  <a:srgbClr val="000000"/>
                </a:solidFill>
                <a:latin typeface="Corbel" panose="020B0503020204020204" pitchFamily="34" charset="0"/>
              </a:rPr>
              <a:t>(% QUE DICE QUE APRUEBA)</a:t>
            </a:r>
            <a:endParaRPr lang="es-PE" sz="1600" b="1" i="1" dirty="0">
              <a:solidFill>
                <a:srgbClr val="000000"/>
              </a:solidFill>
              <a:latin typeface="Corbel" panose="020B0503020204020204" pitchFamily="34" charset="0"/>
            </a:endParaRPr>
          </a:p>
        </p:txBody>
      </p:sp>
      <p:pic>
        <p:nvPicPr>
          <p:cNvPr id="9" name="Picture 2" descr="http://www.congreso.gob.pe/Docs/participacion/museo/congreso/images/foto_congresistas/340.luzfilomena-salgadorubianes-2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615" y="4522467"/>
            <a:ext cx="930389" cy="930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congreso.gob.pe/Docs/participacion/museo/congreso/images/foto_congresistas/342-galarre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272" y="4522468"/>
            <a:ext cx="946942" cy="946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ongreso.gob.pe/Docs/participacion/museo/congreso/images/salaver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0292" y="4522467"/>
            <a:ext cx="930389" cy="9303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1725592" y="5494630"/>
            <a:ext cx="1264433" cy="646331"/>
          </a:xfrm>
          <a:prstGeom prst="rect">
            <a:avLst/>
          </a:prstGeom>
        </p:spPr>
        <p:txBody>
          <a:bodyPr wrap="square">
            <a:spAutoFit/>
          </a:bodyPr>
          <a:lstStyle/>
          <a:p>
            <a:pPr algn="ctr"/>
            <a:r>
              <a:rPr lang="es-PE" dirty="0" smtClean="0">
                <a:solidFill>
                  <a:srgbClr val="000000"/>
                </a:solidFill>
                <a:latin typeface="Corbel" panose="020B0503020204020204" pitchFamily="34" charset="0"/>
              </a:rPr>
              <a:t>Luz Salgado</a:t>
            </a:r>
            <a:endParaRPr lang="es-PE" dirty="0"/>
          </a:p>
        </p:txBody>
      </p:sp>
      <p:sp>
        <p:nvSpPr>
          <p:cNvPr id="13" name="Rectángulo 12"/>
          <p:cNvSpPr/>
          <p:nvPr/>
        </p:nvSpPr>
        <p:spPr>
          <a:xfrm>
            <a:off x="5261589" y="5551447"/>
            <a:ext cx="1415054" cy="646331"/>
          </a:xfrm>
          <a:prstGeom prst="rect">
            <a:avLst/>
          </a:prstGeom>
        </p:spPr>
        <p:txBody>
          <a:bodyPr wrap="square">
            <a:spAutoFit/>
          </a:bodyPr>
          <a:lstStyle/>
          <a:p>
            <a:pPr algn="ctr"/>
            <a:r>
              <a:rPr lang="es-PE" dirty="0" smtClean="0">
                <a:solidFill>
                  <a:srgbClr val="000000"/>
                </a:solidFill>
                <a:latin typeface="Corbel" panose="020B0503020204020204" pitchFamily="34" charset="0"/>
              </a:rPr>
              <a:t>Luis Galarreta</a:t>
            </a:r>
            <a:endParaRPr lang="es-PE" dirty="0"/>
          </a:p>
        </p:txBody>
      </p:sp>
      <p:sp>
        <p:nvSpPr>
          <p:cNvPr id="16" name="Rectángulo 15"/>
          <p:cNvSpPr/>
          <p:nvPr/>
        </p:nvSpPr>
        <p:spPr>
          <a:xfrm>
            <a:off x="8866348" y="5551447"/>
            <a:ext cx="1318276" cy="646331"/>
          </a:xfrm>
          <a:prstGeom prst="rect">
            <a:avLst/>
          </a:prstGeom>
        </p:spPr>
        <p:txBody>
          <a:bodyPr wrap="square">
            <a:spAutoFit/>
          </a:bodyPr>
          <a:lstStyle/>
          <a:p>
            <a:pPr algn="ctr"/>
            <a:r>
              <a:rPr lang="es-PE" dirty="0" smtClean="0">
                <a:solidFill>
                  <a:srgbClr val="000000"/>
                </a:solidFill>
                <a:latin typeface="Corbel" panose="020B0503020204020204" pitchFamily="34" charset="0"/>
              </a:rPr>
              <a:t>Daniel Salaverry</a:t>
            </a:r>
            <a:endParaRPr lang="es-PE" dirty="0"/>
          </a:p>
        </p:txBody>
      </p:sp>
    </p:spTree>
    <p:extLst>
      <p:ext uri="{BB962C8B-B14F-4D97-AF65-F5344CB8AC3E}">
        <p14:creationId xmlns:p14="http://schemas.microsoft.com/office/powerpoint/2010/main" val="1263823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0"/>
          <p:cNvSpPr txBox="1">
            <a:spLocks/>
          </p:cNvSpPr>
          <p:nvPr/>
        </p:nvSpPr>
        <p:spPr>
          <a:xfrm>
            <a:off x="449744" y="414886"/>
            <a:ext cx="9949446" cy="554105"/>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defTabSz="914400">
              <a:spcBef>
                <a:spcPts val="0"/>
              </a:spcBef>
              <a:defRPr/>
            </a:pPr>
            <a:r>
              <a:rPr lang="es-PE" dirty="0">
                <a:solidFill>
                  <a:srgbClr val="000000"/>
                </a:solidFill>
                <a:latin typeface="Corbel" panose="020B0503020204020204" pitchFamily="34" charset="0"/>
              </a:rPr>
              <a:t>Relación entre el C</a:t>
            </a:r>
            <a:r>
              <a:rPr lang="es-PE" dirty="0" smtClean="0">
                <a:solidFill>
                  <a:srgbClr val="000000"/>
                </a:solidFill>
                <a:latin typeface="Corbel" panose="020B0503020204020204" pitchFamily="34" charset="0"/>
              </a:rPr>
              <a:t>ongreso </a:t>
            </a:r>
            <a:r>
              <a:rPr lang="es-PE" dirty="0">
                <a:solidFill>
                  <a:srgbClr val="000000"/>
                </a:solidFill>
                <a:latin typeface="Corbel" panose="020B0503020204020204" pitchFamily="34" charset="0"/>
              </a:rPr>
              <a:t>y el </a:t>
            </a:r>
            <a:r>
              <a:rPr lang="es-PE" dirty="0" smtClean="0">
                <a:solidFill>
                  <a:srgbClr val="000000"/>
                </a:solidFill>
                <a:latin typeface="Corbel" panose="020B0503020204020204" pitchFamily="34" charset="0"/>
              </a:rPr>
              <a:t>Ejecutivo </a:t>
            </a:r>
            <a:r>
              <a:rPr lang="es-PE" dirty="0">
                <a:latin typeface="Corbel" panose="020B0503020204020204" pitchFamily="34" charset="0"/>
              </a:rPr>
              <a:t>2017-2019 (Histórico anual</a:t>
            </a:r>
            <a:r>
              <a:rPr lang="es-PE" dirty="0" smtClean="0">
                <a:latin typeface="Corbel" panose="020B0503020204020204" pitchFamily="34" charset="0"/>
              </a:rPr>
              <a:t>*)</a:t>
            </a:r>
          </a:p>
          <a:p>
            <a:pPr defTabSz="914400">
              <a:spcBef>
                <a:spcPts val="0"/>
              </a:spcBef>
              <a:defRPr/>
            </a:pPr>
            <a:r>
              <a:rPr lang="es-PE" dirty="0" smtClean="0">
                <a:latin typeface="Corbel" panose="020B0503020204020204" pitchFamily="34" charset="0"/>
              </a:rPr>
              <a:t>Cada vez se percibe más como conflictiva </a:t>
            </a:r>
            <a:endParaRPr lang="es-419" dirty="0">
              <a:latin typeface="Corbel" panose="020B0503020204020204" pitchFamily="34" charset="0"/>
            </a:endParaRPr>
          </a:p>
        </p:txBody>
      </p:sp>
      <p:sp>
        <p:nvSpPr>
          <p:cNvPr id="14" name="Rectángulo 13"/>
          <p:cNvSpPr/>
          <p:nvPr/>
        </p:nvSpPr>
        <p:spPr>
          <a:xfrm>
            <a:off x="449744" y="1375380"/>
            <a:ext cx="10301019" cy="584775"/>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¿Ud. cree que la relación del </a:t>
            </a:r>
            <a:r>
              <a:rPr lang="es-PE" sz="1600" dirty="0" smtClean="0">
                <a:solidFill>
                  <a:srgbClr val="000000"/>
                </a:solidFill>
                <a:latin typeface="Corbel" panose="020B0503020204020204" pitchFamily="34" charset="0"/>
              </a:rPr>
              <a:t>Congreso </a:t>
            </a:r>
            <a:r>
              <a:rPr lang="es-PE" sz="1600" dirty="0">
                <a:solidFill>
                  <a:srgbClr val="000000"/>
                </a:solidFill>
                <a:latin typeface="Corbel" panose="020B0503020204020204" pitchFamily="34" charset="0"/>
              </a:rPr>
              <a:t>con el E</a:t>
            </a:r>
            <a:r>
              <a:rPr lang="es-PE" sz="1600" dirty="0" smtClean="0">
                <a:solidFill>
                  <a:srgbClr val="000000"/>
                </a:solidFill>
                <a:latin typeface="Corbel" panose="020B0503020204020204" pitchFamily="34" charset="0"/>
              </a:rPr>
              <a:t>jecutivo </a:t>
            </a:r>
            <a:r>
              <a:rPr lang="es-PE" sz="1600" dirty="0">
                <a:solidFill>
                  <a:srgbClr val="000000"/>
                </a:solidFill>
                <a:latin typeface="Corbel" panose="020B0503020204020204" pitchFamily="34" charset="0"/>
              </a:rPr>
              <a:t>es</a:t>
            </a:r>
            <a:r>
              <a:rPr lang="es-PE" sz="1600" dirty="0" smtClean="0">
                <a:solidFill>
                  <a:srgbClr val="000000"/>
                </a:solidFill>
                <a:latin typeface="Corbel" panose="020B0503020204020204" pitchFamily="34" charset="0"/>
              </a:rPr>
              <a:t>…?</a:t>
            </a:r>
            <a:endParaRPr lang="es-PE" sz="1600" dirty="0">
              <a:solidFill>
                <a:srgbClr val="000000"/>
              </a:solidFill>
              <a:latin typeface="Corbel" panose="020B0503020204020204" pitchFamily="34" charset="0"/>
            </a:endParaRPr>
          </a:p>
          <a:p>
            <a:pPr>
              <a:defRPr/>
            </a:pPr>
            <a:r>
              <a:rPr lang="es-PE" sz="1600" b="1" dirty="0">
                <a:solidFill>
                  <a:srgbClr val="000000"/>
                </a:solidFill>
                <a:latin typeface="Corbel" panose="020B0503020204020204" pitchFamily="34" charset="0"/>
              </a:rPr>
              <a:t>RESPUESTA ASISTIDA</a:t>
            </a:r>
            <a:endParaRPr lang="es-PE" sz="1600" b="1" i="1" dirty="0">
              <a:solidFill>
                <a:srgbClr val="000000"/>
              </a:solidFill>
              <a:latin typeface="Corbel" panose="020B0503020204020204" pitchFamily="34" charset="0"/>
            </a:endParaRPr>
          </a:p>
        </p:txBody>
      </p:sp>
      <p:graphicFrame>
        <p:nvGraphicFramePr>
          <p:cNvPr id="9" name="31 Gráfico"/>
          <p:cNvGraphicFramePr/>
          <p:nvPr>
            <p:extLst/>
          </p:nvPr>
        </p:nvGraphicFramePr>
        <p:xfrm>
          <a:off x="576934" y="1976573"/>
          <a:ext cx="10753674" cy="2399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8 Tabla"/>
          <p:cNvGraphicFramePr>
            <a:graphicFrameLocks noGrp="1"/>
          </p:cNvGraphicFramePr>
          <p:nvPr>
            <p:extLst/>
          </p:nvPr>
        </p:nvGraphicFramePr>
        <p:xfrm>
          <a:off x="546656" y="4358504"/>
          <a:ext cx="10841857" cy="1871716"/>
        </p:xfrm>
        <a:graphic>
          <a:graphicData uri="http://schemas.openxmlformats.org/drawingml/2006/table">
            <a:tbl>
              <a:tblPr/>
              <a:tblGrid>
                <a:gridCol w="1620936">
                  <a:extLst>
                    <a:ext uri="{9D8B030D-6E8A-4147-A177-3AD203B41FA5}">
                      <a16:colId xmlns:a16="http://schemas.microsoft.com/office/drawing/2014/main" val="20000"/>
                    </a:ext>
                  </a:extLst>
                </a:gridCol>
                <a:gridCol w="652827">
                  <a:extLst>
                    <a:ext uri="{9D8B030D-6E8A-4147-A177-3AD203B41FA5}">
                      <a16:colId xmlns:a16="http://schemas.microsoft.com/office/drawing/2014/main" val="20001"/>
                    </a:ext>
                  </a:extLst>
                </a:gridCol>
                <a:gridCol w="738214">
                  <a:extLst>
                    <a:ext uri="{9D8B030D-6E8A-4147-A177-3AD203B41FA5}">
                      <a16:colId xmlns:a16="http://schemas.microsoft.com/office/drawing/2014/main" val="755056812"/>
                    </a:ext>
                  </a:extLst>
                </a:gridCol>
                <a:gridCol w="709727">
                  <a:extLst>
                    <a:ext uri="{9D8B030D-6E8A-4147-A177-3AD203B41FA5}">
                      <a16:colId xmlns:a16="http://schemas.microsoft.com/office/drawing/2014/main" val="3338438599"/>
                    </a:ext>
                  </a:extLst>
                </a:gridCol>
                <a:gridCol w="629596">
                  <a:extLst>
                    <a:ext uri="{9D8B030D-6E8A-4147-A177-3AD203B41FA5}">
                      <a16:colId xmlns:a16="http://schemas.microsoft.com/office/drawing/2014/main" val="2006607278"/>
                    </a:ext>
                  </a:extLst>
                </a:gridCol>
                <a:gridCol w="698279">
                  <a:extLst>
                    <a:ext uri="{9D8B030D-6E8A-4147-A177-3AD203B41FA5}">
                      <a16:colId xmlns:a16="http://schemas.microsoft.com/office/drawing/2014/main" val="1031452437"/>
                    </a:ext>
                  </a:extLst>
                </a:gridCol>
                <a:gridCol w="663685">
                  <a:extLst>
                    <a:ext uri="{9D8B030D-6E8A-4147-A177-3AD203B41FA5}">
                      <a16:colId xmlns:a16="http://schemas.microsoft.com/office/drawing/2014/main" val="3073160988"/>
                    </a:ext>
                  </a:extLst>
                </a:gridCol>
                <a:gridCol w="451186">
                  <a:extLst>
                    <a:ext uri="{9D8B030D-6E8A-4147-A177-3AD203B41FA5}">
                      <a16:colId xmlns:a16="http://schemas.microsoft.com/office/drawing/2014/main" val="20005"/>
                    </a:ext>
                  </a:extLst>
                </a:gridCol>
                <a:gridCol w="661181">
                  <a:extLst>
                    <a:ext uri="{9D8B030D-6E8A-4147-A177-3AD203B41FA5}">
                      <a16:colId xmlns:a16="http://schemas.microsoft.com/office/drawing/2014/main" val="20006"/>
                    </a:ext>
                  </a:extLst>
                </a:gridCol>
                <a:gridCol w="829994">
                  <a:extLst>
                    <a:ext uri="{9D8B030D-6E8A-4147-A177-3AD203B41FA5}">
                      <a16:colId xmlns:a16="http://schemas.microsoft.com/office/drawing/2014/main" val="1149785273"/>
                    </a:ext>
                  </a:extLst>
                </a:gridCol>
                <a:gridCol w="689317">
                  <a:extLst>
                    <a:ext uri="{9D8B030D-6E8A-4147-A177-3AD203B41FA5}">
                      <a16:colId xmlns:a16="http://schemas.microsoft.com/office/drawing/2014/main" val="20011"/>
                    </a:ext>
                  </a:extLst>
                </a:gridCol>
                <a:gridCol w="703385">
                  <a:extLst>
                    <a:ext uri="{9D8B030D-6E8A-4147-A177-3AD203B41FA5}">
                      <a16:colId xmlns:a16="http://schemas.microsoft.com/office/drawing/2014/main" val="20010"/>
                    </a:ext>
                  </a:extLst>
                </a:gridCol>
                <a:gridCol w="858129">
                  <a:extLst>
                    <a:ext uri="{9D8B030D-6E8A-4147-A177-3AD203B41FA5}">
                      <a16:colId xmlns:a16="http://schemas.microsoft.com/office/drawing/2014/main" val="20012"/>
                    </a:ext>
                  </a:extLst>
                </a:gridCol>
                <a:gridCol w="935401">
                  <a:extLst>
                    <a:ext uri="{9D8B030D-6E8A-4147-A177-3AD203B41FA5}">
                      <a16:colId xmlns:a16="http://schemas.microsoft.com/office/drawing/2014/main" val="20013"/>
                    </a:ext>
                  </a:extLst>
                </a:gridCol>
              </a:tblGrid>
              <a:tr h="22284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1400" b="1" i="0" u="none" strike="noStrike" kern="1200" dirty="0" smtClean="0">
                          <a:solidFill>
                            <a:srgbClr val="000000"/>
                          </a:solidFill>
                          <a:effectLst/>
                          <a:latin typeface="Corbel" panose="020B0503020204020204" pitchFamily="34" charset="0"/>
                          <a:ea typeface="+mn-ea"/>
                          <a:cs typeface="+mn-cs"/>
                        </a:rPr>
                        <a:t>Julio</a:t>
                      </a:r>
                      <a:r>
                        <a:rPr lang="es-419" sz="1400" b="1" i="0" u="none" strike="noStrike" kern="1200" baseline="0" dirty="0" smtClean="0">
                          <a:solidFill>
                            <a:srgbClr val="000000"/>
                          </a:solidFill>
                          <a:effectLst/>
                          <a:latin typeface="Corbel" panose="020B0503020204020204" pitchFamily="34" charset="0"/>
                          <a:ea typeface="+mn-ea"/>
                          <a:cs typeface="+mn-cs"/>
                        </a:rPr>
                        <a:t> </a:t>
                      </a:r>
                      <a:r>
                        <a:rPr lang="es-419" sz="1400" b="1" i="0" u="none" strike="noStrike" kern="1200" dirty="0" smtClean="0">
                          <a:solidFill>
                            <a:srgbClr val="000000"/>
                          </a:solidFill>
                          <a:effectLst/>
                          <a:latin typeface="Corbel" panose="020B0503020204020204" pitchFamily="34" charset="0"/>
                          <a:ea typeface="+mn-ea"/>
                          <a:cs typeface="+mn-cs"/>
                        </a:rPr>
                        <a:t> </a:t>
                      </a:r>
                      <a:r>
                        <a:rPr lang="es-419" sz="1400" b="1" i="0" u="none" strike="noStrike" kern="1200" dirty="0">
                          <a:solidFill>
                            <a:srgbClr val="000000"/>
                          </a:solidFill>
                          <a:effectLst/>
                          <a:latin typeface="Corbel" panose="020B0503020204020204" pitchFamily="34" charset="0"/>
                          <a:ea typeface="+mn-ea"/>
                          <a:cs typeface="+mn-cs"/>
                        </a:rPr>
                        <a:t>2019</a:t>
                      </a:r>
                      <a:endParaRPr lang="es-PE" sz="1400" b="1" i="0" u="none" strike="noStrike" kern="1200" dirty="0">
                        <a:solidFill>
                          <a:srgbClr val="000000"/>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rowSpan="2">
                  <a:txBody>
                    <a:bodyPr/>
                    <a:lstStyle/>
                    <a:p>
                      <a:pPr algn="ctr" rtl="0" fontAlgn="ctr"/>
                      <a:r>
                        <a:rPr lang="es-PE" sz="1400" b="1" i="0" u="none" strike="noStrike" dirty="0">
                          <a:solidFill>
                            <a:schemeClr val="tx1"/>
                          </a:solidFill>
                          <a:effectLst/>
                          <a:latin typeface="Corbel" panose="020B0503020204020204" pitchFamily="34" charset="0"/>
                        </a:rPr>
                        <a:t>Total </a:t>
                      </a: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gridSpan="7">
                  <a:txBody>
                    <a:bodyPr/>
                    <a:lstStyle/>
                    <a:p>
                      <a:pPr algn="ctr" rtl="0" fontAlgn="ctr"/>
                      <a:r>
                        <a:rPr lang="es-PE" sz="1400" b="1" i="0" u="none" strike="noStrike" dirty="0" smtClean="0">
                          <a:solidFill>
                            <a:schemeClr val="tx1"/>
                          </a:solidFill>
                          <a:effectLst/>
                          <a:latin typeface="Corbel" panose="020B0503020204020204" pitchFamily="34" charset="0"/>
                        </a:rPr>
                        <a:t>Macro zona</a:t>
                      </a: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s-PE"/>
                    </a:p>
                  </a:txBody>
                  <a:tcP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endParaRPr lang="en-US"/>
                    </a:p>
                  </a:txBody>
                  <a:tcP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hMerge="1">
                  <a:txBody>
                    <a:bodyPr/>
                    <a:lstStyle/>
                    <a:p>
                      <a:pPr algn="ctr" rtl="0" fontAlgn="ct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gridSpan="3">
                  <a:txBody>
                    <a:bodyPr/>
                    <a:lstStyle/>
                    <a:p>
                      <a:pPr algn="ctr"/>
                      <a:r>
                        <a:rPr lang="es-419" sz="1400" b="1" i="0" u="none" strike="noStrike" kern="1200" dirty="0" smtClean="0">
                          <a:solidFill>
                            <a:schemeClr val="tx1"/>
                          </a:solidFill>
                          <a:effectLst/>
                          <a:latin typeface="Corbel" panose="020B0503020204020204" pitchFamily="34" charset="0"/>
                          <a:ea typeface="+mn-ea"/>
                          <a:cs typeface="+mn-cs"/>
                        </a:rPr>
                        <a:t>Nivel</a:t>
                      </a:r>
                      <a:r>
                        <a:rPr lang="es-419" sz="1400" b="1" i="0" u="none" strike="noStrike" kern="1200" baseline="0" dirty="0" smtClean="0">
                          <a:solidFill>
                            <a:schemeClr val="tx1"/>
                          </a:solidFill>
                          <a:effectLst/>
                          <a:latin typeface="Corbel" panose="020B0503020204020204" pitchFamily="34" charset="0"/>
                          <a:ea typeface="+mn-ea"/>
                          <a:cs typeface="+mn-cs"/>
                        </a:rPr>
                        <a:t> socioeconómico</a:t>
                      </a:r>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s-ES"/>
                    </a:p>
                  </a:txBody>
                  <a:tcPr/>
                </a:tc>
                <a:tc hMerge="1">
                  <a:txBody>
                    <a:bodyPr/>
                    <a:lstStyle/>
                    <a:p>
                      <a:pPr algn="ctr" rtl="0" fontAlgn="ctr"/>
                      <a:endParaRPr lang="es-PE" sz="1400" b="1" i="0" u="none" strike="noStrike" dirty="0">
                        <a:solidFill>
                          <a:schemeClr val="tx1"/>
                        </a:solidFill>
                        <a:effectLst/>
                        <a:latin typeface="Corbel" panose="020B0503020204020204" pitchFamily="34" charset="0"/>
                      </a:endParaRPr>
                    </a:p>
                  </a:txBody>
                  <a:tcPr marL="5372" marR="5372" marT="5372" marB="0" anchor="ctr"/>
                </a:tc>
                <a:tc gridSpan="2">
                  <a:txBody>
                    <a:bodyPr/>
                    <a:lstStyle/>
                    <a:p>
                      <a:pPr algn="ctr"/>
                      <a:r>
                        <a:rPr lang="es-ES" sz="1400" b="1" i="0" u="none" strike="noStrike" kern="1200" dirty="0" smtClean="0">
                          <a:solidFill>
                            <a:schemeClr val="tx1"/>
                          </a:solidFill>
                          <a:effectLst/>
                          <a:latin typeface="Corbel" panose="020B0503020204020204" pitchFamily="34" charset="0"/>
                          <a:ea typeface="+mn-ea"/>
                          <a:cs typeface="+mn-cs"/>
                        </a:rPr>
                        <a:t>Aprobación de Vizcarra</a:t>
                      </a:r>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algn="ctr"/>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0833">
                <a:tc vMerge="1">
                  <a:txBody>
                    <a:bodyPr/>
                    <a:lstStyle/>
                    <a:p>
                      <a:endParaRPr lang="es-PE"/>
                    </a:p>
                  </a:txBody>
                  <a:tcPr/>
                </a:tc>
                <a:tc vMerge="1">
                  <a:txBody>
                    <a:bodyPr/>
                    <a:lstStyle/>
                    <a:p>
                      <a:endParaRPr lang="es-PE"/>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PE" sz="1400" b="1" i="0" u="none" strike="noStrike" dirty="0">
                          <a:solidFill>
                            <a:schemeClr val="tx1"/>
                          </a:solidFill>
                          <a:effectLst/>
                          <a:latin typeface="Corbel" panose="020B0503020204020204" pitchFamily="34" charset="0"/>
                          <a:cs typeface="Arial" panose="020B0604020202020204" pitchFamily="34" charset="0"/>
                        </a:rPr>
                        <a:t>Lima</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x-none" sz="1400" b="1" i="0" u="none" strike="noStrike" kern="1200" dirty="0">
                          <a:solidFill>
                            <a:schemeClr val="tx1"/>
                          </a:solidFill>
                          <a:effectLst/>
                          <a:latin typeface="Corbel" panose="020B0503020204020204" pitchFamily="34" charset="0"/>
                          <a:ea typeface="+mn-ea"/>
                          <a:cs typeface="Arial" panose="020B0604020202020204" pitchFamily="34" charset="0"/>
                        </a:rPr>
                        <a:t>Interior</a:t>
                      </a:r>
                      <a:r>
                        <a:rPr lang="x-none" sz="1400" b="1" i="0" u="none" strike="noStrike" kern="1200" baseline="0" dirty="0">
                          <a:solidFill>
                            <a:schemeClr val="tx1"/>
                          </a:solidFill>
                          <a:effectLst/>
                          <a:latin typeface="Corbel" panose="020B0503020204020204" pitchFamily="34" charset="0"/>
                          <a:ea typeface="+mn-ea"/>
                          <a:cs typeface="Arial" panose="020B0604020202020204" pitchFamily="34" charset="0"/>
                        </a:rPr>
                        <a:t> urbano</a:t>
                      </a:r>
                      <a:endParaRPr lang="es-ES" sz="1400" b="1" i="0" u="none" strike="noStrike" kern="1200" dirty="0">
                        <a:solidFill>
                          <a:schemeClr val="tx1"/>
                        </a:solidFill>
                        <a:effectLst/>
                        <a:latin typeface="Corbel" panose="020B0503020204020204" pitchFamily="34" charset="0"/>
                        <a:ea typeface="+mn-ea"/>
                        <a:cs typeface="Arial" panose="020B0604020202020204" pitchFamily="34" charset="0"/>
                      </a:endParaRP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a:solidFill>
                            <a:schemeClr val="tx1"/>
                          </a:solidFill>
                          <a:effectLst/>
                          <a:latin typeface="Corbel" panose="020B0503020204020204" pitchFamily="34" charset="0"/>
                          <a:cs typeface="Arial" panose="020B0604020202020204" pitchFamily="34" charset="0"/>
                        </a:rPr>
                        <a:t>Interior</a:t>
                      </a:r>
                      <a:r>
                        <a:rPr lang="es-419" sz="1400" b="1" i="0" u="none" strike="noStrike" baseline="0" dirty="0">
                          <a:solidFill>
                            <a:schemeClr val="tx1"/>
                          </a:solidFill>
                          <a:effectLst/>
                          <a:latin typeface="Corbel" panose="020B0503020204020204" pitchFamily="34" charset="0"/>
                          <a:cs typeface="Arial" panose="020B0604020202020204" pitchFamily="34" charset="0"/>
                        </a:rPr>
                        <a:t> rural</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Norte</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Centro</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Sur</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Oriente</a:t>
                      </a: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smtClean="0">
                          <a:solidFill>
                            <a:schemeClr val="tx1"/>
                          </a:solidFill>
                          <a:effectLst/>
                          <a:latin typeface="Corbel" panose="020B0503020204020204" pitchFamily="34" charset="0"/>
                          <a:cs typeface="Arial" panose="020B0604020202020204" pitchFamily="34" charset="0"/>
                        </a:rPr>
                        <a:t>NSE A/B</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smtClean="0">
                          <a:solidFill>
                            <a:schemeClr val="tx1"/>
                          </a:solidFill>
                          <a:effectLst/>
                          <a:latin typeface="Corbel" panose="020B0503020204020204" pitchFamily="34" charset="0"/>
                          <a:cs typeface="Arial" panose="020B0604020202020204" pitchFamily="34" charset="0"/>
                        </a:rPr>
                        <a:t>NSE C</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419" sz="1400" b="1" i="0" u="none" strike="noStrike" dirty="0" smtClean="0">
                          <a:solidFill>
                            <a:schemeClr val="tx1"/>
                          </a:solidFill>
                          <a:effectLst/>
                          <a:latin typeface="Corbel" panose="020B0503020204020204" pitchFamily="34" charset="0"/>
                          <a:cs typeface="Arial" panose="020B0604020202020204" pitchFamily="34" charset="0"/>
                        </a:rPr>
                        <a:t>NSE D/E</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smtClean="0">
                          <a:solidFill>
                            <a:schemeClr val="tx1"/>
                          </a:solidFill>
                          <a:effectLst/>
                          <a:latin typeface="Corbel" panose="020B0503020204020204" pitchFamily="34" charset="0"/>
                          <a:cs typeface="Arial" panose="020B0604020202020204" pitchFamily="34" charset="0"/>
                        </a:rPr>
                        <a:t>Aprueba</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smtClean="0">
                          <a:solidFill>
                            <a:schemeClr val="tx1"/>
                          </a:solidFill>
                          <a:effectLst/>
                          <a:latin typeface="Corbel" panose="020B0503020204020204" pitchFamily="34" charset="0"/>
                          <a:cs typeface="Arial" panose="020B0604020202020204" pitchFamily="34" charset="0"/>
                        </a:rPr>
                        <a:t>Desaprueba</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19403">
                <a:tc>
                  <a:txBody>
                    <a:bodyPr/>
                    <a:lstStyle/>
                    <a:p>
                      <a:pPr algn="l" rtl="0" fontAlgn="ctr"/>
                      <a:r>
                        <a:rPr lang="es-419" sz="1400" b="0" i="0" u="none" strike="noStrike" dirty="0" smtClean="0">
                          <a:solidFill>
                            <a:srgbClr val="000000"/>
                          </a:solidFill>
                          <a:effectLst/>
                          <a:latin typeface="Corbel" panose="020B0503020204020204" pitchFamily="34" charset="0"/>
                        </a:rPr>
                        <a:t>Conflictiva</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54%</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1" i="0" u="none" strike="noStrike" dirty="0">
                          <a:solidFill>
                            <a:srgbClr val="9B1F23"/>
                          </a:solidFill>
                          <a:effectLst/>
                          <a:latin typeface="Corbel" panose="020B0503020204020204" pitchFamily="34" charset="0"/>
                        </a:rPr>
                        <a:t>60%</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58%</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38%</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51%</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52%</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60%</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35%</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59%</a:t>
                      </a:r>
                    </a:p>
                  </a:txBody>
                  <a:tcPr marL="9525" marR="9525" marT="9525" marB="0" anchor="ctr">
                    <a:lnL>
                      <a:noFill/>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49%</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63%</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2"/>
                  </a:ext>
                </a:extLst>
              </a:tr>
              <a:tr h="319403">
                <a:tc>
                  <a:txBody>
                    <a:bodyPr/>
                    <a:lstStyle/>
                    <a:p>
                      <a:pPr algn="l" rtl="0" fontAlgn="ctr"/>
                      <a:r>
                        <a:rPr lang="es-419" sz="1400" b="0" i="0" u="none" strike="noStrike" dirty="0" smtClean="0">
                          <a:solidFill>
                            <a:srgbClr val="000000"/>
                          </a:solidFill>
                          <a:effectLst/>
                          <a:latin typeface="Corbel" panose="020B0503020204020204" pitchFamily="34" charset="0"/>
                        </a:rPr>
                        <a:t>Tensa</a:t>
                      </a:r>
                      <a:r>
                        <a:rPr lang="es-419" sz="1400" b="0" i="0" u="none" strike="noStrike" baseline="0" dirty="0" smtClean="0">
                          <a:solidFill>
                            <a:srgbClr val="000000"/>
                          </a:solidFill>
                          <a:effectLst/>
                          <a:latin typeface="Corbel" panose="020B0503020204020204" pitchFamily="34" charset="0"/>
                        </a:rPr>
                        <a:t>, pero avanza</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30%</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31%</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31%</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27%</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33%</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26%</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23%</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30%</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31%</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30%</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3"/>
                  </a:ext>
                </a:extLst>
              </a:tr>
              <a:tr h="319403">
                <a:tc>
                  <a:txBody>
                    <a:bodyPr/>
                    <a:lstStyle/>
                    <a:p>
                      <a:pPr algn="l" rtl="0" fontAlgn="ctr"/>
                      <a:r>
                        <a:rPr lang="es-419" sz="1400" b="0" i="0" u="none" strike="noStrike" dirty="0" smtClean="0">
                          <a:solidFill>
                            <a:srgbClr val="000000"/>
                          </a:solidFill>
                          <a:effectLst/>
                          <a:latin typeface="Corbel" panose="020B0503020204020204" pitchFamily="34" charset="0"/>
                        </a:rPr>
                        <a:t>Cordial</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10%</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7%</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21%</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10%</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8%</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12%</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13%</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7%</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4"/>
                  </a:ext>
                </a:extLst>
              </a:tr>
              <a:tr h="258575">
                <a:tc>
                  <a:txBody>
                    <a:bodyPr/>
                    <a:lstStyle/>
                    <a:p>
                      <a:pPr algn="l" rtl="0" fontAlgn="ctr"/>
                      <a:r>
                        <a:rPr lang="es-PE" sz="1400" b="0" i="0" u="none" strike="noStrike" dirty="0">
                          <a:solidFill>
                            <a:srgbClr val="000000"/>
                          </a:solidFill>
                          <a:effectLst/>
                          <a:latin typeface="Corbel" panose="020B0503020204020204" pitchFamily="34" charset="0"/>
                        </a:rPr>
                        <a:t>NS/NP</a:t>
                      </a: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3%</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14%</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15%</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13%</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8%</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5%</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Rectángulo 5"/>
          <p:cNvSpPr/>
          <p:nvPr/>
        </p:nvSpPr>
        <p:spPr>
          <a:xfrm>
            <a:off x="7994573" y="6230220"/>
            <a:ext cx="3015569" cy="240515"/>
          </a:xfrm>
          <a:prstGeom prst="rect">
            <a:avLst/>
          </a:prstGeom>
        </p:spPr>
        <p:txBody>
          <a:bodyPr wrap="none">
            <a:spAutoFit/>
          </a:bodyPr>
          <a:lstStyle/>
          <a:p>
            <a:pPr lvl="0" algn="just">
              <a:lnSpc>
                <a:spcPct val="90000"/>
              </a:lnSpc>
              <a:defRPr/>
            </a:pPr>
            <a:r>
              <a:rPr lang="es-PE" sz="1070" dirty="0">
                <a:solidFill>
                  <a:prstClr val="black">
                    <a:lumMod val="50000"/>
                    <a:lumOff val="50000"/>
                  </a:prstClr>
                </a:solidFill>
                <a:latin typeface="Corbel" panose="020B0503020204020204" pitchFamily="34" charset="0"/>
                <a:cs typeface="Tahoma" pitchFamily="34" charset="0"/>
              </a:rPr>
              <a:t>* Datos </a:t>
            </a:r>
            <a:r>
              <a:rPr lang="es-PE" sz="1070" dirty="0" smtClean="0">
                <a:solidFill>
                  <a:prstClr val="black">
                    <a:lumMod val="50000"/>
                    <a:lumOff val="50000"/>
                  </a:prstClr>
                </a:solidFill>
                <a:latin typeface="Corbel" panose="020B0503020204020204" pitchFamily="34" charset="0"/>
                <a:cs typeface="Tahoma" pitchFamily="34" charset="0"/>
              </a:rPr>
              <a:t>2017 y </a:t>
            </a:r>
            <a:r>
              <a:rPr lang="es-419" sz="1070" dirty="0" smtClean="0">
                <a:solidFill>
                  <a:prstClr val="black">
                    <a:lumMod val="50000"/>
                    <a:lumOff val="50000"/>
                  </a:prstClr>
                </a:solidFill>
                <a:latin typeface="Corbel" panose="020B0503020204020204" pitchFamily="34" charset="0"/>
                <a:cs typeface="Tahoma" pitchFamily="34" charset="0"/>
              </a:rPr>
              <a:t>2018 </a:t>
            </a:r>
            <a:r>
              <a:rPr lang="es-PE" sz="1070" dirty="0">
                <a:solidFill>
                  <a:prstClr val="black">
                    <a:lumMod val="50000"/>
                    <a:lumOff val="50000"/>
                  </a:prstClr>
                </a:solidFill>
                <a:latin typeface="Corbel" panose="020B0503020204020204" pitchFamily="34" charset="0"/>
                <a:cs typeface="Tahoma" pitchFamily="34" charset="0"/>
              </a:rPr>
              <a:t>GfK/ Elaboración La República</a:t>
            </a:r>
          </a:p>
        </p:txBody>
      </p:sp>
    </p:spTree>
    <p:extLst>
      <p:ext uri="{BB962C8B-B14F-4D97-AF65-F5344CB8AC3E}">
        <p14:creationId xmlns:p14="http://schemas.microsoft.com/office/powerpoint/2010/main" val="1132791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2" y="352997"/>
            <a:ext cx="9724566"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smtClean="0">
                <a:solidFill>
                  <a:srgbClr val="000000"/>
                </a:solidFill>
                <a:latin typeface="Corbel" panose="020B0503020204020204" pitchFamily="34" charset="0"/>
              </a:rPr>
              <a:t>Pese a la sensación de conflicto, 42% cree necesario que tanto el Congreso como el Gobierno concilien por el bien del país. Un 39% reclama mayor firmeza del Ejecutivo.</a:t>
            </a:r>
            <a:endParaRPr lang="es-419" dirty="0">
              <a:solidFill>
                <a:srgbClr val="000000"/>
              </a:solidFill>
              <a:latin typeface="Corbel" panose="020B0503020204020204" pitchFamily="34" charset="0"/>
            </a:endParaRPr>
          </a:p>
        </p:txBody>
      </p:sp>
      <p:graphicFrame>
        <p:nvGraphicFramePr>
          <p:cNvPr id="6" name="8 Tabla"/>
          <p:cNvGraphicFramePr>
            <a:graphicFrameLocks noGrp="1"/>
          </p:cNvGraphicFramePr>
          <p:nvPr>
            <p:extLst/>
          </p:nvPr>
        </p:nvGraphicFramePr>
        <p:xfrm>
          <a:off x="475502" y="4521581"/>
          <a:ext cx="10620127" cy="1750953"/>
        </p:xfrm>
        <a:graphic>
          <a:graphicData uri="http://schemas.openxmlformats.org/drawingml/2006/table">
            <a:tbl>
              <a:tblPr/>
              <a:tblGrid>
                <a:gridCol w="3482349">
                  <a:extLst>
                    <a:ext uri="{9D8B030D-6E8A-4147-A177-3AD203B41FA5}">
                      <a16:colId xmlns:a16="http://schemas.microsoft.com/office/drawing/2014/main" val="20000"/>
                    </a:ext>
                  </a:extLst>
                </a:gridCol>
                <a:gridCol w="820583">
                  <a:extLst>
                    <a:ext uri="{9D8B030D-6E8A-4147-A177-3AD203B41FA5}">
                      <a16:colId xmlns:a16="http://schemas.microsoft.com/office/drawing/2014/main" val="20001"/>
                    </a:ext>
                  </a:extLst>
                </a:gridCol>
                <a:gridCol w="722924">
                  <a:extLst>
                    <a:ext uri="{9D8B030D-6E8A-4147-A177-3AD203B41FA5}">
                      <a16:colId xmlns:a16="http://schemas.microsoft.com/office/drawing/2014/main" val="755056812"/>
                    </a:ext>
                  </a:extLst>
                </a:gridCol>
                <a:gridCol w="800381">
                  <a:extLst>
                    <a:ext uri="{9D8B030D-6E8A-4147-A177-3AD203B41FA5}">
                      <a16:colId xmlns:a16="http://schemas.microsoft.com/office/drawing/2014/main" val="20006"/>
                    </a:ext>
                  </a:extLst>
                </a:gridCol>
                <a:gridCol w="981111">
                  <a:extLst>
                    <a:ext uri="{9D8B030D-6E8A-4147-A177-3AD203B41FA5}">
                      <a16:colId xmlns:a16="http://schemas.microsoft.com/office/drawing/2014/main" val="1149785273"/>
                    </a:ext>
                  </a:extLst>
                </a:gridCol>
                <a:gridCol w="1218067">
                  <a:extLst>
                    <a:ext uri="{9D8B030D-6E8A-4147-A177-3AD203B41FA5}">
                      <a16:colId xmlns:a16="http://schemas.microsoft.com/office/drawing/2014/main" val="20010"/>
                    </a:ext>
                  </a:extLst>
                </a:gridCol>
                <a:gridCol w="834152">
                  <a:extLst>
                    <a:ext uri="{9D8B030D-6E8A-4147-A177-3AD203B41FA5}">
                      <a16:colId xmlns:a16="http://schemas.microsoft.com/office/drawing/2014/main" val="20007"/>
                    </a:ext>
                  </a:extLst>
                </a:gridCol>
                <a:gridCol w="627797">
                  <a:extLst>
                    <a:ext uri="{9D8B030D-6E8A-4147-A177-3AD203B41FA5}">
                      <a16:colId xmlns:a16="http://schemas.microsoft.com/office/drawing/2014/main" val="20008"/>
                    </a:ext>
                  </a:extLst>
                </a:gridCol>
                <a:gridCol w="1132763">
                  <a:extLst>
                    <a:ext uri="{9D8B030D-6E8A-4147-A177-3AD203B41FA5}">
                      <a16:colId xmlns:a16="http://schemas.microsoft.com/office/drawing/2014/main" val="20009"/>
                    </a:ext>
                  </a:extLst>
                </a:gridCol>
              </a:tblGrid>
              <a:tr h="214695">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1400" b="1" i="0" u="none" strike="noStrike" kern="1200" dirty="0" smtClean="0">
                          <a:solidFill>
                            <a:srgbClr val="000000"/>
                          </a:solidFill>
                          <a:effectLst/>
                          <a:latin typeface="Corbel" panose="020B0503020204020204" pitchFamily="34" charset="0"/>
                          <a:ea typeface="+mn-ea"/>
                          <a:cs typeface="+mn-cs"/>
                        </a:rPr>
                        <a:t>Julio </a:t>
                      </a:r>
                      <a:r>
                        <a:rPr lang="es-419" sz="1400" b="1" i="0" u="none" strike="noStrike" kern="1200" dirty="0">
                          <a:solidFill>
                            <a:srgbClr val="000000"/>
                          </a:solidFill>
                          <a:effectLst/>
                          <a:latin typeface="Corbel" panose="020B0503020204020204" pitchFamily="34" charset="0"/>
                          <a:ea typeface="+mn-ea"/>
                          <a:cs typeface="+mn-cs"/>
                        </a:rPr>
                        <a:t>2019</a:t>
                      </a:r>
                      <a:endParaRPr lang="es-PE" sz="1400" b="1" i="0" u="none" strike="noStrike" kern="1200" dirty="0">
                        <a:solidFill>
                          <a:srgbClr val="000000"/>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rowSpan="2">
                  <a:txBody>
                    <a:bodyPr/>
                    <a:lstStyle/>
                    <a:p>
                      <a:pPr algn="ctr" rtl="0" fontAlgn="ctr"/>
                      <a:r>
                        <a:rPr lang="es-PE" sz="1400" b="1" i="0" u="none" strike="noStrike" dirty="0">
                          <a:solidFill>
                            <a:schemeClr val="tx1"/>
                          </a:solidFill>
                          <a:effectLst/>
                          <a:latin typeface="Corbel" panose="020B0503020204020204" pitchFamily="34" charset="0"/>
                        </a:rPr>
                        <a:t>Total </a:t>
                      </a: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gridSpan="2">
                  <a:txBody>
                    <a:bodyPr/>
                    <a:lstStyle/>
                    <a:p>
                      <a:pPr algn="ctr" rtl="0" fontAlgn="ctr"/>
                      <a:r>
                        <a:rPr lang="es-PE" sz="1400" b="1" i="0" u="none" strike="noStrike" dirty="0" smtClean="0">
                          <a:solidFill>
                            <a:schemeClr val="tx1"/>
                          </a:solidFill>
                          <a:effectLst/>
                          <a:latin typeface="Corbel" panose="020B0503020204020204" pitchFamily="34" charset="0"/>
                        </a:rPr>
                        <a:t>Zona</a:t>
                      </a: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algn="ctr" rtl="0" fontAlgn="ct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gridSpan="2">
                  <a:txBody>
                    <a:bodyPr/>
                    <a:lstStyle/>
                    <a:p>
                      <a:pPr marL="0" algn="ctr" defTabSz="1219170" rtl="0" eaLnBrk="1" fontAlgn="ctr" latinLnBrk="0" hangingPunct="1"/>
                      <a:r>
                        <a:rPr lang="es-419" sz="1400" b="1" i="0" u="none" strike="noStrike" kern="1200" dirty="0">
                          <a:solidFill>
                            <a:schemeClr val="tx1"/>
                          </a:solidFill>
                          <a:effectLst/>
                          <a:latin typeface="Corbel" panose="020B0503020204020204" pitchFamily="34" charset="0"/>
                          <a:ea typeface="+mn-ea"/>
                          <a:cs typeface="+mn-cs"/>
                        </a:rPr>
                        <a:t>Aprobación de Vizcarra</a:t>
                      </a:r>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s-ES"/>
                    </a:p>
                  </a:txBody>
                  <a:tcPr/>
                </a:tc>
                <a:tc gridSpan="3">
                  <a:txBody>
                    <a:bodyPr/>
                    <a:lstStyle/>
                    <a:p>
                      <a:pPr marL="0" algn="ctr" defTabSz="1219170" rtl="0" eaLnBrk="1" fontAlgn="ctr" latinLnBrk="0" hangingPunct="1"/>
                      <a:r>
                        <a:rPr lang="es-PE" sz="1400" b="1" i="0" u="none" strike="noStrike" kern="1200" dirty="0" smtClean="0">
                          <a:solidFill>
                            <a:schemeClr val="tx1"/>
                          </a:solidFill>
                          <a:effectLst/>
                          <a:latin typeface="Corbel" panose="020B0503020204020204" pitchFamily="34" charset="0"/>
                          <a:ea typeface="+mn-ea"/>
                          <a:cs typeface="+mn-cs"/>
                        </a:rPr>
                        <a:t>Voto en 2da vuelta 2016</a:t>
                      </a:r>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marL="0" algn="ctr" defTabSz="1219170" rtl="0" eaLnBrk="1" fontAlgn="ctr" latinLnBrk="0" hangingPunct="1"/>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marL="0" algn="ctr" defTabSz="1219170" rtl="0" eaLnBrk="1" fontAlgn="ctr" latinLnBrk="0" hangingPunct="1"/>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2687">
                <a:tc vMerge="1">
                  <a:txBody>
                    <a:bodyPr/>
                    <a:lstStyle/>
                    <a:p>
                      <a:endParaRPr lang="es-PE"/>
                    </a:p>
                  </a:txBody>
                  <a:tcPr/>
                </a:tc>
                <a:tc vMerge="1">
                  <a:txBody>
                    <a:bodyPr/>
                    <a:lstStyle/>
                    <a:p>
                      <a:endParaRPr lang="es-PE"/>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PE" sz="1400" b="1" i="0" u="none" strike="noStrike" dirty="0">
                          <a:solidFill>
                            <a:schemeClr val="tx1"/>
                          </a:solidFill>
                          <a:effectLst/>
                          <a:latin typeface="Corbel" panose="020B0503020204020204" pitchFamily="34" charset="0"/>
                          <a:cs typeface="Arial" panose="020B0604020202020204" pitchFamily="34" charset="0"/>
                        </a:rPr>
                        <a:t>Lima</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smtClean="0">
                          <a:solidFill>
                            <a:schemeClr val="tx1"/>
                          </a:solidFill>
                          <a:effectLst/>
                          <a:latin typeface="Corbel" panose="020B0503020204020204" pitchFamily="34" charset="0"/>
                          <a:cs typeface="Arial" panose="020B0604020202020204" pitchFamily="34" charset="0"/>
                        </a:rPr>
                        <a:t>Interior</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a:solidFill>
                            <a:schemeClr val="tx1"/>
                          </a:solidFill>
                          <a:effectLst/>
                          <a:latin typeface="Corbel" panose="020B0503020204020204" pitchFamily="34" charset="0"/>
                          <a:cs typeface="Arial" panose="020B0604020202020204" pitchFamily="34" charset="0"/>
                        </a:rPr>
                        <a:t>Aprueban</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a:solidFill>
                            <a:schemeClr val="tx1"/>
                          </a:solidFill>
                          <a:effectLst/>
                          <a:latin typeface="Corbel" panose="020B0503020204020204" pitchFamily="34" charset="0"/>
                          <a:cs typeface="Arial" panose="020B0604020202020204" pitchFamily="34" charset="0"/>
                        </a:rPr>
                        <a:t>Desaprueban</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PE" sz="1400" b="1" i="0" u="none" strike="noStrike" dirty="0" err="1" smtClean="0">
                          <a:solidFill>
                            <a:schemeClr val="tx1"/>
                          </a:solidFill>
                          <a:effectLst/>
                          <a:latin typeface="Corbel" panose="020B0503020204020204" pitchFamily="34" charset="0"/>
                          <a:cs typeface="Arial" panose="020B0604020202020204" pitchFamily="34" charset="0"/>
                        </a:rPr>
                        <a:t>Keiko</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PE" sz="1400" b="1" i="0" u="none" strike="noStrike" dirty="0" smtClean="0">
                          <a:solidFill>
                            <a:schemeClr val="tx1"/>
                          </a:solidFill>
                          <a:effectLst/>
                          <a:latin typeface="Corbel" panose="020B0503020204020204" pitchFamily="34" charset="0"/>
                          <a:cs typeface="Arial" panose="020B0604020202020204" pitchFamily="34" charset="0"/>
                        </a:rPr>
                        <a:t>PPK</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PE" sz="1400" b="1" i="0" u="none" strike="noStrike" dirty="0" smtClean="0">
                          <a:solidFill>
                            <a:schemeClr val="tx1"/>
                          </a:solidFill>
                          <a:effectLst/>
                          <a:latin typeface="Corbel" panose="020B0503020204020204" pitchFamily="34" charset="0"/>
                          <a:cs typeface="Arial" panose="020B0604020202020204" pitchFamily="34" charset="0"/>
                        </a:rPr>
                        <a:t>B/V/No</a:t>
                      </a:r>
                      <a:r>
                        <a:rPr lang="es-PE" sz="1400" b="1" i="0" u="none" strike="noStrike" baseline="0" dirty="0" smtClean="0">
                          <a:solidFill>
                            <a:schemeClr val="tx1"/>
                          </a:solidFill>
                          <a:effectLst/>
                          <a:latin typeface="Corbel" panose="020B0503020204020204" pitchFamily="34" charset="0"/>
                          <a:cs typeface="Arial" panose="020B0604020202020204" pitchFamily="34" charset="0"/>
                        </a:rPr>
                        <a:t> votó</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0526">
                <a:tc>
                  <a:txBody>
                    <a:bodyPr/>
                    <a:lstStyle/>
                    <a:p>
                      <a:pPr algn="l" rtl="0" fontAlgn="ctr"/>
                      <a:r>
                        <a:rPr lang="es-PE" sz="1400" b="0" i="0" u="none" strike="noStrike" dirty="0" smtClean="0">
                          <a:solidFill>
                            <a:srgbClr val="000000"/>
                          </a:solidFill>
                          <a:effectLst/>
                          <a:latin typeface="Corbel" panose="020B0503020204020204" pitchFamily="34" charset="0"/>
                        </a:rPr>
                        <a:t>El Congreso debería ponerse más firme…</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14%</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12%</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15%</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13%</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12%</a:t>
                      </a:r>
                    </a:p>
                  </a:txBody>
                  <a:tcPr marL="9525" marR="9525" marT="9525" marB="0" anchor="ctr">
                    <a:lnL>
                      <a:noFill/>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17%</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2"/>
                  </a:ext>
                </a:extLst>
              </a:tr>
              <a:tr h="320951">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es-PE" sz="1400" b="0" i="0" u="none" strike="noStrike" dirty="0" smtClean="0">
                          <a:solidFill>
                            <a:srgbClr val="000000"/>
                          </a:solidFill>
                          <a:effectLst/>
                          <a:latin typeface="Corbel" panose="020B0503020204020204" pitchFamily="34" charset="0"/>
                        </a:rPr>
                        <a:t>El Gobierno</a:t>
                      </a:r>
                      <a:r>
                        <a:rPr lang="es-PE" sz="1400" b="0" i="0" u="none" strike="noStrike" baseline="0" dirty="0" smtClean="0">
                          <a:solidFill>
                            <a:srgbClr val="000000"/>
                          </a:solidFill>
                          <a:effectLst/>
                          <a:latin typeface="Corbel" panose="020B0503020204020204" pitchFamily="34" charset="0"/>
                        </a:rPr>
                        <a:t> </a:t>
                      </a:r>
                      <a:r>
                        <a:rPr lang="es-PE" sz="1400" b="0" i="0" u="none" strike="noStrike" dirty="0" smtClean="0">
                          <a:solidFill>
                            <a:srgbClr val="000000"/>
                          </a:solidFill>
                          <a:effectLst/>
                          <a:latin typeface="Corbel" panose="020B0503020204020204" pitchFamily="34" charset="0"/>
                        </a:rPr>
                        <a:t>debería ponerse más firme…</a:t>
                      </a: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39%</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1" i="0" u="none" strike="noStrike" dirty="0">
                          <a:solidFill>
                            <a:srgbClr val="9B1F23"/>
                          </a:solidFill>
                          <a:effectLst/>
                          <a:latin typeface="Corbel" panose="020B0503020204020204" pitchFamily="34" charset="0"/>
                        </a:rPr>
                        <a:t>41%</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37%</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43%</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42%</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3"/>
                  </a:ext>
                </a:extLst>
              </a:tr>
              <a:tr h="296360">
                <a:tc>
                  <a:txBody>
                    <a:bodyPr/>
                    <a:lstStyle/>
                    <a:p>
                      <a:pPr marL="0" marR="0" indent="0" algn="l" defTabSz="1219170" rtl="0" eaLnBrk="1" fontAlgn="ctr" latinLnBrk="0" hangingPunct="1">
                        <a:lnSpc>
                          <a:spcPct val="100000"/>
                        </a:lnSpc>
                        <a:spcBef>
                          <a:spcPts val="0"/>
                        </a:spcBef>
                        <a:spcAft>
                          <a:spcPts val="0"/>
                        </a:spcAft>
                        <a:buClrTx/>
                        <a:buSzTx/>
                        <a:buFontTx/>
                        <a:buNone/>
                        <a:tabLst/>
                        <a:defRPr/>
                      </a:pPr>
                      <a:r>
                        <a:rPr lang="es-PE" sz="1400" b="0" i="0" u="none" strike="noStrike" dirty="0" smtClean="0">
                          <a:solidFill>
                            <a:srgbClr val="000000"/>
                          </a:solidFill>
                          <a:effectLst/>
                          <a:latin typeface="Corbel" panose="020B0503020204020204" pitchFamily="34" charset="0"/>
                        </a:rPr>
                        <a:t>El Congreso y el Gobierno tienen que ponerse</a:t>
                      </a:r>
                      <a:r>
                        <a:rPr lang="es-PE" sz="1400" b="0" i="0" u="none" strike="noStrike" baseline="0" dirty="0" smtClean="0">
                          <a:solidFill>
                            <a:srgbClr val="000000"/>
                          </a:solidFill>
                          <a:effectLst/>
                          <a:latin typeface="Corbel" panose="020B0503020204020204" pitchFamily="34" charset="0"/>
                        </a:rPr>
                        <a:t> de acuerdo y conciliar</a:t>
                      </a:r>
                      <a:endParaRPr lang="es-PE" sz="1400" b="0" i="0" u="none" strike="noStrike" dirty="0" smtClean="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42%</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43%</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42%</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41%</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45%</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43%</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41%</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4"/>
                  </a:ext>
                </a:extLst>
              </a:tr>
              <a:tr h="239920">
                <a:tc>
                  <a:txBody>
                    <a:bodyPr/>
                    <a:lstStyle/>
                    <a:p>
                      <a:pPr algn="l" rtl="0" fontAlgn="ctr"/>
                      <a:r>
                        <a:rPr lang="es-PE" sz="1400" b="0" i="0" u="none" strike="noStrike" dirty="0" smtClean="0">
                          <a:solidFill>
                            <a:srgbClr val="000000"/>
                          </a:solidFill>
                          <a:effectLst/>
                          <a:latin typeface="Corbel" panose="020B0503020204020204" pitchFamily="34" charset="0"/>
                        </a:rPr>
                        <a:t>NS/NP</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orbel" panose="020B0503020204020204" pitchFamily="34" charset="0"/>
                        </a:rPr>
                        <a:t>5%</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4%</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7" name="31 Gráfico"/>
          <p:cNvGraphicFramePr/>
          <p:nvPr>
            <p:extLst/>
          </p:nvPr>
        </p:nvGraphicFramePr>
        <p:xfrm>
          <a:off x="787607" y="1989348"/>
          <a:ext cx="9853889" cy="258865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475502" y="1577221"/>
            <a:ext cx="10165994" cy="338554"/>
          </a:xfrm>
          <a:prstGeom prst="rect">
            <a:avLst/>
          </a:prstGeom>
        </p:spPr>
        <p:txBody>
          <a:bodyPr wrap="square">
            <a:spAutoFit/>
          </a:bodyPr>
          <a:lstStyle/>
          <a:p>
            <a:r>
              <a:rPr lang="es-ES" sz="1600" dirty="0">
                <a:latin typeface="Corbel" panose="020B0503020204020204" pitchFamily="34" charset="0"/>
                <a:ea typeface="Times New Roman" panose="02020603050405020304" pitchFamily="18" charset="0"/>
              </a:rPr>
              <a:t>¿Con cuál de estas frases está usted más de acuerdo? </a:t>
            </a:r>
            <a:r>
              <a:rPr lang="es-419" sz="1600" dirty="0" smtClean="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419" sz="1600" b="1" dirty="0" smtClean="0">
                <a:solidFill>
                  <a:srgbClr val="000000"/>
                </a:solidFill>
                <a:latin typeface="Corbel" panose="020B0503020204020204" pitchFamily="34" charset="0"/>
              </a:rPr>
              <a:t>ASISTIDA</a:t>
            </a:r>
            <a:endParaRPr lang="es-ES" sz="1600" dirty="0">
              <a:latin typeface="Corbel" panose="020B0503020204020204" pitchFamily="34" charset="0"/>
            </a:endParaRPr>
          </a:p>
        </p:txBody>
      </p:sp>
    </p:spTree>
    <p:extLst>
      <p:ext uri="{BB962C8B-B14F-4D97-AF65-F5344CB8AC3E}">
        <p14:creationId xmlns:p14="http://schemas.microsoft.com/office/powerpoint/2010/main" val="1990002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chemeClr val="accent5"/>
          </a:solidFill>
        </p:spPr>
        <p:txBody>
          <a:bodyPr/>
          <a:lstStyle/>
          <a:p>
            <a:r>
              <a:rPr lang="es-ES" sz="4400" dirty="0">
                <a:latin typeface="Corbel" panose="020B0503020204020204" pitchFamily="34" charset="0"/>
              </a:rPr>
              <a:t>Metodología</a:t>
            </a:r>
            <a:r>
              <a:rPr lang="en-US" sz="4400" dirty="0">
                <a:latin typeface="Corbel" panose="020B0503020204020204" pitchFamily="34" charset="0"/>
              </a:rPr>
              <a:t> </a:t>
            </a:r>
            <a:r>
              <a:rPr lang="es-ES" sz="4400" dirty="0">
                <a:latin typeface="Corbel" panose="020B0503020204020204" pitchFamily="34" charset="0"/>
              </a:rPr>
              <a:t>| Ficha técnica del estudio</a:t>
            </a:r>
            <a:endParaRPr lang="en-US" sz="4400" dirty="0">
              <a:latin typeface="Corbel" panose="020B0503020204020204" pitchFamily="34" charset="0"/>
            </a:endParaRPr>
          </a:p>
        </p:txBody>
      </p:sp>
      <p:sp>
        <p:nvSpPr>
          <p:cNvPr id="3" name="Rectángulo 2"/>
          <p:cNvSpPr/>
          <p:nvPr/>
        </p:nvSpPr>
        <p:spPr bwMode="gray">
          <a:xfrm>
            <a:off x="6568746" y="6314551"/>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69668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ihandform 61"/>
          <p:cNvSpPr/>
          <p:nvPr/>
        </p:nvSpPr>
        <p:spPr bwMode="gray">
          <a:xfrm>
            <a:off x="1031397" y="4002542"/>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a:solidFill>
                  <a:schemeClr val="bg1"/>
                </a:solidFill>
                <a:latin typeface="Corbel" panose="020B0503020204020204" pitchFamily="34" charset="0"/>
              </a:rPr>
              <a:t>3</a:t>
            </a:r>
            <a:r>
              <a:rPr lang="es-CL" sz="1600" b="1" dirty="0">
                <a:solidFill>
                  <a:schemeClr val="bg1"/>
                </a:solidFill>
                <a:latin typeface="Corbel" panose="020B0503020204020204" pitchFamily="34" charset="0"/>
              </a:rPr>
              <a:t>. Persona jurídica que contrató la encuesta</a:t>
            </a:r>
          </a:p>
        </p:txBody>
      </p:sp>
      <p:sp>
        <p:nvSpPr>
          <p:cNvPr id="14" name="2 Rectángulo"/>
          <p:cNvSpPr/>
          <p:nvPr/>
        </p:nvSpPr>
        <p:spPr>
          <a:xfrm>
            <a:off x="3954218" y="4129843"/>
            <a:ext cx="6959568" cy="307777"/>
          </a:xfrm>
          <a:prstGeom prst="rect">
            <a:avLst/>
          </a:prstGeom>
        </p:spPr>
        <p:txBody>
          <a:bodyPr wrap="square">
            <a:spAutoFit/>
          </a:bodyPr>
          <a:lstStyle/>
          <a:p>
            <a:pPr lvl="0" fontAlgn="base">
              <a:buClr>
                <a:schemeClr val="accent2"/>
              </a:buClr>
              <a:buSzPct val="130000"/>
            </a:pPr>
            <a:r>
              <a:rPr lang="es-ES" sz="1400" dirty="0">
                <a:latin typeface="Corbel" panose="020B0503020204020204" pitchFamily="34" charset="0"/>
                <a:ea typeface="Times New Roman" pitchFamily="18" charset="0"/>
                <a:cs typeface="Arial" pitchFamily="34" charset="0"/>
              </a:rPr>
              <a:t>Diario La República.</a:t>
            </a:r>
          </a:p>
        </p:txBody>
      </p:sp>
      <p:sp>
        <p:nvSpPr>
          <p:cNvPr id="17" name="Freihandform 61"/>
          <p:cNvSpPr/>
          <p:nvPr/>
        </p:nvSpPr>
        <p:spPr bwMode="gray">
          <a:xfrm>
            <a:off x="1031397" y="1566017"/>
            <a:ext cx="2447925" cy="543405"/>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CL" sz="1600" b="1" dirty="0">
                <a:solidFill>
                  <a:schemeClr val="bg1"/>
                </a:solidFill>
                <a:latin typeface="Corbel" panose="020B0503020204020204" pitchFamily="34" charset="0"/>
              </a:rPr>
              <a:t>1. Nombre de la institución</a:t>
            </a:r>
          </a:p>
        </p:txBody>
      </p:sp>
      <p:sp>
        <p:nvSpPr>
          <p:cNvPr id="18" name="2 Rectángulo"/>
          <p:cNvSpPr/>
          <p:nvPr/>
        </p:nvSpPr>
        <p:spPr>
          <a:xfrm>
            <a:off x="3954218" y="1695443"/>
            <a:ext cx="4228276" cy="307777"/>
          </a:xfrm>
          <a:prstGeom prst="rect">
            <a:avLst/>
          </a:prstGeom>
        </p:spPr>
        <p:txBody>
          <a:bodyPr wrap="square">
            <a:spAutoFit/>
          </a:bodyPr>
          <a:lstStyle/>
          <a:p>
            <a:pPr lvl="0" fontAlgn="base">
              <a:buClr>
                <a:schemeClr val="accent2"/>
              </a:buClr>
              <a:buSzPct val="130000"/>
            </a:pPr>
            <a:r>
              <a:rPr lang="es-ES" sz="1400" dirty="0">
                <a:latin typeface="Corbel" panose="020B0503020204020204" pitchFamily="34" charset="0"/>
              </a:rPr>
              <a:t>Instituto de Estudios Peruanos (IEP</a:t>
            </a:r>
            <a:r>
              <a:rPr lang="es-ES" sz="1400" dirty="0">
                <a:latin typeface="Corbel" panose="020B0503020204020204" pitchFamily="34" charset="0"/>
                <a:cs typeface="Arial" pitchFamily="34" charset="0"/>
              </a:rPr>
              <a:t>)</a:t>
            </a:r>
            <a:endParaRPr lang="es-ES" sz="1400" dirty="0">
              <a:latin typeface="Corbel" panose="020B0503020204020204" pitchFamily="34" charset="0"/>
            </a:endParaRPr>
          </a:p>
        </p:txBody>
      </p:sp>
      <p:sp>
        <p:nvSpPr>
          <p:cNvPr id="19" name="Freihandform 61"/>
          <p:cNvSpPr/>
          <p:nvPr/>
        </p:nvSpPr>
        <p:spPr bwMode="gray">
          <a:xfrm>
            <a:off x="1031397" y="5211226"/>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a:solidFill>
                  <a:schemeClr val="bg1"/>
                </a:solidFill>
                <a:latin typeface="Corbel" panose="020B0503020204020204" pitchFamily="34" charset="0"/>
              </a:rPr>
              <a:t>4</a:t>
            </a:r>
            <a:r>
              <a:rPr lang="es-CL" sz="1600" b="1" dirty="0">
                <a:solidFill>
                  <a:schemeClr val="bg1"/>
                </a:solidFill>
                <a:latin typeface="Corbel" panose="020B0503020204020204" pitchFamily="34" charset="0"/>
              </a:rPr>
              <a:t>. Objetivo del estudio</a:t>
            </a:r>
          </a:p>
        </p:txBody>
      </p:sp>
      <p:sp>
        <p:nvSpPr>
          <p:cNvPr id="20" name="Rectangle 13"/>
          <p:cNvSpPr>
            <a:spLocks noChangeArrowheads="1"/>
          </p:cNvSpPr>
          <p:nvPr>
            <p:custDataLst>
              <p:tags r:id="rId1"/>
            </p:custDataLst>
          </p:nvPr>
        </p:nvSpPr>
        <p:spPr bwMode="auto">
          <a:xfrm>
            <a:off x="3954218" y="5189467"/>
            <a:ext cx="7542382" cy="641218"/>
          </a:xfrm>
          <a:prstGeom prst="rect">
            <a:avLst/>
          </a:prstGeom>
          <a:noFill/>
          <a:ln w="12700" algn="ctr">
            <a:noFill/>
            <a:miter lim="800000"/>
            <a:headEnd/>
            <a:tailEnd/>
          </a:ln>
        </p:spPr>
        <p:txBody>
          <a:bodyPr anchor="ctr"/>
          <a:lstStyle/>
          <a:p>
            <a:pPr indent="-357188" defTabSz="190500" eaLnBrk="0" hangingPunct="0">
              <a:spcBef>
                <a:spcPts val="600"/>
              </a:spcBef>
              <a:spcAft>
                <a:spcPts val="600"/>
              </a:spcAft>
              <a:buClr>
                <a:schemeClr val="accent2"/>
              </a:buClr>
              <a:buSzPct val="130000"/>
            </a:pPr>
            <a:r>
              <a:rPr lang="es-PE" sz="1400" dirty="0">
                <a:latin typeface="Corbel" panose="020B0503020204020204" pitchFamily="34" charset="0"/>
              </a:rPr>
              <a:t>Recoger las opiniones sobre diferentes temas políticos y sociales en personas mayores de 18 a más años con DNI de todos los niveles socioeconómicos, en ámbitos urbano y rural.</a:t>
            </a:r>
            <a:endParaRPr lang="es-ES" sz="1100" dirty="0">
              <a:solidFill>
                <a:srgbClr val="1C1C1C"/>
              </a:solidFill>
              <a:latin typeface="Corbel" panose="020B0503020204020204" pitchFamily="34" charset="0"/>
            </a:endParaRPr>
          </a:p>
        </p:txBody>
      </p:sp>
      <p:sp>
        <p:nvSpPr>
          <p:cNvPr id="15" name="Título 10"/>
          <p:cNvSpPr txBox="1">
            <a:spLocks/>
          </p:cNvSpPr>
          <p:nvPr/>
        </p:nvSpPr>
        <p:spPr>
          <a:xfrm>
            <a:off x="431216" y="404652"/>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a:solidFill>
                  <a:srgbClr val="000000"/>
                </a:solidFill>
                <a:latin typeface="Corbel" panose="020B0503020204020204" pitchFamily="34" charset="0"/>
                <a:cs typeface="Arial" pitchFamily="34" charset="0"/>
              </a:rPr>
              <a:t>Ficha técnica del estudio</a:t>
            </a:r>
            <a:endParaRPr lang="es-PE" dirty="0">
              <a:solidFill>
                <a:srgbClr val="000000"/>
              </a:solidFill>
              <a:latin typeface="Corbel" panose="020B0503020204020204" pitchFamily="34" charset="0"/>
            </a:endParaRPr>
          </a:p>
        </p:txBody>
      </p:sp>
      <p:sp>
        <p:nvSpPr>
          <p:cNvPr id="24" name="Rectángulo 23"/>
          <p:cNvSpPr/>
          <p:nvPr/>
        </p:nvSpPr>
        <p:spPr bwMode="gray">
          <a:xfrm>
            <a:off x="6293237" y="6288792"/>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16" name="Freihandform 61"/>
          <p:cNvSpPr/>
          <p:nvPr/>
        </p:nvSpPr>
        <p:spPr bwMode="gray">
          <a:xfrm>
            <a:off x="1031397" y="2725393"/>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CL" sz="1600" b="1" dirty="0">
                <a:solidFill>
                  <a:schemeClr val="bg1"/>
                </a:solidFill>
                <a:latin typeface="Corbel" panose="020B0503020204020204" pitchFamily="34" charset="0"/>
              </a:rPr>
              <a:t>2.</a:t>
            </a:r>
            <a:r>
              <a:rPr lang="es-419" sz="1600" b="1" dirty="0">
                <a:solidFill>
                  <a:schemeClr val="bg1"/>
                </a:solidFill>
                <a:latin typeface="Corbel" panose="020B0503020204020204" pitchFamily="34" charset="0"/>
              </a:rPr>
              <a:t> Número de registro</a:t>
            </a:r>
            <a:r>
              <a:rPr lang="es-CL" sz="1600" b="1" dirty="0">
                <a:solidFill>
                  <a:schemeClr val="bg1"/>
                </a:solidFill>
                <a:latin typeface="Corbel" panose="020B0503020204020204" pitchFamily="34" charset="0"/>
              </a:rPr>
              <a:t> </a:t>
            </a:r>
          </a:p>
        </p:txBody>
      </p:sp>
      <p:sp>
        <p:nvSpPr>
          <p:cNvPr id="23" name="2 Rectángulo"/>
          <p:cNvSpPr/>
          <p:nvPr/>
        </p:nvSpPr>
        <p:spPr>
          <a:xfrm>
            <a:off x="3954218" y="2833682"/>
            <a:ext cx="5497818" cy="307777"/>
          </a:xfrm>
          <a:prstGeom prst="rect">
            <a:avLst/>
          </a:prstGeom>
        </p:spPr>
        <p:txBody>
          <a:bodyPr wrap="square">
            <a:spAutoFit/>
          </a:bodyPr>
          <a:lstStyle/>
          <a:p>
            <a:pPr lvl="0" fontAlgn="base">
              <a:buClr>
                <a:schemeClr val="accent2"/>
              </a:buClr>
              <a:buSzPct val="130000"/>
            </a:pPr>
            <a:r>
              <a:rPr lang="es-ES" sz="1400" dirty="0">
                <a:latin typeface="Corbel" panose="020B0503020204020204" pitchFamily="34" charset="0"/>
              </a:rPr>
              <a:t>03</a:t>
            </a:r>
            <a:r>
              <a:rPr lang="es-419" sz="1400" dirty="0">
                <a:latin typeface="Corbel" panose="020B0503020204020204" pitchFamily="34" charset="0"/>
              </a:rPr>
              <a:t>93</a:t>
            </a:r>
            <a:r>
              <a:rPr lang="es-ES" sz="1400" dirty="0">
                <a:latin typeface="Corbel" panose="020B0503020204020204" pitchFamily="34" charset="0"/>
              </a:rPr>
              <a:t>-REE/JNE – Resolución </a:t>
            </a:r>
            <a:r>
              <a:rPr lang="es-419" sz="1400" dirty="0">
                <a:latin typeface="Corbel" panose="020B0503020204020204" pitchFamily="34" charset="0"/>
              </a:rPr>
              <a:t>1209</a:t>
            </a:r>
            <a:r>
              <a:rPr lang="es-ES" sz="1400" dirty="0">
                <a:latin typeface="Corbel" panose="020B0503020204020204" pitchFamily="34" charset="0"/>
              </a:rPr>
              <a:t>-201</a:t>
            </a:r>
            <a:r>
              <a:rPr lang="es-419" sz="1400" dirty="0">
                <a:latin typeface="Corbel" panose="020B0503020204020204" pitchFamily="34" charset="0"/>
              </a:rPr>
              <a:t>8</a:t>
            </a:r>
            <a:r>
              <a:rPr lang="es-ES" sz="1400" dirty="0">
                <a:latin typeface="Corbel" panose="020B0503020204020204" pitchFamily="34" charset="0"/>
              </a:rPr>
              <a:t>-DCGI/ JNE.</a:t>
            </a:r>
            <a:endParaRPr lang="es-ES" sz="1400" dirty="0">
              <a:latin typeface="Corbel" panose="020B0503020204020204" pitchFamily="34" charset="0"/>
              <a:ea typeface="Times New Roman" pitchFamily="18" charset="0"/>
              <a:cs typeface="Arial" pitchFamily="34" charset="0"/>
            </a:endParaRPr>
          </a:p>
        </p:txBody>
      </p:sp>
    </p:spTree>
    <p:extLst>
      <p:ext uri="{BB962C8B-B14F-4D97-AF65-F5344CB8AC3E}">
        <p14:creationId xmlns:p14="http://schemas.microsoft.com/office/powerpoint/2010/main" val="1836565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chemeClr val="accent5"/>
          </a:solidFill>
        </p:spPr>
        <p:txBody>
          <a:bodyPr/>
          <a:lstStyle/>
          <a:p>
            <a:r>
              <a:rPr lang="es-ES" sz="4400" dirty="0">
                <a:latin typeface="Corbel" panose="020B0503020204020204" pitchFamily="34" charset="0"/>
              </a:rPr>
              <a:t>Conclusiones</a:t>
            </a:r>
          </a:p>
        </p:txBody>
      </p:sp>
      <p:sp>
        <p:nvSpPr>
          <p:cNvPr id="3" name="Rectángulo 2"/>
          <p:cNvSpPr/>
          <p:nvPr/>
        </p:nvSpPr>
        <p:spPr bwMode="gray">
          <a:xfrm>
            <a:off x="6723292" y="6340308"/>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5177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0"/>
          <p:cNvSpPr txBox="1">
            <a:spLocks/>
          </p:cNvSpPr>
          <p:nvPr/>
        </p:nvSpPr>
        <p:spPr>
          <a:xfrm>
            <a:off x="431216" y="404652"/>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a:solidFill>
                  <a:srgbClr val="000000"/>
                </a:solidFill>
                <a:latin typeface="Corbel" panose="020B0503020204020204" pitchFamily="34" charset="0"/>
                <a:cs typeface="Arial" pitchFamily="34" charset="0"/>
              </a:rPr>
              <a:t>Ficha técnica del estudio</a:t>
            </a:r>
            <a:endParaRPr lang="es-PE" dirty="0">
              <a:solidFill>
                <a:srgbClr val="000000"/>
              </a:solidFill>
              <a:latin typeface="Corbel" panose="020B0503020204020204" pitchFamily="34" charset="0"/>
            </a:endParaRPr>
          </a:p>
        </p:txBody>
      </p:sp>
      <p:sp>
        <p:nvSpPr>
          <p:cNvPr id="24" name="Rectángulo 23"/>
          <p:cNvSpPr/>
          <p:nvPr/>
        </p:nvSpPr>
        <p:spPr bwMode="gray">
          <a:xfrm>
            <a:off x="6401321" y="6425193"/>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graphicFrame>
        <p:nvGraphicFramePr>
          <p:cNvPr id="13" name="Tabla 12"/>
          <p:cNvGraphicFramePr>
            <a:graphicFrameLocks noGrp="1"/>
          </p:cNvGraphicFramePr>
          <p:nvPr/>
        </p:nvGraphicFramePr>
        <p:xfrm>
          <a:off x="4504211" y="5100249"/>
          <a:ext cx="2214246" cy="1096397"/>
        </p:xfrm>
        <a:graphic>
          <a:graphicData uri="http://schemas.openxmlformats.org/drawingml/2006/table">
            <a:tbl>
              <a:tblPr/>
              <a:tblGrid>
                <a:gridCol w="1186915">
                  <a:extLst>
                    <a:ext uri="{9D8B030D-6E8A-4147-A177-3AD203B41FA5}">
                      <a16:colId xmlns:a16="http://schemas.microsoft.com/office/drawing/2014/main" val="20000"/>
                    </a:ext>
                  </a:extLst>
                </a:gridCol>
                <a:gridCol w="1027331">
                  <a:extLst>
                    <a:ext uri="{9D8B030D-6E8A-4147-A177-3AD203B41FA5}">
                      <a16:colId xmlns:a16="http://schemas.microsoft.com/office/drawing/2014/main" val="20001"/>
                    </a:ext>
                  </a:extLst>
                </a:gridCol>
              </a:tblGrid>
              <a:tr h="283427">
                <a:tc>
                  <a:txBody>
                    <a:bodyPr/>
                    <a:lstStyle/>
                    <a:p>
                      <a:pPr algn="ctr" fontAlgn="ctr"/>
                      <a:r>
                        <a:rPr lang="es-PE" sz="1200" b="1" i="0" u="none" strike="noStrike" dirty="0">
                          <a:solidFill>
                            <a:srgbClr val="FFFFFF"/>
                          </a:solidFill>
                          <a:effectLst/>
                          <a:latin typeface="Corbel" panose="020B0503020204020204" pitchFamily="34" charset="0"/>
                        </a:rPr>
                        <a:t>Sexo</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419" sz="1200" b="1" i="0" u="none" strike="noStrike" dirty="0">
                          <a:solidFill>
                            <a:srgbClr val="FFFFFF"/>
                          </a:solidFill>
                          <a:effectLst/>
                          <a:latin typeface="Corbel" panose="020B0503020204020204" pitchFamily="34" charset="0"/>
                        </a:rPr>
                        <a:t>%</a:t>
                      </a:r>
                      <a:endParaRPr lang="es-PE" sz="1200" b="1" i="0" u="none" strike="noStrike" dirty="0">
                        <a:solidFill>
                          <a:srgbClr val="FFFFFF"/>
                        </a:solidFill>
                        <a:effectLst/>
                        <a:latin typeface="Corbel" panose="020B0503020204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53220">
                <a:tc>
                  <a:txBody>
                    <a:bodyPr/>
                    <a:lstStyle/>
                    <a:p>
                      <a:pPr algn="l" fontAlgn="b"/>
                      <a:r>
                        <a:rPr lang="es-PE" sz="1200" b="0" i="0" u="none" strike="noStrike" dirty="0">
                          <a:solidFill>
                            <a:srgbClr val="000000"/>
                          </a:solidFill>
                          <a:effectLst/>
                          <a:latin typeface="Corbel" panose="020B0503020204020204" pitchFamily="34" charset="0"/>
                        </a:rPr>
                        <a:t> Hombre</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s-PE" sz="1200" b="0" i="0" u="none" strike="noStrike" dirty="0">
                          <a:solidFill>
                            <a:srgbClr val="000000"/>
                          </a:solidFill>
                          <a:effectLst/>
                          <a:latin typeface="Corbel" panose="020B0503020204020204" pitchFamily="34" charset="0"/>
                        </a:rPr>
                        <a:t>50%</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1"/>
                  </a:ext>
                </a:extLst>
              </a:tr>
              <a:tr h="279875">
                <a:tc>
                  <a:txBody>
                    <a:bodyPr/>
                    <a:lstStyle/>
                    <a:p>
                      <a:pPr algn="l" fontAlgn="b"/>
                      <a:r>
                        <a:rPr lang="es-PE" sz="1200" b="0" i="0" u="none" strike="noStrike" dirty="0">
                          <a:solidFill>
                            <a:srgbClr val="000000"/>
                          </a:solidFill>
                          <a:effectLst/>
                          <a:latin typeface="Corbel" panose="020B0503020204020204" pitchFamily="34" charset="0"/>
                        </a:rPr>
                        <a:t> Mujer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Corbel" panose="020B0503020204020204" pitchFamily="34" charset="0"/>
                        </a:rPr>
                        <a:t>50%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9875">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PE" sz="1200" b="1" i="0" u="none" strike="noStrike" dirty="0">
                          <a:solidFill>
                            <a:schemeClr val="bg1"/>
                          </a:solidFill>
                          <a:effectLst/>
                          <a:latin typeface="Corbel" panose="020B0503020204020204" pitchFamily="34" charset="0"/>
                        </a:rPr>
                        <a:t>100%</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bl>
          </a:graphicData>
        </a:graphic>
      </p:graphicFrame>
      <p:graphicFrame>
        <p:nvGraphicFramePr>
          <p:cNvPr id="16" name="Tabla 15"/>
          <p:cNvGraphicFramePr>
            <a:graphicFrameLocks noGrp="1"/>
          </p:cNvGraphicFramePr>
          <p:nvPr/>
        </p:nvGraphicFramePr>
        <p:xfrm>
          <a:off x="7056892" y="5100250"/>
          <a:ext cx="2276269" cy="1096396"/>
        </p:xfrm>
        <a:graphic>
          <a:graphicData uri="http://schemas.openxmlformats.org/drawingml/2006/table">
            <a:tbl>
              <a:tblPr/>
              <a:tblGrid>
                <a:gridCol w="1220162">
                  <a:extLst>
                    <a:ext uri="{9D8B030D-6E8A-4147-A177-3AD203B41FA5}">
                      <a16:colId xmlns:a16="http://schemas.microsoft.com/office/drawing/2014/main" val="20000"/>
                    </a:ext>
                  </a:extLst>
                </a:gridCol>
                <a:gridCol w="1056107">
                  <a:extLst>
                    <a:ext uri="{9D8B030D-6E8A-4147-A177-3AD203B41FA5}">
                      <a16:colId xmlns:a16="http://schemas.microsoft.com/office/drawing/2014/main" val="20001"/>
                    </a:ext>
                  </a:extLst>
                </a:gridCol>
              </a:tblGrid>
              <a:tr h="211899">
                <a:tc>
                  <a:txBody>
                    <a:bodyPr/>
                    <a:lstStyle/>
                    <a:p>
                      <a:pPr algn="ctr" fontAlgn="ctr"/>
                      <a:r>
                        <a:rPr lang="es-PE" sz="1200" b="1" i="0" u="none" strike="noStrike" dirty="0">
                          <a:solidFill>
                            <a:srgbClr val="FFFFFF"/>
                          </a:solidFill>
                          <a:effectLst/>
                          <a:latin typeface="Corbel" panose="020B0503020204020204" pitchFamily="34" charset="0"/>
                        </a:rPr>
                        <a:t>Rango de Edad</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419" sz="1200" b="1" i="0" u="none" strike="noStrike" dirty="0">
                          <a:solidFill>
                            <a:srgbClr val="FFFFFF"/>
                          </a:solidFill>
                          <a:effectLst/>
                          <a:latin typeface="Corbel" panose="020B0503020204020204" pitchFamily="34" charset="0"/>
                        </a:rPr>
                        <a:t>%</a:t>
                      </a:r>
                      <a:endParaRPr lang="es-PE" sz="1200" b="1" i="0" u="none" strike="noStrike" dirty="0">
                        <a:solidFill>
                          <a:srgbClr val="FFFFFF"/>
                        </a:solidFill>
                        <a:effectLst/>
                        <a:latin typeface="Corbel" panose="020B0503020204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17015">
                <a:tc>
                  <a:txBody>
                    <a:bodyPr/>
                    <a:lstStyle/>
                    <a:p>
                      <a:pPr algn="l" fontAlgn="b"/>
                      <a:r>
                        <a:rPr lang="es-PE" sz="1200" b="0" i="0" u="none" strike="noStrike" dirty="0">
                          <a:solidFill>
                            <a:srgbClr val="000000"/>
                          </a:solidFill>
                          <a:effectLst/>
                          <a:latin typeface="Corbel" panose="020B0503020204020204" pitchFamily="34" charset="0"/>
                        </a:rPr>
                        <a:t> 18 a 24 </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s-PE" sz="1200" b="0" i="0" u="none" strike="noStrike" dirty="0">
                          <a:solidFill>
                            <a:srgbClr val="000000"/>
                          </a:solidFill>
                          <a:effectLst/>
                          <a:latin typeface="Corbel" panose="020B0503020204020204" pitchFamily="34" charset="0"/>
                        </a:rPr>
                        <a:t>20%</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1"/>
                  </a:ext>
                </a:extLst>
              </a:tr>
              <a:tr h="222494">
                <a:tc>
                  <a:txBody>
                    <a:bodyPr/>
                    <a:lstStyle/>
                    <a:p>
                      <a:pPr algn="l" fontAlgn="b"/>
                      <a:r>
                        <a:rPr lang="es-PE" sz="1200" b="0" i="0" u="none" strike="noStrike" dirty="0">
                          <a:solidFill>
                            <a:srgbClr val="000000"/>
                          </a:solidFill>
                          <a:effectLst/>
                          <a:latin typeface="Corbel" panose="020B0503020204020204" pitchFamily="34" charset="0"/>
                        </a:rPr>
                        <a:t> 25 a 39</a:t>
                      </a:r>
                    </a:p>
                  </a:txBody>
                  <a:tcPr marL="0" marR="0" marT="0" marB="0" anchor="ctr">
                    <a:lnL>
                      <a:noFill/>
                    </a:lnL>
                    <a:lnR>
                      <a:noFill/>
                    </a:lnR>
                    <a:lnT>
                      <a:noFill/>
                    </a:lnT>
                    <a:lnB>
                      <a:noFill/>
                    </a:lnB>
                  </a:tcPr>
                </a:tc>
                <a:tc>
                  <a:txBody>
                    <a:bodyPr/>
                    <a:lstStyle/>
                    <a:p>
                      <a:pPr algn="ctr" fontAlgn="b"/>
                      <a:r>
                        <a:rPr lang="es-PE" sz="1200" b="0" i="0" u="none" strike="noStrike" dirty="0">
                          <a:solidFill>
                            <a:srgbClr val="000000"/>
                          </a:solidFill>
                          <a:effectLst/>
                          <a:latin typeface="Corbel" panose="020B0503020204020204" pitchFamily="34" charset="0"/>
                        </a:rPr>
                        <a:t>37%</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222494">
                <a:tc>
                  <a:txBody>
                    <a:bodyPr/>
                    <a:lstStyle/>
                    <a:p>
                      <a:pPr algn="l" fontAlgn="b"/>
                      <a:r>
                        <a:rPr lang="es-PE" sz="1200" b="0" i="0" u="none" strike="noStrike" dirty="0">
                          <a:solidFill>
                            <a:srgbClr val="000000"/>
                          </a:solidFill>
                          <a:effectLst/>
                          <a:latin typeface="Corbel" panose="020B0503020204020204" pitchFamily="34" charset="0"/>
                        </a:rPr>
                        <a:t> 40 a 70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Corbel" panose="020B0503020204020204" pitchFamily="34" charset="0"/>
                        </a:rPr>
                        <a:t>43%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494">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PE" sz="1200" b="1" i="0" u="none" strike="noStrike" dirty="0">
                          <a:solidFill>
                            <a:schemeClr val="bg1"/>
                          </a:solidFill>
                          <a:effectLst/>
                          <a:latin typeface="Corbel" panose="020B0503020204020204" pitchFamily="34" charset="0"/>
                        </a:rPr>
                        <a:t>100%</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bl>
          </a:graphicData>
        </a:graphic>
      </p:graphicFrame>
      <p:sp>
        <p:nvSpPr>
          <p:cNvPr id="23" name="Rectángulo 22"/>
          <p:cNvSpPr/>
          <p:nvPr/>
        </p:nvSpPr>
        <p:spPr>
          <a:xfrm>
            <a:off x="5121336" y="4779696"/>
            <a:ext cx="3701014" cy="276999"/>
          </a:xfrm>
          <a:prstGeom prst="rect">
            <a:avLst/>
          </a:prstGeom>
        </p:spPr>
        <p:txBody>
          <a:bodyPr wrap="none">
            <a:spAutoFit/>
          </a:bodyPr>
          <a:lstStyle/>
          <a:p>
            <a:pPr algn="ctr" fontAlgn="ctr"/>
            <a:r>
              <a:rPr lang="es-PE" sz="1200" b="1" dirty="0">
                <a:latin typeface="Corbel" panose="020B0503020204020204" pitchFamily="34" charset="0"/>
              </a:rPr>
              <a:t>Distribución de la población por sexo y rango de edad</a:t>
            </a:r>
          </a:p>
        </p:txBody>
      </p:sp>
      <p:sp>
        <p:nvSpPr>
          <p:cNvPr id="25" name="Rectángulo 24"/>
          <p:cNvSpPr/>
          <p:nvPr/>
        </p:nvSpPr>
        <p:spPr>
          <a:xfrm>
            <a:off x="3340831" y="4372661"/>
            <a:ext cx="10081123" cy="307777"/>
          </a:xfrm>
          <a:prstGeom prst="rect">
            <a:avLst/>
          </a:prstGeom>
        </p:spPr>
        <p:txBody>
          <a:bodyPr wrap="square">
            <a:spAutoFit/>
          </a:bodyPr>
          <a:lstStyle/>
          <a:p>
            <a:pPr marL="450215" algn="just"/>
            <a:r>
              <a:rPr lang="es-PE" sz="1400" dirty="0">
                <a:latin typeface="Corbel" panose="020B0503020204020204" pitchFamily="34" charset="0"/>
                <a:ea typeface="Times New Roman" panose="02020603050405020304" pitchFamily="18" charset="0"/>
              </a:rPr>
              <a:t>La distribución de la población objetivo por sexo y rango de edad se presenta a continuación:</a:t>
            </a:r>
            <a:endParaRPr lang="es-PE" sz="2000" dirty="0">
              <a:latin typeface="Corbel" panose="020B0503020204020204" pitchFamily="34" charset="0"/>
              <a:ea typeface="Times New Roman" panose="02020603050405020304" pitchFamily="18" charset="0"/>
            </a:endParaRPr>
          </a:p>
        </p:txBody>
      </p:sp>
      <p:graphicFrame>
        <p:nvGraphicFramePr>
          <p:cNvPr id="11" name="Tabla 10"/>
          <p:cNvGraphicFramePr>
            <a:graphicFrameLocks noGrp="1"/>
          </p:cNvGraphicFramePr>
          <p:nvPr/>
        </p:nvGraphicFramePr>
        <p:xfrm>
          <a:off x="3894796" y="2434423"/>
          <a:ext cx="6658379" cy="1769745"/>
        </p:xfrm>
        <a:graphic>
          <a:graphicData uri="http://schemas.openxmlformats.org/drawingml/2006/table">
            <a:tbl>
              <a:tblPr/>
              <a:tblGrid>
                <a:gridCol w="951197">
                  <a:extLst>
                    <a:ext uri="{9D8B030D-6E8A-4147-A177-3AD203B41FA5}">
                      <a16:colId xmlns:a16="http://schemas.microsoft.com/office/drawing/2014/main" val="3703211011"/>
                    </a:ext>
                  </a:extLst>
                </a:gridCol>
                <a:gridCol w="951197">
                  <a:extLst>
                    <a:ext uri="{9D8B030D-6E8A-4147-A177-3AD203B41FA5}">
                      <a16:colId xmlns:a16="http://schemas.microsoft.com/office/drawing/2014/main" val="575215622"/>
                    </a:ext>
                  </a:extLst>
                </a:gridCol>
                <a:gridCol w="951197">
                  <a:extLst>
                    <a:ext uri="{9D8B030D-6E8A-4147-A177-3AD203B41FA5}">
                      <a16:colId xmlns:a16="http://schemas.microsoft.com/office/drawing/2014/main" val="1058720812"/>
                    </a:ext>
                  </a:extLst>
                </a:gridCol>
                <a:gridCol w="951197">
                  <a:extLst>
                    <a:ext uri="{9D8B030D-6E8A-4147-A177-3AD203B41FA5}">
                      <a16:colId xmlns:a16="http://schemas.microsoft.com/office/drawing/2014/main" val="24708836"/>
                    </a:ext>
                  </a:extLst>
                </a:gridCol>
                <a:gridCol w="951197">
                  <a:extLst>
                    <a:ext uri="{9D8B030D-6E8A-4147-A177-3AD203B41FA5}">
                      <a16:colId xmlns:a16="http://schemas.microsoft.com/office/drawing/2014/main" val="4082598259"/>
                    </a:ext>
                  </a:extLst>
                </a:gridCol>
                <a:gridCol w="951197">
                  <a:extLst>
                    <a:ext uri="{9D8B030D-6E8A-4147-A177-3AD203B41FA5}">
                      <a16:colId xmlns:a16="http://schemas.microsoft.com/office/drawing/2014/main" val="3870749161"/>
                    </a:ext>
                  </a:extLst>
                </a:gridCol>
                <a:gridCol w="951197">
                  <a:extLst>
                    <a:ext uri="{9D8B030D-6E8A-4147-A177-3AD203B41FA5}">
                      <a16:colId xmlns:a16="http://schemas.microsoft.com/office/drawing/2014/main" val="3560625850"/>
                    </a:ext>
                  </a:extLst>
                </a:gridCol>
              </a:tblGrid>
              <a:tr h="209550">
                <a:tc rowSpan="2">
                  <a:txBody>
                    <a:bodyPr/>
                    <a:lstStyle/>
                    <a:p>
                      <a:pPr algn="ctr" fontAlgn="ctr"/>
                      <a:r>
                        <a:rPr lang="es-PE" sz="1400" b="1" i="0" u="none" strike="noStrike" dirty="0">
                          <a:solidFill>
                            <a:schemeClr val="bg1"/>
                          </a:solidFill>
                          <a:effectLst/>
                          <a:latin typeface="Corbel" panose="020B0503020204020204" pitchFamily="34" charset="0"/>
                        </a:rPr>
                        <a:t>Zona</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6">
                  <a:txBody>
                    <a:bodyPr/>
                    <a:lstStyle/>
                    <a:p>
                      <a:pPr algn="ctr" fontAlgn="ctr"/>
                      <a:r>
                        <a:rPr lang="es-PE" sz="1200" b="1" i="0" u="none" strike="noStrike" dirty="0">
                          <a:solidFill>
                            <a:schemeClr val="bg1"/>
                          </a:solidFill>
                          <a:effectLst/>
                          <a:latin typeface="Corbel" panose="020B0503020204020204" pitchFamily="34" charset="0"/>
                        </a:rPr>
                        <a:t>Ámbito </a:t>
                      </a:r>
                      <a:endParaRPr lang="es-ES" sz="12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883287682"/>
                  </a:ext>
                </a:extLst>
              </a:tr>
              <a:tr h="209550">
                <a:tc vMerge="1">
                  <a:txBody>
                    <a:bodyPr/>
                    <a:lstStyle/>
                    <a:p>
                      <a:endParaRPr lang="es-ES"/>
                    </a:p>
                  </a:txBody>
                  <a:tcPr/>
                </a:tc>
                <a:tc>
                  <a:txBody>
                    <a:bodyPr/>
                    <a:lstStyle/>
                    <a:p>
                      <a:pPr algn="ctr" fontAlgn="ctr"/>
                      <a:r>
                        <a:rPr lang="es-PE" sz="1400" b="1" i="0" u="none" strike="noStrike" dirty="0">
                          <a:solidFill>
                            <a:schemeClr val="bg1"/>
                          </a:solidFill>
                          <a:effectLst/>
                          <a:latin typeface="Corbel" panose="020B0503020204020204" pitchFamily="34" charset="0"/>
                        </a:rPr>
                        <a:t>Urbano</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Rural</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Total</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400" b="1" i="0" u="none" strike="noStrike" dirty="0">
                          <a:solidFill>
                            <a:schemeClr val="bg1"/>
                          </a:solidFill>
                          <a:effectLst/>
                          <a:latin typeface="Corbel" panose="020B0503020204020204" pitchFamily="34" charset="0"/>
                        </a:rPr>
                        <a:t>%</a:t>
                      </a:r>
                      <a:endParaRPr lang="es-ES" sz="1400" b="1" i="0" u="none" strike="noStrike" dirty="0">
                        <a:solidFill>
                          <a:schemeClr val="bg1"/>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547359934"/>
                  </a:ext>
                </a:extLst>
              </a:tr>
              <a:tr h="200025">
                <a:tc>
                  <a:txBody>
                    <a:bodyPr/>
                    <a:lstStyle/>
                    <a:p>
                      <a:pPr algn="l" fontAlgn="ctr"/>
                      <a:r>
                        <a:rPr lang="es-PE" sz="1400" b="0" i="0" u="none" strike="noStrike" dirty="0">
                          <a:solidFill>
                            <a:srgbClr val="000000"/>
                          </a:solidFill>
                          <a:effectLst/>
                          <a:latin typeface="Corbel" panose="020B0503020204020204" pitchFamily="34" charset="0"/>
                        </a:rPr>
                        <a:t>Lima</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a:solidFill>
                            <a:srgbClr val="000000"/>
                          </a:solidFill>
                          <a:effectLst/>
                          <a:latin typeface="Corbel" panose="020B0503020204020204" pitchFamily="34" charset="0"/>
                        </a:rPr>
                        <a:t>7,621,753</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34.60%</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a:solidFill>
                            <a:srgbClr val="000000"/>
                          </a:solidFill>
                          <a:effectLst/>
                          <a:latin typeface="Corbel" panose="020B0503020204020204" pitchFamily="34" charset="0"/>
                        </a:rPr>
                        <a:t>6,724</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a:solidFill>
                            <a:srgbClr val="000000"/>
                          </a:solidFill>
                          <a:effectLst/>
                          <a:latin typeface="Corbel" panose="020B0503020204020204" pitchFamily="34" charset="0"/>
                        </a:rPr>
                        <a:t>0.00%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7,628,477</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PE" sz="1400" b="0" i="0" u="none" strike="noStrike">
                          <a:solidFill>
                            <a:srgbClr val="000000"/>
                          </a:solidFill>
                          <a:effectLst/>
                          <a:latin typeface="Corbel" panose="020B0503020204020204" pitchFamily="34" charset="0"/>
                        </a:rPr>
                        <a:t>35%</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98406926"/>
                  </a:ext>
                </a:extLst>
              </a:tr>
              <a:tr h="200025">
                <a:tc>
                  <a:txBody>
                    <a:bodyPr/>
                    <a:lstStyle/>
                    <a:p>
                      <a:pPr algn="l" fontAlgn="ctr"/>
                      <a:r>
                        <a:rPr lang="es-PE" sz="1400" b="0" i="0" u="none" strike="noStrike">
                          <a:solidFill>
                            <a:srgbClr val="000000"/>
                          </a:solidFill>
                          <a:effectLst/>
                          <a:latin typeface="Corbel" panose="020B0503020204020204" pitchFamily="34" charset="0"/>
                        </a:rPr>
                        <a:t>Norte</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3,593,897</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16.30%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1,686,966</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7.70%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5,280,863</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24%</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399523509"/>
                  </a:ext>
                </a:extLst>
              </a:tr>
              <a:tr h="200025">
                <a:tc>
                  <a:txBody>
                    <a:bodyPr/>
                    <a:lstStyle/>
                    <a:p>
                      <a:pPr algn="l" fontAlgn="ctr"/>
                      <a:r>
                        <a:rPr lang="es-PE" sz="1400" b="0" i="0" u="none" strike="noStrike">
                          <a:solidFill>
                            <a:srgbClr val="000000"/>
                          </a:solidFill>
                          <a:effectLst/>
                          <a:latin typeface="Corbel" panose="020B0503020204020204" pitchFamily="34" charset="0"/>
                        </a:rPr>
                        <a:t>Centro</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1,458,136</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6.60%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708,343</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3.20%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2,166,479</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10%</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475465730"/>
                  </a:ext>
                </a:extLst>
              </a:tr>
              <a:tr h="200025">
                <a:tc>
                  <a:txBody>
                    <a:bodyPr/>
                    <a:lstStyle/>
                    <a:p>
                      <a:pPr algn="l" fontAlgn="ctr"/>
                      <a:r>
                        <a:rPr lang="es-PE" sz="1400" b="0" i="0" u="none" strike="noStrike">
                          <a:solidFill>
                            <a:srgbClr val="000000"/>
                          </a:solidFill>
                          <a:effectLst/>
                          <a:latin typeface="Corbel" panose="020B0503020204020204" pitchFamily="34" charset="0"/>
                        </a:rPr>
                        <a:t>Sur</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3,110,531</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14.10%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1,235,155</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5.60%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a:solidFill>
                            <a:srgbClr val="000000"/>
                          </a:solidFill>
                          <a:effectLst/>
                          <a:latin typeface="Corbel" panose="020B0503020204020204" pitchFamily="34" charset="0"/>
                        </a:rPr>
                        <a:t>4,345,686</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ctr" fontAlgn="ctr"/>
                      <a:r>
                        <a:rPr lang="es-PE" sz="1400" b="0" i="0" u="none" strike="noStrike" dirty="0">
                          <a:solidFill>
                            <a:srgbClr val="000000"/>
                          </a:solidFill>
                          <a:effectLst/>
                          <a:latin typeface="Corbel" panose="020B0503020204020204" pitchFamily="34" charset="0"/>
                        </a:rPr>
                        <a:t>20%</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281070471"/>
                  </a:ext>
                </a:extLst>
              </a:tr>
              <a:tr h="209550">
                <a:tc>
                  <a:txBody>
                    <a:bodyPr/>
                    <a:lstStyle/>
                    <a:p>
                      <a:pPr algn="l" fontAlgn="ctr"/>
                      <a:r>
                        <a:rPr lang="es-PE" sz="1400" b="0" i="0" u="none" strike="noStrike">
                          <a:solidFill>
                            <a:srgbClr val="000000"/>
                          </a:solidFill>
                          <a:effectLst/>
                          <a:latin typeface="Corbel" panose="020B0503020204020204" pitchFamily="34" charset="0"/>
                        </a:rPr>
                        <a:t>Oriente</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1,531,095</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7.00%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1,064,430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4.80%</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2,595,525</a:t>
                      </a:r>
                      <a:endParaRPr lang="es-ES" sz="1400" b="0" i="0" u="none" strike="noStrike">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PE" sz="1400" b="0" i="0" u="none" strike="noStrike" dirty="0">
                          <a:solidFill>
                            <a:srgbClr val="000000"/>
                          </a:solidFill>
                          <a:effectLst/>
                          <a:latin typeface="Corbel" panose="020B0503020204020204" pitchFamily="34" charset="0"/>
                        </a:rPr>
                        <a:t>12%</a:t>
                      </a:r>
                      <a:endParaRPr lang="es-ES" sz="1400" b="0" i="0" u="none" strike="noStrike" dirty="0">
                        <a:solidFill>
                          <a:srgbClr val="000000"/>
                        </a:solidFill>
                        <a:effectLst/>
                        <a:latin typeface="Corbel" panose="020B0503020204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226062"/>
                  </a:ext>
                </a:extLst>
              </a:tr>
              <a:tr h="209550">
                <a:tc>
                  <a:txBody>
                    <a:bodyPr/>
                    <a:lstStyle/>
                    <a:p>
                      <a:pPr algn="l" fontAlgn="ctr"/>
                      <a:r>
                        <a:rPr lang="es-PE" sz="1400" b="1" i="0" u="none" strike="noStrike">
                          <a:solidFill>
                            <a:srgbClr val="000000"/>
                          </a:solidFill>
                          <a:effectLst/>
                          <a:latin typeface="Corbel" panose="020B0503020204020204" pitchFamily="34" charset="0"/>
                        </a:rPr>
                        <a:t>Total</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17,315,412</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78.60%</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4,701,618</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21.30%</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a:solidFill>
                            <a:srgbClr val="000000"/>
                          </a:solidFill>
                          <a:effectLst/>
                          <a:latin typeface="Corbel" panose="020B0503020204020204" pitchFamily="34" charset="0"/>
                        </a:rPr>
                        <a:t>22,017,030</a:t>
                      </a:r>
                      <a:endParaRPr lang="es-ES" sz="1400" b="1" i="0" u="none" strike="noStrike">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s-PE" sz="1400" b="1" i="0" u="none" strike="noStrike" dirty="0">
                          <a:solidFill>
                            <a:srgbClr val="000000"/>
                          </a:solidFill>
                          <a:effectLst/>
                          <a:latin typeface="Corbel" panose="020B0503020204020204" pitchFamily="34" charset="0"/>
                        </a:rPr>
                        <a:t>100%</a:t>
                      </a:r>
                      <a:endParaRPr lang="es-ES" sz="1400" b="1" i="0" u="none" strike="noStrike" dirty="0">
                        <a:solidFill>
                          <a:srgbClr val="000000"/>
                        </a:solidFill>
                        <a:effectLst/>
                        <a:latin typeface="Corbel" panose="020B05030202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3816014"/>
                  </a:ext>
                </a:extLst>
              </a:tr>
            </a:tbl>
          </a:graphicData>
        </a:graphic>
      </p:graphicFrame>
      <p:sp>
        <p:nvSpPr>
          <p:cNvPr id="12" name="Freihandform 61"/>
          <p:cNvSpPr/>
          <p:nvPr/>
        </p:nvSpPr>
        <p:spPr bwMode="gray">
          <a:xfrm>
            <a:off x="892906" y="1272017"/>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a:solidFill>
                  <a:schemeClr val="bg1"/>
                </a:solidFill>
                <a:latin typeface="Corbel" panose="020B0503020204020204" pitchFamily="34" charset="0"/>
              </a:rPr>
              <a:t>5</a:t>
            </a:r>
            <a:r>
              <a:rPr lang="es-CL" sz="1600" b="1" dirty="0">
                <a:solidFill>
                  <a:schemeClr val="bg1"/>
                </a:solidFill>
                <a:latin typeface="Corbel" panose="020B0503020204020204" pitchFamily="34" charset="0"/>
              </a:rPr>
              <a:t>. Tamaño de la población </a:t>
            </a:r>
          </a:p>
        </p:txBody>
      </p:sp>
      <p:sp>
        <p:nvSpPr>
          <p:cNvPr id="14" name="2 Rectángulo"/>
          <p:cNvSpPr/>
          <p:nvPr/>
        </p:nvSpPr>
        <p:spPr>
          <a:xfrm>
            <a:off x="3782383" y="1272017"/>
            <a:ext cx="7535631" cy="954107"/>
          </a:xfrm>
          <a:prstGeom prst="rect">
            <a:avLst/>
          </a:prstGeom>
        </p:spPr>
        <p:txBody>
          <a:bodyPr wrap="square">
            <a:spAutoFit/>
          </a:bodyPr>
          <a:lstStyle/>
          <a:p>
            <a:pPr algn="just" fontAlgn="base">
              <a:buClr>
                <a:schemeClr val="accent2"/>
              </a:buClr>
              <a:buSzPct val="130000"/>
            </a:pPr>
            <a:r>
              <a:rPr lang="es-ES" sz="1400" dirty="0">
                <a:latin typeface="Corbel" panose="020B0503020204020204" pitchFamily="34" charset="0"/>
              </a:rPr>
              <a:t>Hombres y mujeres de 18 años a más con DNI de todos los niveles socioeconómicos del Perú (22,017,030). Ámbito urbano y rural, de acuerdo con el Padrón Electoral de las Elecciones Generales 2016. </a:t>
            </a:r>
            <a:r>
              <a:rPr lang="es-ES" sz="1400" dirty="0">
                <a:latin typeface="Corbel" panose="020B0503020204020204" pitchFamily="34" charset="0"/>
                <a:ea typeface="Times New Roman" panose="02020603050405020304" pitchFamily="18" charset="0"/>
              </a:rPr>
              <a:t>La composición de la población objetivo por regiones (Lima, Norte, Centro, Sur y Oriente) y ámbito (Urbano y Rural) se puede apreciar en el siguiente cuadro:</a:t>
            </a:r>
            <a:endParaRPr lang="es-PE" sz="2000" dirty="0">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998429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0"/>
          <p:cNvSpPr txBox="1">
            <a:spLocks/>
          </p:cNvSpPr>
          <p:nvPr/>
        </p:nvSpPr>
        <p:spPr>
          <a:xfrm>
            <a:off x="431216" y="404652"/>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a:solidFill>
                  <a:srgbClr val="000000"/>
                </a:solidFill>
                <a:latin typeface="Corbel" panose="020B0503020204020204" pitchFamily="34" charset="0"/>
                <a:cs typeface="Arial" pitchFamily="34" charset="0"/>
              </a:rPr>
              <a:t>Ficha técnica del estudio</a:t>
            </a:r>
            <a:endParaRPr lang="es-PE" dirty="0">
              <a:solidFill>
                <a:srgbClr val="000000"/>
              </a:solidFill>
              <a:latin typeface="Corbel" panose="020B0503020204020204" pitchFamily="34" charset="0"/>
            </a:endParaRPr>
          </a:p>
        </p:txBody>
      </p:sp>
      <p:sp>
        <p:nvSpPr>
          <p:cNvPr id="24" name="Rectángulo 23"/>
          <p:cNvSpPr/>
          <p:nvPr/>
        </p:nvSpPr>
        <p:spPr bwMode="gray">
          <a:xfrm>
            <a:off x="5991625" y="6275979"/>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23" name="Freihandform 61"/>
          <p:cNvSpPr/>
          <p:nvPr/>
        </p:nvSpPr>
        <p:spPr bwMode="gray">
          <a:xfrm>
            <a:off x="1031395" y="5691379"/>
            <a:ext cx="2447925" cy="577099"/>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a:solidFill>
                  <a:schemeClr val="bg1"/>
                </a:solidFill>
                <a:latin typeface="Corbel" panose="020B0503020204020204" pitchFamily="34" charset="0"/>
              </a:rPr>
              <a:t>7</a:t>
            </a:r>
            <a:r>
              <a:rPr lang="es-CL" sz="1600" b="1" dirty="0">
                <a:solidFill>
                  <a:schemeClr val="bg1"/>
                </a:solidFill>
                <a:latin typeface="Corbel" panose="020B0503020204020204" pitchFamily="34" charset="0"/>
              </a:rPr>
              <a:t>. Margen de error de muestreo</a:t>
            </a:r>
          </a:p>
        </p:txBody>
      </p:sp>
      <p:sp>
        <p:nvSpPr>
          <p:cNvPr id="28" name="1 Rectángulo"/>
          <p:cNvSpPr/>
          <p:nvPr/>
        </p:nvSpPr>
        <p:spPr>
          <a:xfrm>
            <a:off x="3784802" y="5758829"/>
            <a:ext cx="7526228" cy="523220"/>
          </a:xfrm>
          <a:prstGeom prst="rect">
            <a:avLst/>
          </a:prstGeom>
        </p:spPr>
        <p:txBody>
          <a:bodyPr wrap="square">
            <a:spAutoFit/>
          </a:bodyPr>
          <a:lstStyle/>
          <a:p>
            <a:pPr marL="177800" indent="-177800" algn="just" fontAlgn="base">
              <a:buClr>
                <a:schemeClr val="accent2"/>
              </a:buClr>
              <a:buSzPct val="130000"/>
            </a:pPr>
            <a:r>
              <a:rPr lang="es-PE" sz="1400" dirty="0">
                <a:latin typeface="Corbel" panose="020B0503020204020204" pitchFamily="34" charset="0"/>
              </a:rPr>
              <a:t>Los resultados del presente estudio tienen un error máximo estimado de ± 2.</a:t>
            </a:r>
            <a:r>
              <a:rPr lang="es-419" sz="1400" dirty="0">
                <a:latin typeface="Corbel" panose="020B0503020204020204" pitchFamily="34" charset="0"/>
              </a:rPr>
              <a:t>8</a:t>
            </a:r>
            <a:r>
              <a:rPr lang="es-PE" sz="1400" dirty="0">
                <a:latin typeface="Corbel" panose="020B0503020204020204" pitchFamily="34" charset="0"/>
              </a:rPr>
              <a:t> </a:t>
            </a:r>
            <a:r>
              <a:rPr lang="es-PE" sz="1400" dirty="0" err="1">
                <a:latin typeface="Corbel" panose="020B0503020204020204" pitchFamily="34" charset="0"/>
              </a:rPr>
              <a:t>pts</a:t>
            </a:r>
            <a:r>
              <a:rPr lang="es-PE" sz="1400" dirty="0">
                <a:latin typeface="Corbel" panose="020B0503020204020204" pitchFamily="34" charset="0"/>
              </a:rPr>
              <a:t> para los</a:t>
            </a:r>
            <a:endParaRPr lang="es-419" sz="1400" dirty="0">
              <a:latin typeface="Corbel" panose="020B0503020204020204" pitchFamily="34" charset="0"/>
            </a:endParaRPr>
          </a:p>
          <a:p>
            <a:pPr marL="177800" indent="-177800" algn="just" fontAlgn="base">
              <a:buClr>
                <a:schemeClr val="accent2"/>
              </a:buClr>
              <a:buSzPct val="130000"/>
            </a:pPr>
            <a:r>
              <a:rPr lang="es-419" sz="1400" dirty="0">
                <a:latin typeface="Corbel" panose="020B0503020204020204" pitchFamily="34" charset="0"/>
              </a:rPr>
              <a:t>r</a:t>
            </a:r>
            <a:r>
              <a:rPr lang="es-PE" sz="1400" dirty="0" err="1">
                <a:latin typeface="Corbel" panose="020B0503020204020204" pitchFamily="34" charset="0"/>
              </a:rPr>
              <a:t>esultados</a:t>
            </a:r>
            <a:r>
              <a:rPr lang="es-419" sz="1400" dirty="0">
                <a:latin typeface="Corbel" panose="020B0503020204020204" pitchFamily="34" charset="0"/>
              </a:rPr>
              <a:t> </a:t>
            </a:r>
            <a:r>
              <a:rPr lang="es-PE" sz="1400" dirty="0">
                <a:latin typeface="Corbel" panose="020B0503020204020204" pitchFamily="34" charset="0"/>
              </a:rPr>
              <a:t>a nivel nacional.</a:t>
            </a:r>
            <a:endParaRPr lang="es-ES" sz="1400" dirty="0">
              <a:latin typeface="Corbel" panose="020B0503020204020204" pitchFamily="34" charset="0"/>
            </a:endParaRPr>
          </a:p>
        </p:txBody>
      </p:sp>
      <p:graphicFrame>
        <p:nvGraphicFramePr>
          <p:cNvPr id="27" name="Tabla 26"/>
          <p:cNvGraphicFramePr>
            <a:graphicFrameLocks noGrp="1"/>
          </p:cNvGraphicFramePr>
          <p:nvPr>
            <p:extLst>
              <p:ext uri="{D42A27DB-BD31-4B8C-83A1-F6EECF244321}">
                <p14:modId xmlns:p14="http://schemas.microsoft.com/office/powerpoint/2010/main" val="3226960041"/>
              </p:ext>
            </p:extLst>
          </p:nvPr>
        </p:nvGraphicFramePr>
        <p:xfrm>
          <a:off x="4800426" y="4309436"/>
          <a:ext cx="2214246" cy="1096397"/>
        </p:xfrm>
        <a:graphic>
          <a:graphicData uri="http://schemas.openxmlformats.org/drawingml/2006/table">
            <a:tbl>
              <a:tblPr/>
              <a:tblGrid>
                <a:gridCol w="1186915">
                  <a:extLst>
                    <a:ext uri="{9D8B030D-6E8A-4147-A177-3AD203B41FA5}">
                      <a16:colId xmlns:a16="http://schemas.microsoft.com/office/drawing/2014/main" val="20000"/>
                    </a:ext>
                  </a:extLst>
                </a:gridCol>
                <a:gridCol w="1027331">
                  <a:extLst>
                    <a:ext uri="{9D8B030D-6E8A-4147-A177-3AD203B41FA5}">
                      <a16:colId xmlns:a16="http://schemas.microsoft.com/office/drawing/2014/main" val="20001"/>
                    </a:ext>
                  </a:extLst>
                </a:gridCol>
              </a:tblGrid>
              <a:tr h="283427">
                <a:tc>
                  <a:txBody>
                    <a:bodyPr/>
                    <a:lstStyle/>
                    <a:p>
                      <a:pPr algn="ctr" fontAlgn="ctr"/>
                      <a:r>
                        <a:rPr lang="es-PE" sz="1200" b="1" i="0" u="none" strike="noStrike" dirty="0">
                          <a:solidFill>
                            <a:srgbClr val="FFFFFF"/>
                          </a:solidFill>
                          <a:effectLst/>
                          <a:latin typeface="Corbel" panose="020B0503020204020204" pitchFamily="34" charset="0"/>
                        </a:rPr>
                        <a:t>Sexo</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Encuestas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53220">
                <a:tc>
                  <a:txBody>
                    <a:bodyPr/>
                    <a:lstStyle/>
                    <a:p>
                      <a:pPr algn="l" fontAlgn="b"/>
                      <a:r>
                        <a:rPr lang="es-PE" sz="1200" b="0" i="0" u="none" strike="noStrike" dirty="0">
                          <a:solidFill>
                            <a:srgbClr val="000000"/>
                          </a:solidFill>
                          <a:effectLst/>
                          <a:latin typeface="Corbel" panose="020B0503020204020204" pitchFamily="34" charset="0"/>
                        </a:rPr>
                        <a:t> Hombre</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s-PE" sz="1200" b="0" i="0" u="none" strike="noStrike" dirty="0" smtClean="0">
                          <a:solidFill>
                            <a:schemeClr val="tx1"/>
                          </a:solidFill>
                          <a:effectLst/>
                          <a:latin typeface="Corbel" panose="020B0503020204020204" pitchFamily="34" charset="0"/>
                        </a:rPr>
                        <a:t>612</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1"/>
                  </a:ext>
                </a:extLst>
              </a:tr>
              <a:tr h="279875">
                <a:tc>
                  <a:txBody>
                    <a:bodyPr/>
                    <a:lstStyle/>
                    <a:p>
                      <a:pPr algn="l" fontAlgn="b"/>
                      <a:r>
                        <a:rPr lang="es-PE" sz="1200" b="0" i="0" u="none" strike="noStrike" dirty="0">
                          <a:solidFill>
                            <a:srgbClr val="000000"/>
                          </a:solidFill>
                          <a:effectLst/>
                          <a:latin typeface="Corbel" panose="020B0503020204020204" pitchFamily="34" charset="0"/>
                        </a:rPr>
                        <a:t> Mujer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smtClean="0">
                          <a:solidFill>
                            <a:schemeClr val="tx1"/>
                          </a:solidFill>
                          <a:effectLst/>
                          <a:latin typeface="Corbel" panose="020B0503020204020204" pitchFamily="34" charset="0"/>
                        </a:rPr>
                        <a:t>618</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9875">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PE" sz="1200" b="1" i="0" u="none" strike="noStrike" dirty="0" smtClean="0">
                          <a:solidFill>
                            <a:schemeClr val="bg1"/>
                          </a:solidFill>
                          <a:effectLst/>
                          <a:latin typeface="Corbel" panose="020B0503020204020204" pitchFamily="34" charset="0"/>
                        </a:rPr>
                        <a:t>1230</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bl>
          </a:graphicData>
        </a:graphic>
      </p:graphicFrame>
      <p:graphicFrame>
        <p:nvGraphicFramePr>
          <p:cNvPr id="29" name="Tabla 28"/>
          <p:cNvGraphicFramePr>
            <a:graphicFrameLocks noGrp="1"/>
          </p:cNvGraphicFramePr>
          <p:nvPr>
            <p:extLst>
              <p:ext uri="{D42A27DB-BD31-4B8C-83A1-F6EECF244321}">
                <p14:modId xmlns:p14="http://schemas.microsoft.com/office/powerpoint/2010/main" val="2422452893"/>
              </p:ext>
            </p:extLst>
          </p:nvPr>
        </p:nvGraphicFramePr>
        <p:xfrm>
          <a:off x="7275834" y="4310909"/>
          <a:ext cx="2276269" cy="1096396"/>
        </p:xfrm>
        <a:graphic>
          <a:graphicData uri="http://schemas.openxmlformats.org/drawingml/2006/table">
            <a:tbl>
              <a:tblPr/>
              <a:tblGrid>
                <a:gridCol w="1220162">
                  <a:extLst>
                    <a:ext uri="{9D8B030D-6E8A-4147-A177-3AD203B41FA5}">
                      <a16:colId xmlns:a16="http://schemas.microsoft.com/office/drawing/2014/main" val="20000"/>
                    </a:ext>
                  </a:extLst>
                </a:gridCol>
                <a:gridCol w="1056107">
                  <a:extLst>
                    <a:ext uri="{9D8B030D-6E8A-4147-A177-3AD203B41FA5}">
                      <a16:colId xmlns:a16="http://schemas.microsoft.com/office/drawing/2014/main" val="20001"/>
                    </a:ext>
                  </a:extLst>
                </a:gridCol>
              </a:tblGrid>
              <a:tr h="211899">
                <a:tc>
                  <a:txBody>
                    <a:bodyPr/>
                    <a:lstStyle/>
                    <a:p>
                      <a:pPr algn="ctr" fontAlgn="ctr"/>
                      <a:r>
                        <a:rPr lang="es-PE" sz="1200" b="1" i="0" u="none" strike="noStrike" dirty="0">
                          <a:solidFill>
                            <a:srgbClr val="FFFFFF"/>
                          </a:solidFill>
                          <a:effectLst/>
                          <a:latin typeface="Corbel" panose="020B0503020204020204" pitchFamily="34" charset="0"/>
                        </a:rPr>
                        <a:t>Rango de Edad</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Encuestas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17015">
                <a:tc>
                  <a:txBody>
                    <a:bodyPr/>
                    <a:lstStyle/>
                    <a:p>
                      <a:pPr algn="l" fontAlgn="b"/>
                      <a:r>
                        <a:rPr lang="es-PE" sz="1200" b="0" i="0" u="none" strike="noStrike" dirty="0">
                          <a:solidFill>
                            <a:srgbClr val="000000"/>
                          </a:solidFill>
                          <a:effectLst/>
                          <a:latin typeface="Corbel" panose="020B0503020204020204" pitchFamily="34" charset="0"/>
                        </a:rPr>
                        <a:t> 18 a 24 </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s-PE" sz="1200" b="0" i="0" u="none" strike="noStrike" dirty="0" smtClean="0">
                          <a:solidFill>
                            <a:schemeClr val="tx1"/>
                          </a:solidFill>
                          <a:effectLst/>
                          <a:latin typeface="Corbel" panose="020B0503020204020204" pitchFamily="34" charset="0"/>
                        </a:rPr>
                        <a:t>245</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1"/>
                  </a:ext>
                </a:extLst>
              </a:tr>
              <a:tr h="222494">
                <a:tc>
                  <a:txBody>
                    <a:bodyPr/>
                    <a:lstStyle/>
                    <a:p>
                      <a:pPr algn="l" fontAlgn="b"/>
                      <a:r>
                        <a:rPr lang="es-PE" sz="1200" b="0" i="0" u="none" strike="noStrike" dirty="0">
                          <a:solidFill>
                            <a:srgbClr val="000000"/>
                          </a:solidFill>
                          <a:effectLst/>
                          <a:latin typeface="Corbel" panose="020B0503020204020204" pitchFamily="34" charset="0"/>
                        </a:rPr>
                        <a:t> 25 a 39</a:t>
                      </a:r>
                    </a:p>
                  </a:txBody>
                  <a:tcPr marL="0" marR="0" marT="0" marB="0" anchor="ctr">
                    <a:lnL>
                      <a:noFill/>
                    </a:lnL>
                    <a:lnR>
                      <a:noFill/>
                    </a:lnR>
                    <a:lnT>
                      <a:noFill/>
                    </a:lnT>
                    <a:lnB>
                      <a:noFill/>
                    </a:lnB>
                  </a:tcPr>
                </a:tc>
                <a:tc>
                  <a:txBody>
                    <a:bodyPr/>
                    <a:lstStyle/>
                    <a:p>
                      <a:pPr algn="ctr" fontAlgn="b"/>
                      <a:r>
                        <a:rPr lang="es-PE" sz="1200" b="0" i="0" u="none" strike="noStrike" dirty="0" smtClean="0">
                          <a:solidFill>
                            <a:schemeClr val="tx1"/>
                          </a:solidFill>
                          <a:effectLst/>
                          <a:latin typeface="Corbel" panose="020B0503020204020204" pitchFamily="34" charset="0"/>
                        </a:rPr>
                        <a:t>442</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222494">
                <a:tc>
                  <a:txBody>
                    <a:bodyPr/>
                    <a:lstStyle/>
                    <a:p>
                      <a:pPr algn="l" fontAlgn="b"/>
                      <a:r>
                        <a:rPr lang="es-PE" sz="1200" b="0" i="0" u="none" strike="noStrike" dirty="0">
                          <a:solidFill>
                            <a:srgbClr val="000000"/>
                          </a:solidFill>
                          <a:effectLst/>
                          <a:latin typeface="Corbel" panose="020B0503020204020204" pitchFamily="34" charset="0"/>
                        </a:rPr>
                        <a:t> 40 a 70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smtClean="0">
                          <a:solidFill>
                            <a:schemeClr val="tx1"/>
                          </a:solidFill>
                          <a:effectLst/>
                          <a:latin typeface="Corbel" panose="020B0503020204020204" pitchFamily="34" charset="0"/>
                        </a:rPr>
                        <a:t>543</a:t>
                      </a:r>
                      <a:endParaRPr lang="es-PE" sz="1200" b="0" i="0" u="none" strike="noStrike" dirty="0">
                        <a:solidFill>
                          <a:schemeClr val="tx1"/>
                        </a:solidFill>
                        <a:effectLst/>
                        <a:latin typeface="Corbel" panose="020B0503020204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494">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PE" sz="1200" b="1" i="0" u="none" strike="noStrike" dirty="0" smtClean="0">
                          <a:solidFill>
                            <a:schemeClr val="bg1"/>
                          </a:solidFill>
                          <a:effectLst/>
                          <a:latin typeface="Corbel" panose="020B0503020204020204" pitchFamily="34" charset="0"/>
                        </a:rPr>
                        <a:t>1230</a:t>
                      </a:r>
                      <a:endParaRPr lang="es-PE" sz="1200" b="1" i="0" u="none" strike="noStrike" dirty="0">
                        <a:solidFill>
                          <a:schemeClr val="bg1"/>
                        </a:solidFill>
                        <a:effectLst/>
                        <a:latin typeface="Corbel" panose="020B0503020204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bl>
          </a:graphicData>
        </a:graphic>
      </p:graphicFrame>
      <p:sp>
        <p:nvSpPr>
          <p:cNvPr id="30" name="Rectángulo 29"/>
          <p:cNvSpPr/>
          <p:nvPr/>
        </p:nvSpPr>
        <p:spPr>
          <a:xfrm>
            <a:off x="3784802" y="3721334"/>
            <a:ext cx="7340649" cy="523220"/>
          </a:xfrm>
          <a:prstGeom prst="rect">
            <a:avLst/>
          </a:prstGeom>
        </p:spPr>
        <p:txBody>
          <a:bodyPr wrap="square">
            <a:spAutoFit/>
          </a:bodyPr>
          <a:lstStyle/>
          <a:p>
            <a:pPr lvl="0" fontAlgn="base">
              <a:buClr>
                <a:schemeClr val="accent2"/>
              </a:buClr>
              <a:buSzPct val="130000"/>
            </a:pPr>
            <a:r>
              <a:rPr lang="es-PE" sz="1400" dirty="0">
                <a:latin typeface="Corbel" panose="020B0503020204020204" pitchFamily="34" charset="0"/>
              </a:rPr>
              <a:t>Las cuotas para cada distrito seleccionado se fijan de acuerdo con la distribución de las variables sexo y rango de edad.</a:t>
            </a:r>
            <a:r>
              <a:rPr lang="es-ES" sz="1400" dirty="0">
                <a:latin typeface="Corbel" panose="020B0503020204020204" pitchFamily="34" charset="0"/>
              </a:rPr>
              <a:t> </a:t>
            </a:r>
            <a:endParaRPr lang="es-ES" sz="1400" dirty="0">
              <a:latin typeface="Corbel" panose="020B0503020204020204" pitchFamily="34" charset="0"/>
              <a:ea typeface="Times New Roman" pitchFamily="18" charset="0"/>
              <a:cs typeface="Arial" pitchFamily="34" charset="0"/>
            </a:endParaRPr>
          </a:p>
        </p:txBody>
      </p:sp>
      <p:sp>
        <p:nvSpPr>
          <p:cNvPr id="12" name="Freihandform 62"/>
          <p:cNvSpPr/>
          <p:nvPr/>
        </p:nvSpPr>
        <p:spPr bwMode="gray">
          <a:xfrm>
            <a:off x="1031395" y="1233164"/>
            <a:ext cx="2447925" cy="53135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a:solidFill>
                  <a:schemeClr val="bg1"/>
                </a:solidFill>
                <a:latin typeface="Corbel" panose="020B0503020204020204" pitchFamily="34" charset="0"/>
              </a:rPr>
              <a:t>6</a:t>
            </a:r>
            <a:r>
              <a:rPr lang="es-CL" sz="1600" b="1" dirty="0">
                <a:solidFill>
                  <a:schemeClr val="bg1"/>
                </a:solidFill>
                <a:latin typeface="Corbel" panose="020B0503020204020204" pitchFamily="34" charset="0"/>
              </a:rPr>
              <a:t>. Tamaño de la muestra</a:t>
            </a:r>
          </a:p>
        </p:txBody>
      </p:sp>
      <p:sp>
        <p:nvSpPr>
          <p:cNvPr id="13" name="23 Rectángulo"/>
          <p:cNvSpPr/>
          <p:nvPr/>
        </p:nvSpPr>
        <p:spPr>
          <a:xfrm>
            <a:off x="3784802" y="1382132"/>
            <a:ext cx="7573150" cy="307777"/>
          </a:xfrm>
          <a:prstGeom prst="rect">
            <a:avLst/>
          </a:prstGeom>
        </p:spPr>
        <p:txBody>
          <a:bodyPr wrap="square">
            <a:spAutoFit/>
          </a:bodyPr>
          <a:lstStyle/>
          <a:p>
            <a:r>
              <a:rPr lang="es-ES" sz="1400" dirty="0">
                <a:latin typeface="Corbel" panose="020B0503020204020204" pitchFamily="34" charset="0"/>
              </a:rPr>
              <a:t>La muestra para esta medición tuvo</a:t>
            </a:r>
            <a:r>
              <a:rPr lang="es-ES" sz="1400" dirty="0">
                <a:solidFill>
                  <a:srgbClr val="FF0000"/>
                </a:solidFill>
                <a:latin typeface="Corbel" panose="020B0503020204020204" pitchFamily="34" charset="0"/>
              </a:rPr>
              <a:t> </a:t>
            </a:r>
            <a:r>
              <a:rPr lang="es-ES" sz="1400" dirty="0">
                <a:latin typeface="Corbel" panose="020B0503020204020204" pitchFamily="34" charset="0"/>
              </a:rPr>
              <a:t>1</a:t>
            </a:r>
            <a:r>
              <a:rPr lang="es-419" sz="1400" dirty="0" smtClean="0">
                <a:latin typeface="Corbel" panose="020B0503020204020204" pitchFamily="34" charset="0"/>
              </a:rPr>
              <a:t>230 </a:t>
            </a:r>
            <a:r>
              <a:rPr lang="es-ES" sz="1400" dirty="0" smtClean="0">
                <a:latin typeface="Corbel" panose="020B0503020204020204" pitchFamily="34" charset="0"/>
              </a:rPr>
              <a:t>entrevistados </a:t>
            </a:r>
            <a:r>
              <a:rPr lang="es-ES" sz="1400" dirty="0">
                <a:latin typeface="Corbel" panose="020B0503020204020204" pitchFamily="34" charset="0"/>
              </a:rPr>
              <a:t>y está distribuida de la siguiente manera:</a:t>
            </a:r>
            <a:endParaRPr lang="es-PE" sz="1400" dirty="0">
              <a:latin typeface="Corbel" panose="020B0503020204020204" pitchFamily="34"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174686585"/>
              </p:ext>
            </p:extLst>
          </p:nvPr>
        </p:nvGraphicFramePr>
        <p:xfrm>
          <a:off x="4331018" y="1922237"/>
          <a:ext cx="6480718" cy="1570581"/>
        </p:xfrm>
        <a:graphic>
          <a:graphicData uri="http://schemas.openxmlformats.org/drawingml/2006/table">
            <a:tbl>
              <a:tblPr/>
              <a:tblGrid>
                <a:gridCol w="1368150">
                  <a:extLst>
                    <a:ext uri="{9D8B030D-6E8A-4147-A177-3AD203B41FA5}">
                      <a16:colId xmlns:a16="http://schemas.microsoft.com/office/drawing/2014/main" val="20000"/>
                    </a:ext>
                  </a:extLst>
                </a:gridCol>
                <a:gridCol w="904709">
                  <a:extLst>
                    <a:ext uri="{9D8B030D-6E8A-4147-A177-3AD203B41FA5}">
                      <a16:colId xmlns:a16="http://schemas.microsoft.com/office/drawing/2014/main" val="20001"/>
                    </a:ext>
                  </a:extLst>
                </a:gridCol>
                <a:gridCol w="931667">
                  <a:extLst>
                    <a:ext uri="{9D8B030D-6E8A-4147-A177-3AD203B41FA5}">
                      <a16:colId xmlns:a16="http://schemas.microsoft.com/office/drawing/2014/main" val="20002"/>
                    </a:ext>
                  </a:extLst>
                </a:gridCol>
                <a:gridCol w="819048">
                  <a:extLst>
                    <a:ext uri="{9D8B030D-6E8A-4147-A177-3AD203B41FA5}">
                      <a16:colId xmlns:a16="http://schemas.microsoft.com/office/drawing/2014/main" val="20003"/>
                    </a:ext>
                  </a:extLst>
                </a:gridCol>
                <a:gridCol w="819048">
                  <a:extLst>
                    <a:ext uri="{9D8B030D-6E8A-4147-A177-3AD203B41FA5}">
                      <a16:colId xmlns:a16="http://schemas.microsoft.com/office/drawing/2014/main" val="20004"/>
                    </a:ext>
                  </a:extLst>
                </a:gridCol>
                <a:gridCol w="819048">
                  <a:extLst>
                    <a:ext uri="{9D8B030D-6E8A-4147-A177-3AD203B41FA5}">
                      <a16:colId xmlns:a16="http://schemas.microsoft.com/office/drawing/2014/main" val="20005"/>
                    </a:ext>
                  </a:extLst>
                </a:gridCol>
                <a:gridCol w="819048">
                  <a:extLst>
                    <a:ext uri="{9D8B030D-6E8A-4147-A177-3AD203B41FA5}">
                      <a16:colId xmlns:a16="http://schemas.microsoft.com/office/drawing/2014/main" val="20006"/>
                    </a:ext>
                  </a:extLst>
                </a:gridCol>
              </a:tblGrid>
              <a:tr h="187012">
                <a:tc rowSpan="2">
                  <a:txBody>
                    <a:bodyPr/>
                    <a:lstStyle/>
                    <a:p>
                      <a:pPr algn="ctr" fontAlgn="ctr"/>
                      <a:r>
                        <a:rPr lang="es-PE" sz="1200" b="1" i="0" u="none" strike="noStrike" dirty="0">
                          <a:solidFill>
                            <a:srgbClr val="FFFFFF"/>
                          </a:solidFill>
                          <a:effectLst/>
                          <a:latin typeface="Corbel" panose="020B0503020204020204" pitchFamily="34" charset="0"/>
                        </a:rPr>
                        <a:t>Zona</a:t>
                      </a:r>
                    </a:p>
                  </a:txBody>
                  <a:tcPr marL="0" marR="0" marT="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2"/>
                    </a:solidFill>
                  </a:tcPr>
                </a:tc>
                <a:tc gridSpan="6">
                  <a:txBody>
                    <a:bodyPr/>
                    <a:lstStyle/>
                    <a:p>
                      <a:pPr algn="ctr" fontAlgn="ctr"/>
                      <a:r>
                        <a:rPr lang="es-PE" sz="1200" b="1" i="0" u="none" strike="noStrike" dirty="0">
                          <a:solidFill>
                            <a:srgbClr val="FFFFFF"/>
                          </a:solidFill>
                          <a:effectLst/>
                          <a:latin typeface="Corbel" panose="020B0503020204020204" pitchFamily="34" charset="0"/>
                        </a:rPr>
                        <a:t>Distribución de la muestra por regiones y ámbito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187012">
                <a:tc vMerge="1">
                  <a:txBody>
                    <a:bodyPr/>
                    <a:lstStyle/>
                    <a:p>
                      <a:endParaRPr lang="es-PE"/>
                    </a:p>
                  </a:txBody>
                  <a:tcPr/>
                </a:tc>
                <a:tc>
                  <a:txBody>
                    <a:bodyPr/>
                    <a:lstStyle/>
                    <a:p>
                      <a:pPr algn="ctr" fontAlgn="ctr"/>
                      <a:r>
                        <a:rPr lang="es-PE" sz="1200" b="1" i="0" u="none" strike="noStrike" dirty="0">
                          <a:solidFill>
                            <a:srgbClr val="FFFFFF"/>
                          </a:solidFill>
                          <a:effectLst/>
                          <a:latin typeface="Corbel" panose="020B0503020204020204" pitchFamily="34" charset="0"/>
                        </a:rPr>
                        <a:t>Urbano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Rural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Total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rgbClr val="FFFFFF"/>
                          </a:solidFill>
                          <a:effectLst/>
                          <a:latin typeface="Corbel" panose="020B0503020204020204" pitchFamily="34" charset="0"/>
                        </a:rPr>
                        <a:t>%</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87012">
                <a:tc>
                  <a:txBody>
                    <a:bodyPr/>
                    <a:lstStyle/>
                    <a:p>
                      <a:pPr algn="l" fontAlgn="b"/>
                      <a:r>
                        <a:rPr lang="es-PE" sz="1200" b="0" i="0" u="none" strike="noStrike" dirty="0">
                          <a:solidFill>
                            <a:srgbClr val="000000"/>
                          </a:solidFill>
                          <a:effectLst/>
                          <a:latin typeface="Corbel" panose="020B0503020204020204" pitchFamily="34" charset="0"/>
                        </a:rPr>
                        <a:t> Lima y Callao</a:t>
                      </a:r>
                    </a:p>
                  </a:txBody>
                  <a:tcPr marL="0" marR="0" marT="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PE" sz="1200" b="0" i="0" u="none" strike="noStrike" dirty="0">
                          <a:solidFill>
                            <a:srgbClr val="000000"/>
                          </a:solidFill>
                          <a:effectLst/>
                          <a:latin typeface="Calibri" panose="020F0502020204030204" pitchFamily="34" charset="0"/>
                          <a:cs typeface="Calibri" panose="020F0502020204030204" pitchFamily="34" charset="0"/>
                        </a:rPr>
                        <a:t>575</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53%</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PE" sz="1200" b="0" i="0" u="none" strike="noStrike" dirty="0">
                          <a:solidFill>
                            <a:srgbClr val="000000"/>
                          </a:solidFill>
                          <a:effectLst/>
                          <a:latin typeface="Calibri" panose="020F0502020204030204" pitchFamily="34" charset="0"/>
                          <a:cs typeface="Calibri" panose="020F0502020204030204" pitchFamily="34" charset="0"/>
                        </a:rPr>
                        <a:t> </a:t>
                      </a:r>
                      <a:r>
                        <a:rPr lang="es-PE" sz="1200" b="0" i="0" u="none" strike="noStrike" dirty="0" smtClean="0">
                          <a:solidFill>
                            <a:srgbClr val="000000"/>
                          </a:solidFill>
                          <a:effectLst/>
                          <a:latin typeface="Calibri" panose="020F0502020204030204" pitchFamily="34" charset="0"/>
                          <a:cs typeface="Calibri" panose="020F0502020204030204" pitchFamily="34" charset="0"/>
                        </a:rPr>
                        <a:t>-</a:t>
                      </a:r>
                      <a:endParaRPr lang="es-PE"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PE" sz="1200" b="0" i="0" u="none" strike="noStrike" dirty="0" smtClean="0">
                          <a:solidFill>
                            <a:srgbClr val="000000"/>
                          </a:solidFill>
                          <a:effectLst/>
                          <a:latin typeface="Calibri" panose="020F0502020204030204" pitchFamily="34" charset="0"/>
                          <a:cs typeface="Calibri" panose="020F0502020204030204" pitchFamily="34" charset="0"/>
                        </a:rPr>
                        <a:t>-</a:t>
                      </a:r>
                      <a:r>
                        <a:rPr lang="es-PE" sz="12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575</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47%</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2"/>
                  </a:ext>
                </a:extLst>
              </a:tr>
              <a:tr h="187012">
                <a:tc>
                  <a:txBody>
                    <a:bodyPr/>
                    <a:lstStyle/>
                    <a:p>
                      <a:pPr algn="l" fontAlgn="b"/>
                      <a:r>
                        <a:rPr lang="es-PE" sz="1200" b="0" i="0" u="none" strike="noStrike" dirty="0">
                          <a:solidFill>
                            <a:srgbClr val="000000"/>
                          </a:solidFill>
                          <a:effectLst/>
                          <a:latin typeface="Corbel" panose="020B0503020204020204" pitchFamily="34" charset="0"/>
                        </a:rPr>
                        <a:t> Norte</a:t>
                      </a:r>
                    </a:p>
                  </a:txBody>
                  <a:tcPr marL="0" marR="0" marT="0" marB="0" anchor="ctr">
                    <a:lnL>
                      <a:noFill/>
                    </a:lnL>
                    <a:lnR>
                      <a:noFill/>
                    </a:lnR>
                    <a:lnT>
                      <a:noFill/>
                    </a:lnT>
                    <a:lnB>
                      <a:noFill/>
                    </a:lnB>
                  </a:tcPr>
                </a:tc>
                <a:tc>
                  <a:txBody>
                    <a:bodyPr/>
                    <a:lstStyle/>
                    <a:p>
                      <a:pPr algn="ctr" fontAlgn="ctr"/>
                      <a:r>
                        <a:rPr lang="es-PE" sz="1200" b="0" i="0" u="none" strike="noStrike" dirty="0">
                          <a:solidFill>
                            <a:srgbClr val="000000"/>
                          </a:solidFill>
                          <a:effectLst/>
                          <a:latin typeface="Calibri" panose="020F0502020204030204" pitchFamily="34" charset="0"/>
                          <a:cs typeface="Calibri" panose="020F0502020204030204" pitchFamily="34" charset="0"/>
                        </a:rPr>
                        <a:t>199</a:t>
                      </a:r>
                    </a:p>
                  </a:txBody>
                  <a:tcPr marL="9525" marR="9525" marT="9525" marB="0" anchor="ctr">
                    <a:lnL>
                      <a:noFill/>
                    </a:lnL>
                    <a:lnR>
                      <a:noFill/>
                    </a:lnR>
                    <a:lnT>
                      <a:noFill/>
                    </a:lnT>
                    <a:lnB>
                      <a:noFill/>
                    </a:lnB>
                  </a:tcPr>
                </a:tc>
                <a:tc>
                  <a:txBody>
                    <a:bodyPr/>
                    <a:lstStyle/>
                    <a:p>
                      <a:pPr algn="ctr" fontAlgn="ctr"/>
                      <a:r>
                        <a:rPr lang="es-PE" sz="1200" b="0" i="0" u="none" strike="noStrike" dirty="0">
                          <a:solidFill>
                            <a:srgbClr val="000000"/>
                          </a:solidFill>
                          <a:effectLst/>
                          <a:latin typeface="Calibri" panose="020F0502020204030204" pitchFamily="34" charset="0"/>
                          <a:cs typeface="Calibri" panose="020F0502020204030204" pitchFamily="34" charset="0"/>
                        </a:rPr>
                        <a:t>18%</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40</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29%</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239</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19%</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87012">
                <a:tc>
                  <a:txBody>
                    <a:bodyPr/>
                    <a:lstStyle/>
                    <a:p>
                      <a:pPr algn="l" fontAlgn="b"/>
                      <a:r>
                        <a:rPr lang="es-PE" sz="1200" b="0" i="0" u="none" strike="noStrike" dirty="0">
                          <a:solidFill>
                            <a:srgbClr val="000000"/>
                          </a:solidFill>
                          <a:effectLst/>
                          <a:latin typeface="Corbel" panose="020B0503020204020204" pitchFamily="34" charset="0"/>
                        </a:rPr>
                        <a:t> Centro</a:t>
                      </a:r>
                    </a:p>
                  </a:txBody>
                  <a:tcPr marL="0" marR="0" marT="0"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40</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4%</a:t>
                      </a:r>
                    </a:p>
                  </a:txBody>
                  <a:tcPr marL="9525" marR="9525" marT="9525" marB="0" anchor="ctr">
                    <a:lnL>
                      <a:noFill/>
                    </a:lnL>
                    <a:lnR>
                      <a:noFill/>
                    </a:lnR>
                    <a:lnT>
                      <a:noFill/>
                    </a:lnT>
                    <a:lnB>
                      <a:noFill/>
                    </a:lnB>
                  </a:tcPr>
                </a:tc>
                <a:tc>
                  <a:txBody>
                    <a:bodyPr/>
                    <a:lstStyle/>
                    <a:p>
                      <a:pPr algn="ctr" fontAlgn="ctr"/>
                      <a:r>
                        <a:rPr lang="es-PE" sz="1200" b="0" i="0" u="none" strike="noStrike" dirty="0">
                          <a:solidFill>
                            <a:srgbClr val="000000"/>
                          </a:solidFill>
                          <a:effectLst/>
                          <a:latin typeface="Calibri" panose="020F0502020204030204" pitchFamily="34" charset="0"/>
                          <a:cs typeface="Calibri" panose="020F0502020204030204" pitchFamily="34" charset="0"/>
                        </a:rPr>
                        <a:t>47</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34%</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87</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95522">
                <a:tc>
                  <a:txBody>
                    <a:bodyPr/>
                    <a:lstStyle/>
                    <a:p>
                      <a:pPr algn="l" fontAlgn="b"/>
                      <a:r>
                        <a:rPr lang="es-PE" sz="1200" b="0" i="0" u="none" strike="noStrike" dirty="0">
                          <a:solidFill>
                            <a:srgbClr val="000000"/>
                          </a:solidFill>
                          <a:effectLst/>
                          <a:latin typeface="Corbel" panose="020B0503020204020204" pitchFamily="34" charset="0"/>
                        </a:rPr>
                        <a:t> Sur</a:t>
                      </a:r>
                    </a:p>
                  </a:txBody>
                  <a:tcPr marL="0" marR="0" marT="0"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187</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17%</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23%</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218</a:t>
                      </a:r>
                    </a:p>
                  </a:txBody>
                  <a:tcPr marL="9525" marR="9525" marT="9525" marB="0" anchor="ctr">
                    <a:lnL>
                      <a:noFill/>
                    </a:lnL>
                    <a:lnR>
                      <a:noFill/>
                    </a:lnR>
                    <a:lnT>
                      <a:noFill/>
                    </a:lnT>
                    <a:lnB>
                      <a:noFill/>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18%</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227456">
                <a:tc>
                  <a:txBody>
                    <a:bodyPr/>
                    <a:lstStyle/>
                    <a:p>
                      <a:pPr algn="l" fontAlgn="b"/>
                      <a:r>
                        <a:rPr lang="es-PE" sz="1200" b="0" i="0" u="none" strike="noStrike" dirty="0">
                          <a:solidFill>
                            <a:srgbClr val="000000"/>
                          </a:solidFill>
                          <a:effectLst/>
                          <a:latin typeface="Corbel" panose="020B0503020204020204" pitchFamily="34" charset="0"/>
                        </a:rPr>
                        <a:t> Oriente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91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Calibri" panose="020F0502020204030204" pitchFamily="34" charset="0"/>
                          <a:cs typeface="Calibri" panose="020F0502020204030204" pitchFamily="34" charset="0"/>
                        </a:rPr>
                        <a:t>111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Calibri" panose="020F0502020204030204" pitchFamily="34" charset="0"/>
                          <a:cs typeface="Calibri" panose="020F0502020204030204" pitchFamily="34" charset="0"/>
                        </a:rPr>
                        <a:t>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6364">
                <a:tc>
                  <a:txBody>
                    <a:bodyPr/>
                    <a:lstStyle/>
                    <a:p>
                      <a:pPr algn="l" fontAlgn="b"/>
                      <a:r>
                        <a:rPr lang="es-PE" sz="1200" b="1" i="0" u="none" strike="noStrike" dirty="0">
                          <a:solidFill>
                            <a:schemeClr val="bg1"/>
                          </a:solidFill>
                          <a:effectLst/>
                          <a:latin typeface="Corbel" panose="020B0503020204020204" pitchFamily="34" charset="0"/>
                        </a:rPr>
                        <a:t> Total</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chemeClr val="bg1"/>
                          </a:solidFill>
                          <a:effectLst/>
                          <a:latin typeface="Calibri" panose="020F0502020204030204" pitchFamily="34" charset="0"/>
                          <a:cs typeface="Calibri" panose="020F0502020204030204" pitchFamily="34" charset="0"/>
                        </a:rPr>
                        <a:t>1092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chemeClr val="bg1"/>
                          </a:solidFill>
                          <a:effectLst/>
                          <a:latin typeface="Calibri" panose="020F0502020204030204" pitchFamily="34" charset="0"/>
                          <a:cs typeface="Calibri" panose="020F0502020204030204" pitchFamily="34" charset="0"/>
                        </a:rPr>
                        <a:t>138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chemeClr val="bg1"/>
                          </a:solidFill>
                          <a:effectLst/>
                          <a:latin typeface="Calibri" panose="020F0502020204030204" pitchFamily="34" charset="0"/>
                          <a:cs typeface="Calibri" panose="020F0502020204030204" pitchFamily="34" charset="0"/>
                        </a:rPr>
                        <a:t>1230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PE" sz="1200" b="1"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2706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0"/>
          <p:cNvSpPr txBox="1">
            <a:spLocks/>
          </p:cNvSpPr>
          <p:nvPr/>
        </p:nvSpPr>
        <p:spPr>
          <a:xfrm>
            <a:off x="431216" y="260560"/>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a:solidFill>
                  <a:srgbClr val="000000"/>
                </a:solidFill>
                <a:latin typeface="Corbel" panose="020B0503020204020204" pitchFamily="34" charset="0"/>
                <a:cs typeface="Arial" pitchFamily="34" charset="0"/>
              </a:rPr>
              <a:t>Ficha técnica del estudio</a:t>
            </a:r>
            <a:endParaRPr lang="es-PE" dirty="0">
              <a:latin typeface="Corbel" panose="020B0503020204020204" pitchFamily="34" charset="0"/>
              <a:cs typeface="Arial" pitchFamily="34" charset="0"/>
            </a:endParaRPr>
          </a:p>
        </p:txBody>
      </p:sp>
      <p:sp>
        <p:nvSpPr>
          <p:cNvPr id="16" name="Rectángulo 15"/>
          <p:cNvSpPr/>
          <p:nvPr/>
        </p:nvSpPr>
        <p:spPr bwMode="gray">
          <a:xfrm>
            <a:off x="6530109" y="6444666"/>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12" name="Freihandform 61"/>
          <p:cNvSpPr/>
          <p:nvPr/>
        </p:nvSpPr>
        <p:spPr bwMode="gray">
          <a:xfrm>
            <a:off x="1024031" y="2093298"/>
            <a:ext cx="2479330" cy="521894"/>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a:solidFill>
                  <a:schemeClr val="bg1"/>
                </a:solidFill>
                <a:latin typeface="Corbel" panose="020B0503020204020204" pitchFamily="34" charset="0"/>
              </a:rPr>
              <a:t>9</a:t>
            </a:r>
            <a:r>
              <a:rPr lang="es-CL" sz="1600" b="1" dirty="0">
                <a:solidFill>
                  <a:schemeClr val="bg1"/>
                </a:solidFill>
                <a:latin typeface="Corbel" panose="020B0503020204020204" pitchFamily="34" charset="0"/>
              </a:rPr>
              <a:t>. Nivel de representatividad </a:t>
            </a:r>
          </a:p>
        </p:txBody>
      </p:sp>
      <p:sp>
        <p:nvSpPr>
          <p:cNvPr id="13" name="Freihandform 61"/>
          <p:cNvSpPr/>
          <p:nvPr/>
        </p:nvSpPr>
        <p:spPr bwMode="gray">
          <a:xfrm>
            <a:off x="1024030" y="3804552"/>
            <a:ext cx="2447925" cy="4803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CL" sz="1600" b="1" dirty="0">
                <a:solidFill>
                  <a:schemeClr val="bg1"/>
                </a:solidFill>
                <a:latin typeface="Corbel" panose="020B0503020204020204" pitchFamily="34" charset="0"/>
              </a:rPr>
              <a:t>1</a:t>
            </a:r>
            <a:r>
              <a:rPr lang="es-419" sz="1600" b="1" dirty="0">
                <a:solidFill>
                  <a:schemeClr val="bg1"/>
                </a:solidFill>
                <a:latin typeface="Corbel" panose="020B0503020204020204" pitchFamily="34" charset="0"/>
              </a:rPr>
              <a:t>1</a:t>
            </a:r>
            <a:r>
              <a:rPr lang="es-CL" sz="1600" b="1" dirty="0">
                <a:solidFill>
                  <a:schemeClr val="bg1"/>
                </a:solidFill>
                <a:latin typeface="Corbel" panose="020B0503020204020204" pitchFamily="34" charset="0"/>
              </a:rPr>
              <a:t>. Tipo de muestreo aplicado</a:t>
            </a:r>
          </a:p>
        </p:txBody>
      </p:sp>
      <p:sp>
        <p:nvSpPr>
          <p:cNvPr id="17" name="Freihandform 61"/>
          <p:cNvSpPr/>
          <p:nvPr/>
        </p:nvSpPr>
        <p:spPr bwMode="gray">
          <a:xfrm>
            <a:off x="1024031" y="2911889"/>
            <a:ext cx="2447925" cy="4803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a:solidFill>
                  <a:schemeClr val="bg1"/>
                </a:solidFill>
                <a:latin typeface="Corbel" panose="020B0503020204020204" pitchFamily="34" charset="0"/>
              </a:rPr>
              <a:t>10</a:t>
            </a:r>
            <a:r>
              <a:rPr lang="es-CL" sz="1600" b="1" dirty="0">
                <a:solidFill>
                  <a:schemeClr val="bg1"/>
                </a:solidFill>
                <a:latin typeface="Corbel" panose="020B0503020204020204" pitchFamily="34" charset="0"/>
              </a:rPr>
              <a:t>. Fecha de campo</a:t>
            </a:r>
          </a:p>
        </p:txBody>
      </p:sp>
      <p:sp>
        <p:nvSpPr>
          <p:cNvPr id="10" name="Freihandform 61"/>
          <p:cNvSpPr/>
          <p:nvPr/>
        </p:nvSpPr>
        <p:spPr bwMode="gray">
          <a:xfrm>
            <a:off x="1024029" y="5349981"/>
            <a:ext cx="2447925" cy="48030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CL" sz="1600" b="1" dirty="0">
                <a:solidFill>
                  <a:schemeClr val="bg1"/>
                </a:solidFill>
                <a:latin typeface="Corbel" panose="020B0503020204020204" pitchFamily="34" charset="0"/>
              </a:rPr>
              <a:t>1</a:t>
            </a:r>
            <a:r>
              <a:rPr lang="es-419" sz="1600" b="1" dirty="0">
                <a:solidFill>
                  <a:schemeClr val="bg1"/>
                </a:solidFill>
                <a:latin typeface="Corbel" panose="020B0503020204020204" pitchFamily="34" charset="0"/>
              </a:rPr>
              <a:t>2</a:t>
            </a:r>
            <a:r>
              <a:rPr lang="es-CL" sz="1600" b="1" dirty="0">
                <a:solidFill>
                  <a:schemeClr val="bg1"/>
                </a:solidFill>
                <a:latin typeface="Corbel" panose="020B0503020204020204" pitchFamily="34" charset="0"/>
              </a:rPr>
              <a:t>. Puntos de muestreo</a:t>
            </a:r>
          </a:p>
        </p:txBody>
      </p:sp>
      <p:sp>
        <p:nvSpPr>
          <p:cNvPr id="21" name="1 Rectángulo"/>
          <p:cNvSpPr/>
          <p:nvPr/>
        </p:nvSpPr>
        <p:spPr>
          <a:xfrm>
            <a:off x="3799357" y="2148624"/>
            <a:ext cx="7728347" cy="523220"/>
          </a:xfrm>
          <a:prstGeom prst="rect">
            <a:avLst/>
          </a:prstGeom>
        </p:spPr>
        <p:txBody>
          <a:bodyPr wrap="square">
            <a:spAutoFit/>
          </a:bodyPr>
          <a:lstStyle/>
          <a:p>
            <a:pPr marL="177800" indent="-177800" algn="just" fontAlgn="base">
              <a:buClr>
                <a:schemeClr val="accent2"/>
              </a:buClr>
              <a:buSzPct val="130000"/>
            </a:pPr>
            <a:r>
              <a:rPr lang="es-PE" sz="1400" dirty="0">
                <a:latin typeface="Corbel" panose="020B0503020204020204" pitchFamily="34" charset="0"/>
              </a:rPr>
              <a:t>Muestra </a:t>
            </a:r>
            <a:r>
              <a:rPr lang="es-419" sz="1400" dirty="0">
                <a:latin typeface="Corbel" panose="020B0503020204020204" pitchFamily="34" charset="0"/>
              </a:rPr>
              <a:t>de </a:t>
            </a:r>
            <a:r>
              <a:rPr lang="es-PE" sz="1400" dirty="0">
                <a:latin typeface="Corbel" panose="020B0503020204020204" pitchFamily="34" charset="0"/>
              </a:rPr>
              <a:t>personas distribuidas en los 17 departamentos, </a:t>
            </a:r>
            <a:r>
              <a:rPr lang="es-PE" sz="1400" dirty="0" smtClean="0">
                <a:latin typeface="Corbel" panose="020B0503020204020204" pitchFamily="34" charset="0"/>
              </a:rPr>
              <a:t>2</a:t>
            </a:r>
            <a:r>
              <a:rPr lang="es-419" sz="1400" dirty="0">
                <a:latin typeface="Corbel" panose="020B0503020204020204" pitchFamily="34" charset="0"/>
              </a:rPr>
              <a:t>6</a:t>
            </a:r>
            <a:r>
              <a:rPr lang="es-PE" sz="1400" dirty="0" smtClean="0">
                <a:latin typeface="Corbel" panose="020B0503020204020204" pitchFamily="34" charset="0"/>
              </a:rPr>
              <a:t> </a:t>
            </a:r>
            <a:r>
              <a:rPr lang="es-PE" sz="1400" dirty="0">
                <a:latin typeface="Corbel" panose="020B0503020204020204" pitchFamily="34" charset="0"/>
              </a:rPr>
              <a:t>provincias y </a:t>
            </a:r>
            <a:r>
              <a:rPr lang="es-419" sz="1400" dirty="0" smtClean="0">
                <a:latin typeface="Corbel" panose="020B0503020204020204" pitchFamily="34" charset="0"/>
              </a:rPr>
              <a:t>89</a:t>
            </a:r>
            <a:r>
              <a:rPr lang="es-PE" sz="1400" dirty="0" smtClean="0">
                <a:latin typeface="Corbel" panose="020B0503020204020204" pitchFamily="34" charset="0"/>
              </a:rPr>
              <a:t> </a:t>
            </a:r>
            <a:r>
              <a:rPr lang="es-PE" sz="1400" dirty="0">
                <a:latin typeface="Corbel" panose="020B0503020204020204" pitchFamily="34" charset="0"/>
              </a:rPr>
              <a:t>distritos con un nivel de</a:t>
            </a:r>
          </a:p>
          <a:p>
            <a:pPr marL="177800" indent="-177800" algn="just" fontAlgn="base">
              <a:buClr>
                <a:schemeClr val="accent2"/>
              </a:buClr>
              <a:buSzPct val="130000"/>
            </a:pPr>
            <a:r>
              <a:rPr lang="es-PE" sz="1400" dirty="0">
                <a:latin typeface="Corbel" panose="020B0503020204020204" pitchFamily="34" charset="0"/>
              </a:rPr>
              <a:t>representatividad de </a:t>
            </a:r>
            <a:r>
              <a:rPr lang="es-419" sz="1400" dirty="0" smtClean="0">
                <a:latin typeface="Corbel" panose="020B0503020204020204" pitchFamily="34" charset="0"/>
              </a:rPr>
              <a:t>60</a:t>
            </a:r>
            <a:r>
              <a:rPr lang="es-PE" sz="1400" dirty="0" smtClean="0">
                <a:latin typeface="Corbel" panose="020B0503020204020204" pitchFamily="34" charset="0"/>
              </a:rPr>
              <a:t>%</a:t>
            </a:r>
            <a:r>
              <a:rPr lang="es-ES" sz="1400" dirty="0">
                <a:latin typeface="Corbel" panose="020B0503020204020204" pitchFamily="34" charset="0"/>
              </a:rPr>
              <a:t>.</a:t>
            </a:r>
          </a:p>
        </p:txBody>
      </p:sp>
      <p:sp>
        <p:nvSpPr>
          <p:cNvPr id="22" name="1 Rectángulo"/>
          <p:cNvSpPr/>
          <p:nvPr/>
        </p:nvSpPr>
        <p:spPr>
          <a:xfrm>
            <a:off x="3825115" y="2956734"/>
            <a:ext cx="6750657" cy="307777"/>
          </a:xfrm>
          <a:prstGeom prst="rect">
            <a:avLst/>
          </a:prstGeom>
        </p:spPr>
        <p:txBody>
          <a:bodyPr wrap="square">
            <a:spAutoFit/>
          </a:bodyPr>
          <a:lstStyle/>
          <a:p>
            <a:pPr marL="177800" indent="-177800" algn="just" fontAlgn="base">
              <a:buClr>
                <a:schemeClr val="accent2"/>
              </a:buClr>
              <a:buSzPct val="130000"/>
            </a:pPr>
            <a:r>
              <a:rPr lang="es-ES_tradnl" sz="1400" dirty="0">
                <a:latin typeface="Corbel" panose="020B0503020204020204" pitchFamily="34" charset="0"/>
              </a:rPr>
              <a:t>Del </a:t>
            </a:r>
            <a:r>
              <a:rPr lang="es-419" sz="1400" dirty="0" smtClean="0">
                <a:latin typeface="Corbel" panose="020B0503020204020204" pitchFamily="34" charset="0"/>
              </a:rPr>
              <a:t>13</a:t>
            </a:r>
            <a:r>
              <a:rPr lang="es-ES_tradnl" sz="1400" dirty="0" smtClean="0">
                <a:latin typeface="Corbel" panose="020B0503020204020204" pitchFamily="34" charset="0"/>
              </a:rPr>
              <a:t> </a:t>
            </a:r>
            <a:r>
              <a:rPr lang="es-ES_tradnl" sz="1400" dirty="0">
                <a:latin typeface="Corbel" panose="020B0503020204020204" pitchFamily="34" charset="0"/>
              </a:rPr>
              <a:t>al </a:t>
            </a:r>
            <a:r>
              <a:rPr lang="es-419" sz="1400" dirty="0" smtClean="0">
                <a:latin typeface="Corbel" panose="020B0503020204020204" pitchFamily="34" charset="0"/>
              </a:rPr>
              <a:t>17 </a:t>
            </a:r>
            <a:r>
              <a:rPr lang="es-ES_tradnl" sz="1400" dirty="0">
                <a:latin typeface="Corbel" panose="020B0503020204020204" pitchFamily="34" charset="0"/>
              </a:rPr>
              <a:t>de </a:t>
            </a:r>
            <a:r>
              <a:rPr lang="es-419" sz="1400" dirty="0" smtClean="0">
                <a:latin typeface="Corbel" panose="020B0503020204020204" pitchFamily="34" charset="0"/>
              </a:rPr>
              <a:t>julio </a:t>
            </a:r>
            <a:r>
              <a:rPr lang="es-ES_tradnl" sz="1400" dirty="0">
                <a:latin typeface="Corbel" panose="020B0503020204020204" pitchFamily="34" charset="0"/>
              </a:rPr>
              <a:t>del 201</a:t>
            </a:r>
            <a:r>
              <a:rPr lang="es-419" sz="1400" dirty="0">
                <a:latin typeface="Corbel" panose="020B0503020204020204" pitchFamily="34" charset="0"/>
              </a:rPr>
              <a:t>9</a:t>
            </a:r>
            <a:r>
              <a:rPr lang="es-ES_tradnl" sz="1400" dirty="0">
                <a:latin typeface="Corbel" panose="020B0503020204020204" pitchFamily="34" charset="0"/>
              </a:rPr>
              <a:t>.</a:t>
            </a:r>
            <a:endParaRPr lang="es-ES" sz="1400" dirty="0">
              <a:latin typeface="Corbel" panose="020B0503020204020204" pitchFamily="34" charset="0"/>
            </a:endParaRPr>
          </a:p>
        </p:txBody>
      </p:sp>
      <p:sp>
        <p:nvSpPr>
          <p:cNvPr id="4" name="Rectángulo 3"/>
          <p:cNvSpPr/>
          <p:nvPr/>
        </p:nvSpPr>
        <p:spPr>
          <a:xfrm>
            <a:off x="3799357" y="3738089"/>
            <a:ext cx="7443899" cy="1384995"/>
          </a:xfrm>
          <a:prstGeom prst="rect">
            <a:avLst/>
          </a:prstGeom>
        </p:spPr>
        <p:txBody>
          <a:bodyPr wrap="square">
            <a:spAutoFit/>
          </a:bodyPr>
          <a:lstStyle/>
          <a:p>
            <a:pPr marL="177800" lvl="0" indent="-177800" algn="just" fontAlgn="base">
              <a:buClr>
                <a:srgbClr val="007DC3"/>
              </a:buClr>
              <a:buSzPct val="130000"/>
              <a:defRPr/>
            </a:pPr>
            <a:r>
              <a:rPr lang="es-PE" sz="1400" kern="0" dirty="0">
                <a:latin typeface="Corbel" panose="020B0503020204020204" pitchFamily="34" charset="0"/>
              </a:rPr>
              <a:t>Es </a:t>
            </a:r>
            <a:r>
              <a:rPr lang="es-PE" sz="1400" kern="0" dirty="0" err="1">
                <a:latin typeface="Corbel" panose="020B0503020204020204" pitchFamily="34" charset="0"/>
              </a:rPr>
              <a:t>polietápico</a:t>
            </a:r>
            <a:r>
              <a:rPr lang="es-PE" sz="1400" kern="0" dirty="0">
                <a:latin typeface="Corbel" panose="020B0503020204020204" pitchFamily="34" charset="0"/>
              </a:rPr>
              <a:t> y probabilístico. El </a:t>
            </a:r>
            <a:r>
              <a:rPr kumimoji="0" lang="es-PE" sz="1400" b="0" i="0" u="none" strike="noStrike" kern="0" cap="none" spc="0" normalizeH="0" baseline="0" noProof="0" dirty="0">
                <a:ln>
                  <a:noFill/>
                </a:ln>
                <a:effectLst/>
                <a:uLnTx/>
                <a:uFillTx/>
                <a:latin typeface="Corbel" panose="020B0503020204020204" pitchFamily="34" charset="0"/>
              </a:rPr>
              <a:t>diseño de la muestra es estratificado por regiones (Lima, Norte, </a:t>
            </a:r>
          </a:p>
          <a:p>
            <a:pPr marL="177800" lvl="0" indent="-177800" algn="just" fontAlgn="base">
              <a:buClr>
                <a:srgbClr val="007DC3"/>
              </a:buClr>
              <a:buSzPct val="130000"/>
              <a:defRPr/>
            </a:pPr>
            <a:r>
              <a:rPr kumimoji="0" lang="es-PE" sz="1400" b="0" i="0" u="none" strike="noStrike" kern="0" cap="none" spc="0" normalizeH="0" baseline="0" noProof="0" dirty="0">
                <a:ln>
                  <a:noFill/>
                </a:ln>
                <a:effectLst/>
                <a:uLnTx/>
                <a:uFillTx/>
                <a:latin typeface="Corbel" panose="020B0503020204020204" pitchFamily="34" charset="0"/>
              </a:rPr>
              <a:t>Centro, Sur y Oriente) y dentro</a:t>
            </a:r>
            <a:r>
              <a:rPr kumimoji="0" lang="es-PE" sz="1400" b="0" i="0" u="none" strike="noStrike" kern="0" cap="none" spc="0" normalizeH="0" noProof="0" dirty="0">
                <a:ln>
                  <a:noFill/>
                </a:ln>
                <a:effectLst/>
                <a:uLnTx/>
                <a:uFillTx/>
                <a:latin typeface="Corbel" panose="020B0503020204020204" pitchFamily="34" charset="0"/>
              </a:rPr>
              <a:t> </a:t>
            </a:r>
            <a:r>
              <a:rPr lang="es-PE" sz="1400" kern="0" dirty="0">
                <a:latin typeface="Corbel" panose="020B0503020204020204" pitchFamily="34" charset="0"/>
              </a:rPr>
              <a:t>de </a:t>
            </a:r>
            <a:r>
              <a:rPr kumimoji="0" lang="es-PE" sz="1400" b="0" i="0" u="none" strike="noStrike" kern="0" cap="none" spc="0" normalizeH="0" baseline="0" noProof="0" dirty="0">
                <a:ln>
                  <a:noFill/>
                </a:ln>
                <a:effectLst/>
                <a:uLnTx/>
                <a:uFillTx/>
                <a:latin typeface="Corbel" panose="020B0503020204020204" pitchFamily="34" charset="0"/>
              </a:rPr>
              <a:t>cada una de estas regiones existe una sub estratificación por</a:t>
            </a:r>
          </a:p>
          <a:p>
            <a:pPr marL="177800" lvl="0" indent="-177800" algn="just" fontAlgn="base">
              <a:buClr>
                <a:srgbClr val="007DC3"/>
              </a:buClr>
              <a:buSzPct val="130000"/>
              <a:defRPr/>
            </a:pPr>
            <a:r>
              <a:rPr kumimoji="0" lang="es-PE" sz="1400" b="0" i="0" u="none" strike="noStrike" kern="0" cap="none" spc="0" normalizeH="0" baseline="0" noProof="0" dirty="0">
                <a:ln>
                  <a:noFill/>
                </a:ln>
                <a:effectLst/>
                <a:uLnTx/>
                <a:uFillTx/>
                <a:latin typeface="Corbel" panose="020B0503020204020204" pitchFamily="34" charset="0"/>
              </a:rPr>
              <a:t>ámbito (urbano y rural) y región</a:t>
            </a:r>
            <a:r>
              <a:rPr kumimoji="0" lang="es-PE" sz="1400" b="0" i="0" u="none" strike="noStrike" kern="0" cap="none" spc="0" normalizeH="0" noProof="0" dirty="0">
                <a:ln>
                  <a:noFill/>
                </a:ln>
                <a:effectLst/>
                <a:uLnTx/>
                <a:uFillTx/>
                <a:latin typeface="Corbel" panose="020B0503020204020204" pitchFamily="34" charset="0"/>
              </a:rPr>
              <a:t> </a:t>
            </a:r>
            <a:r>
              <a:rPr kumimoji="0" lang="es-PE" sz="1400" b="0" i="0" u="none" strike="noStrike" kern="0" cap="none" spc="0" normalizeH="0" baseline="0" noProof="0" dirty="0">
                <a:ln>
                  <a:noFill/>
                </a:ln>
                <a:effectLst/>
                <a:uLnTx/>
                <a:uFillTx/>
                <a:latin typeface="Corbel" panose="020B0503020204020204" pitchFamily="34" charset="0"/>
              </a:rPr>
              <a:t>natural (Costa, Sierra y Selva). Al interior de ellas se selecciona una</a:t>
            </a:r>
          </a:p>
          <a:p>
            <a:pPr marL="177800" lvl="0" indent="-177800" algn="just" fontAlgn="base">
              <a:buClr>
                <a:srgbClr val="007DC3"/>
              </a:buClr>
              <a:buSzPct val="130000"/>
              <a:defRPr/>
            </a:pPr>
            <a:r>
              <a:rPr kumimoji="0" lang="es-PE" sz="1400" b="0" i="0" u="none" strike="noStrike" kern="0" cap="none" spc="0" normalizeH="0" baseline="0" noProof="0" dirty="0">
                <a:ln>
                  <a:noFill/>
                </a:ln>
                <a:effectLst/>
                <a:uLnTx/>
                <a:uFillTx/>
                <a:latin typeface="Corbel" panose="020B0503020204020204" pitchFamily="34" charset="0"/>
              </a:rPr>
              <a:t>muestra de ciudades y</a:t>
            </a:r>
            <a:r>
              <a:rPr kumimoji="0" lang="es-PE" sz="1400" b="0" i="0" u="none" strike="noStrike" kern="0" cap="none" spc="0" normalizeH="0" noProof="0" dirty="0">
                <a:ln>
                  <a:noFill/>
                </a:ln>
                <a:effectLst/>
                <a:uLnTx/>
                <a:uFillTx/>
                <a:latin typeface="Corbel" panose="020B0503020204020204" pitchFamily="34" charset="0"/>
              </a:rPr>
              <a:t> </a:t>
            </a:r>
            <a:r>
              <a:rPr kumimoji="0" lang="es-PE" sz="1400" b="0" i="0" u="none" strike="noStrike" kern="0" cap="none" spc="0" normalizeH="0" baseline="0" noProof="0" dirty="0">
                <a:ln>
                  <a:noFill/>
                </a:ln>
                <a:effectLst/>
                <a:uLnTx/>
                <a:uFillTx/>
                <a:latin typeface="Corbel" panose="020B0503020204020204" pitchFamily="34" charset="0"/>
              </a:rPr>
              <a:t>distritos,</a:t>
            </a:r>
            <a:r>
              <a:rPr kumimoji="0" lang="es-PE" sz="1400" b="0" i="0" u="none" strike="noStrike" kern="0" cap="none" spc="0" normalizeH="0" noProof="0" dirty="0">
                <a:ln>
                  <a:noFill/>
                </a:ln>
                <a:effectLst/>
                <a:uLnTx/>
                <a:uFillTx/>
                <a:latin typeface="Corbel" panose="020B0503020204020204" pitchFamily="34" charset="0"/>
              </a:rPr>
              <a:t> </a:t>
            </a:r>
            <a:r>
              <a:rPr kumimoji="0" lang="es-PE" sz="1400" b="0" i="0" u="none" strike="noStrike" kern="0" cap="none" spc="0" normalizeH="0" baseline="0" noProof="0" dirty="0">
                <a:ln>
                  <a:noFill/>
                </a:ln>
                <a:effectLst/>
                <a:uLnTx/>
                <a:uFillTx/>
                <a:latin typeface="Corbel" panose="020B0503020204020204" pitchFamily="34" charset="0"/>
              </a:rPr>
              <a:t>con inicio</a:t>
            </a:r>
            <a:r>
              <a:rPr kumimoji="0" lang="es-PE" sz="1400" b="0" i="0" u="none" strike="noStrike" kern="0" cap="none" spc="0" normalizeH="0" noProof="0" dirty="0">
                <a:ln>
                  <a:noFill/>
                </a:ln>
                <a:effectLst/>
                <a:uLnTx/>
                <a:uFillTx/>
                <a:latin typeface="Corbel" panose="020B0503020204020204" pitchFamily="34" charset="0"/>
              </a:rPr>
              <a:t> aleatorio de manzanas</a:t>
            </a:r>
            <a:r>
              <a:rPr kumimoji="0" lang="es-PE" sz="1400" b="0" i="0" u="none" strike="noStrike" kern="0" cap="none" spc="0" normalizeH="0" baseline="0" noProof="0" dirty="0">
                <a:ln>
                  <a:noFill/>
                </a:ln>
                <a:effectLst/>
                <a:uLnTx/>
                <a:uFillTx/>
                <a:latin typeface="Corbel" panose="020B0503020204020204" pitchFamily="34" charset="0"/>
              </a:rPr>
              <a:t>. </a:t>
            </a:r>
            <a:r>
              <a:rPr lang="es-PE" sz="1400" kern="0" dirty="0">
                <a:latin typeface="Corbel" panose="020B0503020204020204" pitchFamily="34" charset="0"/>
              </a:rPr>
              <a:t>Para elegir las viviendas se</a:t>
            </a:r>
          </a:p>
          <a:p>
            <a:pPr marL="177800" lvl="0" indent="-177800" algn="just" fontAlgn="base">
              <a:buClr>
                <a:srgbClr val="007DC3"/>
              </a:buClr>
              <a:buSzPct val="130000"/>
              <a:defRPr/>
            </a:pPr>
            <a:r>
              <a:rPr lang="es-PE" sz="1400" kern="0" dirty="0">
                <a:latin typeface="Corbel" panose="020B0503020204020204" pitchFamily="34" charset="0"/>
              </a:rPr>
              <a:t>realiza un muestreo sistemático con inicio aleatorio. Finalmente, para la selección de las personas</a:t>
            </a:r>
          </a:p>
          <a:p>
            <a:pPr marL="177800" lvl="0" indent="-177800" algn="just" fontAlgn="base">
              <a:buClr>
                <a:srgbClr val="007DC3"/>
              </a:buClr>
              <a:buSzPct val="130000"/>
              <a:defRPr/>
            </a:pPr>
            <a:r>
              <a:rPr lang="es-PE" sz="1400" kern="0" dirty="0">
                <a:latin typeface="Corbel" panose="020B0503020204020204" pitchFamily="34" charset="0"/>
              </a:rPr>
              <a:t>se utilizan cuotas de sexo y rango de edad. </a:t>
            </a:r>
            <a:endParaRPr kumimoji="0" lang="es-PE" sz="1400" b="0" i="0" u="none" strike="noStrike" kern="0" cap="none" spc="0" normalizeH="0" baseline="0" noProof="0" dirty="0">
              <a:ln>
                <a:noFill/>
              </a:ln>
              <a:effectLst/>
              <a:uLnTx/>
              <a:uFillTx/>
              <a:latin typeface="Corbel" panose="020B0503020204020204" pitchFamily="34" charset="0"/>
            </a:endParaRPr>
          </a:p>
        </p:txBody>
      </p:sp>
      <p:sp>
        <p:nvSpPr>
          <p:cNvPr id="23" name="1 Rectángulo"/>
          <p:cNvSpPr/>
          <p:nvPr/>
        </p:nvSpPr>
        <p:spPr>
          <a:xfrm>
            <a:off x="3799357" y="5299545"/>
            <a:ext cx="6355052" cy="1169551"/>
          </a:xfrm>
          <a:prstGeom prst="rect">
            <a:avLst/>
          </a:prstGeom>
        </p:spPr>
        <p:txBody>
          <a:bodyPr wrap="square">
            <a:spAutoFit/>
          </a:bodyPr>
          <a:lstStyle/>
          <a:p>
            <a:pPr marL="177800" indent="-177800" algn="just" fontAlgn="base">
              <a:buClr>
                <a:schemeClr val="accent2"/>
              </a:buClr>
              <a:buSzPct val="130000"/>
            </a:pPr>
            <a:r>
              <a:rPr lang="es-ES" sz="1400" dirty="0">
                <a:latin typeface="Corbel" panose="020B0503020204020204" pitchFamily="34" charset="0"/>
              </a:rPr>
              <a:t>Zona Lima: 		Lima Metropolitana</a:t>
            </a:r>
          </a:p>
          <a:p>
            <a:pPr marL="177800" indent="-177800" algn="just" fontAlgn="base">
              <a:buClr>
                <a:schemeClr val="accent2"/>
              </a:buClr>
              <a:buSzPct val="130000"/>
            </a:pPr>
            <a:r>
              <a:rPr lang="es-ES" sz="1400" dirty="0">
                <a:latin typeface="Corbel" panose="020B0503020204020204" pitchFamily="34" charset="0"/>
              </a:rPr>
              <a:t>Zona Norte: 	Ancash, Cajamarca, La Libertad, Lambayeque, Piura</a:t>
            </a:r>
          </a:p>
          <a:p>
            <a:pPr marL="177800" indent="-177800" algn="just" fontAlgn="base">
              <a:buClr>
                <a:schemeClr val="accent2"/>
              </a:buClr>
              <a:buSzPct val="130000"/>
            </a:pPr>
            <a:r>
              <a:rPr lang="es-ES" sz="1400" dirty="0">
                <a:latin typeface="Corbel" panose="020B0503020204020204" pitchFamily="34" charset="0"/>
              </a:rPr>
              <a:t>Zona Centro: 	Huánuco, </a:t>
            </a:r>
            <a:r>
              <a:rPr lang="es-419" sz="1400" dirty="0">
                <a:latin typeface="Corbel" panose="020B0503020204020204" pitchFamily="34" charset="0"/>
              </a:rPr>
              <a:t>Junín, Lima provincia (Cañete y Huaral)</a:t>
            </a:r>
            <a:endParaRPr lang="es-ES" sz="1400" dirty="0">
              <a:latin typeface="Corbel" panose="020B0503020204020204" pitchFamily="34" charset="0"/>
            </a:endParaRPr>
          </a:p>
          <a:p>
            <a:pPr marL="177800" indent="-177800" algn="just" fontAlgn="base">
              <a:buClr>
                <a:schemeClr val="accent2"/>
              </a:buClr>
              <a:buSzPct val="130000"/>
            </a:pPr>
            <a:r>
              <a:rPr lang="es-ES" sz="1400" dirty="0">
                <a:latin typeface="Corbel" panose="020B0503020204020204" pitchFamily="34" charset="0"/>
              </a:rPr>
              <a:t>Zona Sur: 		Arequipa, Ayacucho, Cusco, Ica, Puno, Tacna. </a:t>
            </a:r>
          </a:p>
          <a:p>
            <a:pPr marL="177800" indent="-177800" algn="just" fontAlgn="base">
              <a:buClr>
                <a:schemeClr val="accent2"/>
              </a:buClr>
              <a:buSzPct val="130000"/>
            </a:pPr>
            <a:r>
              <a:rPr lang="es-ES" sz="1400" dirty="0">
                <a:latin typeface="Corbel" panose="020B0503020204020204" pitchFamily="34" charset="0"/>
              </a:rPr>
              <a:t>Zona Oriente: 	Loreto, San Martín, Ucayali.</a:t>
            </a:r>
          </a:p>
        </p:txBody>
      </p:sp>
      <p:sp>
        <p:nvSpPr>
          <p:cNvPr id="14" name="Freihandform 61"/>
          <p:cNvSpPr/>
          <p:nvPr/>
        </p:nvSpPr>
        <p:spPr bwMode="gray">
          <a:xfrm>
            <a:off x="1029590" y="1296240"/>
            <a:ext cx="2499617" cy="523220"/>
          </a:xfrm>
          <a:custGeom>
            <a:avLst/>
            <a:gdLst>
              <a:gd name="connsiteX0" fmla="*/ 0 w 2424208"/>
              <a:gd name="connsiteY0" fmla="*/ 0 h 969683"/>
              <a:gd name="connsiteX1" fmla="*/ 2424208 w 2424208"/>
              <a:gd name="connsiteY1" fmla="*/ 0 h 969683"/>
              <a:gd name="connsiteX2" fmla="*/ 2424208 w 2424208"/>
              <a:gd name="connsiteY2" fmla="*/ 969683 h 969683"/>
              <a:gd name="connsiteX3" fmla="*/ 0 w 2424208"/>
              <a:gd name="connsiteY3" fmla="*/ 969683 h 969683"/>
              <a:gd name="connsiteX4" fmla="*/ 0 w 2424208"/>
              <a:gd name="connsiteY4" fmla="*/ 0 h 96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208" h="969683">
                <a:moveTo>
                  <a:pt x="0" y="0"/>
                </a:moveTo>
                <a:lnTo>
                  <a:pt x="2424208" y="0"/>
                </a:lnTo>
                <a:lnTo>
                  <a:pt x="2424208" y="969683"/>
                </a:lnTo>
                <a:lnTo>
                  <a:pt x="0" y="969683"/>
                </a:lnTo>
                <a:lnTo>
                  <a:pt x="0" y="0"/>
                </a:lnTo>
                <a:close/>
              </a:path>
            </a:pathLst>
          </a:custGeom>
          <a:solidFill>
            <a:schemeClr val="accent5"/>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anchor="ctr"/>
          <a:lstStyle/>
          <a:p>
            <a:pPr>
              <a:defRPr/>
            </a:pPr>
            <a:r>
              <a:rPr lang="es-419" sz="1600" b="1" dirty="0">
                <a:solidFill>
                  <a:schemeClr val="bg1"/>
                </a:solidFill>
                <a:latin typeface="Corbel" panose="020B0503020204020204" pitchFamily="34" charset="0"/>
              </a:rPr>
              <a:t>8</a:t>
            </a:r>
            <a:r>
              <a:rPr lang="es-CL" sz="1600" b="1" dirty="0">
                <a:solidFill>
                  <a:schemeClr val="bg1"/>
                </a:solidFill>
                <a:latin typeface="Corbel" panose="020B0503020204020204" pitchFamily="34" charset="0"/>
              </a:rPr>
              <a:t>. Nivel de confianza de la muestra</a:t>
            </a:r>
          </a:p>
        </p:txBody>
      </p:sp>
      <p:sp>
        <p:nvSpPr>
          <p:cNvPr id="18" name="1 Rectángulo"/>
          <p:cNvSpPr/>
          <p:nvPr/>
        </p:nvSpPr>
        <p:spPr>
          <a:xfrm>
            <a:off x="3825115" y="1308678"/>
            <a:ext cx="7526229" cy="523220"/>
          </a:xfrm>
          <a:prstGeom prst="rect">
            <a:avLst/>
          </a:prstGeom>
        </p:spPr>
        <p:txBody>
          <a:bodyPr wrap="square">
            <a:spAutoFit/>
          </a:bodyPr>
          <a:lstStyle/>
          <a:p>
            <a:pPr marL="177800" indent="-177800" algn="just" fontAlgn="base">
              <a:buClr>
                <a:schemeClr val="accent2"/>
              </a:buClr>
              <a:buSzPct val="130000"/>
            </a:pPr>
            <a:r>
              <a:rPr lang="es-PE" sz="1400" dirty="0">
                <a:latin typeface="Corbel" panose="020B0503020204020204" pitchFamily="34" charset="0"/>
              </a:rPr>
              <a:t>Los resultados del estudio tienen un nivel de confianza de 95% considerando una varianza máxima </a:t>
            </a:r>
          </a:p>
          <a:p>
            <a:pPr marL="177800" indent="-177800" algn="just" fontAlgn="base">
              <a:buClr>
                <a:schemeClr val="accent2"/>
              </a:buClr>
              <a:buSzPct val="130000"/>
            </a:pPr>
            <a:r>
              <a:rPr lang="es-PE" sz="1400" dirty="0">
                <a:latin typeface="Corbel" panose="020B0503020204020204" pitchFamily="34" charset="0"/>
              </a:rPr>
              <a:t>en las proporciones poblacionales (p=q=0.5).</a:t>
            </a:r>
            <a:endParaRPr lang="es-ES" sz="1400" dirty="0">
              <a:latin typeface="Corbel" panose="020B0503020204020204" pitchFamily="34" charset="0"/>
            </a:endParaRPr>
          </a:p>
        </p:txBody>
      </p:sp>
    </p:spTree>
    <p:extLst>
      <p:ext uri="{BB962C8B-B14F-4D97-AF65-F5344CB8AC3E}">
        <p14:creationId xmlns:p14="http://schemas.microsoft.com/office/powerpoint/2010/main" val="128049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8 CuadroTexto"/>
          <p:cNvSpPr txBox="1"/>
          <p:nvPr/>
        </p:nvSpPr>
        <p:spPr>
          <a:xfrm>
            <a:off x="431216" y="1278611"/>
            <a:ext cx="11019886" cy="5509200"/>
          </a:xfrm>
          <a:prstGeom prst="rect">
            <a:avLst/>
          </a:prstGeom>
          <a:noFill/>
        </p:spPr>
        <p:txBody>
          <a:bodyPr wrap="square" rtlCol="0">
            <a:spAutoFit/>
          </a:bodyPr>
          <a:lstStyle/>
          <a:p>
            <a:pPr algn="just" fontAlgn="base"/>
            <a:r>
              <a:rPr lang="es-PE" sz="1600" dirty="0">
                <a:latin typeface="Corbel" panose="020B0503020204020204" pitchFamily="34" charset="0"/>
              </a:rPr>
              <a:t>El área de Estudios de Opinión del Instituto tiene la misión de colaborar con el rol del IEP como actor protagónico en la discusión de la agenda pública mediante la difusión de encuestas mensuales sobre temas de coyuntura política y social. Cuenta con el respaldo de un comité consultivo conformado por  Jorge Aragón, Cecilia Blondet, Julio Carrión, Martín Tanaka y Patricia Zárate, investigadores principales del IEP.</a:t>
            </a:r>
          </a:p>
          <a:p>
            <a:pPr algn="just" fontAlgn="base"/>
            <a:r>
              <a:rPr lang="es-PE" sz="1600" dirty="0">
                <a:latin typeface="Corbel" panose="020B0503020204020204" pitchFamily="34" charset="0"/>
              </a:rPr>
              <a:t>El área de Estudios de Opinión ofrece los servicios de:</a:t>
            </a:r>
          </a:p>
          <a:p>
            <a:pPr marL="285750" indent="-285750" algn="just" fontAlgn="base">
              <a:buFont typeface="Arial" panose="020B0604020202020204" pitchFamily="34" charset="0"/>
              <a:buChar char="•"/>
            </a:pPr>
            <a:r>
              <a:rPr lang="es-PE" sz="1600" dirty="0">
                <a:latin typeface="Corbel" panose="020B0503020204020204" pitchFamily="34" charset="0"/>
              </a:rPr>
              <a:t>Encuesta mensual de opinión sobre temas de coyuntura y estructurales vinculados a aspectos sociales, económicos y políticos.</a:t>
            </a:r>
          </a:p>
          <a:p>
            <a:pPr marL="285750" indent="-285750" algn="just" fontAlgn="base">
              <a:buFont typeface="Arial" panose="020B0604020202020204" pitchFamily="34" charset="0"/>
              <a:buChar char="•"/>
            </a:pPr>
            <a:r>
              <a:rPr lang="es-PE" sz="1600" dirty="0">
                <a:latin typeface="Corbel" panose="020B0503020204020204" pitchFamily="34" charset="0"/>
              </a:rPr>
              <a:t>Estudios Ad hoc cuantitativos y cualitativos así como soluciones digitales que sean de ayuda en la labor aplicada o académica de diversas organizaciones privadas o públicas vinculadas al desarrollo del país: comunidad de investigadores, universidades, organismos de cooperación e instituciones del Estado, entre otros.</a:t>
            </a:r>
          </a:p>
          <a:p>
            <a:pPr marL="285750" indent="-285750" algn="just" fontAlgn="base">
              <a:buFont typeface="Arial" panose="020B0604020202020204" pitchFamily="34" charset="0"/>
              <a:buChar char="•"/>
            </a:pPr>
            <a:r>
              <a:rPr lang="es-PE" sz="1600" dirty="0">
                <a:latin typeface="Corbel" panose="020B0503020204020204" pitchFamily="34" charset="0"/>
              </a:rPr>
              <a:t>IEP Bus: Herramienta de investigación útil y sencilla para la rápida resolución de necesidades puntuales de información, sin tener que recurrir a un estudio Ad hoc. Bajo esta modalidad, las instituciones interesadas se “suben” al estudio mediante la contratación de preguntas en un mismo cuestionario que serán respondidas por una muestra representativa de la población peruana o Lima Metropolitana, según sea el objetivo particular de la organización.</a:t>
            </a:r>
          </a:p>
          <a:p>
            <a:pPr fontAlgn="base"/>
            <a:endParaRPr lang="es-PE" sz="1600" dirty="0">
              <a:latin typeface="Corbel" panose="020B0503020204020204" pitchFamily="34" charset="0"/>
            </a:endParaRPr>
          </a:p>
          <a:p>
            <a:pPr fontAlgn="base"/>
            <a:r>
              <a:rPr lang="es-PE" sz="1600" b="1" dirty="0">
                <a:latin typeface="Corbel" panose="020B0503020204020204" pitchFamily="34" charset="0"/>
              </a:rPr>
              <a:t>EQUIPO</a:t>
            </a:r>
            <a:endParaRPr lang="es-PE" sz="1600" dirty="0">
              <a:latin typeface="Corbel" panose="020B0503020204020204" pitchFamily="34" charset="0"/>
            </a:endParaRPr>
          </a:p>
          <a:p>
            <a:pPr fontAlgn="base"/>
            <a:r>
              <a:rPr lang="es-PE" sz="1600" dirty="0">
                <a:latin typeface="Corbel" panose="020B0503020204020204" pitchFamily="34" charset="0"/>
              </a:rPr>
              <a:t>Hernán Chaparro</a:t>
            </a:r>
            <a:br>
              <a:rPr lang="es-PE" sz="1600" dirty="0">
                <a:latin typeface="Corbel" panose="020B0503020204020204" pitchFamily="34" charset="0"/>
              </a:rPr>
            </a:br>
            <a:r>
              <a:rPr lang="es-PE" sz="1600" dirty="0">
                <a:latin typeface="Corbel" panose="020B0503020204020204" pitchFamily="34" charset="0"/>
              </a:rPr>
              <a:t>Jefe del área</a:t>
            </a:r>
            <a:r>
              <a:rPr lang="es-PE" sz="1600" dirty="0">
                <a:solidFill>
                  <a:schemeClr val="accent5"/>
                </a:solidFill>
                <a:latin typeface="Corbel" panose="020B0503020204020204" pitchFamily="34" charset="0"/>
              </a:rPr>
              <a:t/>
            </a:r>
            <a:br>
              <a:rPr lang="es-PE" sz="1600" dirty="0">
                <a:solidFill>
                  <a:schemeClr val="accent5"/>
                </a:solidFill>
                <a:latin typeface="Corbel" panose="020B0503020204020204" pitchFamily="34" charset="0"/>
              </a:rPr>
            </a:br>
            <a:r>
              <a:rPr lang="es-PE" sz="1600" u="sng" dirty="0">
                <a:solidFill>
                  <a:schemeClr val="accent5"/>
                </a:solidFill>
                <a:latin typeface="Corbel" panose="020B0503020204020204" pitchFamily="34" charset="0"/>
                <a:hlinkClick r:id="rId3"/>
              </a:rPr>
              <a:t>hchaparro@iep.org.pe</a:t>
            </a:r>
            <a:endParaRPr lang="es-PE" sz="1600" u="sng" dirty="0">
              <a:solidFill>
                <a:schemeClr val="accent5"/>
              </a:solidFill>
              <a:latin typeface="Corbel" panose="020B0503020204020204" pitchFamily="34" charset="0"/>
            </a:endParaRPr>
          </a:p>
          <a:p>
            <a:pPr fontAlgn="base"/>
            <a:endParaRPr lang="es-PE" sz="1600" dirty="0">
              <a:latin typeface="Corbel" panose="020B0503020204020204" pitchFamily="34" charset="0"/>
            </a:endParaRPr>
          </a:p>
          <a:p>
            <a:pPr fontAlgn="base"/>
            <a:r>
              <a:rPr lang="es-PE" sz="1600" dirty="0">
                <a:latin typeface="Corbel" panose="020B0503020204020204" pitchFamily="34" charset="0"/>
              </a:rPr>
              <a:t>Laura Amaya</a:t>
            </a:r>
            <a:br>
              <a:rPr lang="es-PE" sz="1600" dirty="0">
                <a:latin typeface="Corbel" panose="020B0503020204020204" pitchFamily="34" charset="0"/>
              </a:rPr>
            </a:br>
            <a:r>
              <a:rPr lang="es-PE" sz="1600" dirty="0">
                <a:latin typeface="Corbel" panose="020B0503020204020204" pitchFamily="34" charset="0"/>
              </a:rPr>
              <a:t>Asistente</a:t>
            </a:r>
            <a:br>
              <a:rPr lang="es-PE" sz="1600" dirty="0">
                <a:latin typeface="Corbel" panose="020B0503020204020204" pitchFamily="34" charset="0"/>
              </a:rPr>
            </a:br>
            <a:r>
              <a:rPr lang="es-PE" sz="1600" u="sng" dirty="0">
                <a:solidFill>
                  <a:schemeClr val="accent5"/>
                </a:solidFill>
                <a:latin typeface="Corbel" panose="020B0503020204020204" pitchFamily="34" charset="0"/>
                <a:hlinkClick r:id="rId4"/>
              </a:rPr>
              <a:t>lamaya@iep.org.pe</a:t>
            </a:r>
            <a:endParaRPr lang="es-PE" sz="1600" dirty="0">
              <a:solidFill>
                <a:schemeClr val="accent5"/>
              </a:solidFill>
              <a:latin typeface="Corbel" panose="020B0503020204020204" pitchFamily="34" charset="0"/>
            </a:endParaRPr>
          </a:p>
        </p:txBody>
      </p:sp>
      <p:sp>
        <p:nvSpPr>
          <p:cNvPr id="7" name="Rectángulo 6"/>
          <p:cNvSpPr/>
          <p:nvPr/>
        </p:nvSpPr>
        <p:spPr bwMode="gray">
          <a:xfrm>
            <a:off x="6414199" y="6288793"/>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8" name="Título 10"/>
          <p:cNvSpPr txBox="1">
            <a:spLocks/>
          </p:cNvSpPr>
          <p:nvPr/>
        </p:nvSpPr>
        <p:spPr>
          <a:xfrm>
            <a:off x="431216" y="260560"/>
            <a:ext cx="8545185" cy="768107"/>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r>
              <a:rPr lang="es-PE" dirty="0">
                <a:solidFill>
                  <a:srgbClr val="000000"/>
                </a:solidFill>
                <a:latin typeface="Corbel" panose="020B0503020204020204" pitchFamily="34" charset="0"/>
                <a:cs typeface="Arial" pitchFamily="34" charset="0"/>
              </a:rPr>
              <a:t>Estudios de Opinión IEP</a:t>
            </a:r>
            <a:endParaRPr lang="es-PE" dirty="0">
              <a:latin typeface="Corbel" panose="020B0503020204020204" pitchFamily="34" charset="0"/>
              <a:cs typeface="Arial" pitchFamily="34" charset="0"/>
            </a:endParaRPr>
          </a:p>
        </p:txBody>
      </p:sp>
    </p:spTree>
    <p:extLst>
      <p:ext uri="{BB962C8B-B14F-4D97-AF65-F5344CB8AC3E}">
        <p14:creationId xmlns:p14="http://schemas.microsoft.com/office/powerpoint/2010/main" val="64040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0"/>
          <p:cNvSpPr txBox="1">
            <a:spLocks/>
          </p:cNvSpPr>
          <p:nvPr/>
        </p:nvSpPr>
        <p:spPr>
          <a:xfrm>
            <a:off x="551384" y="284629"/>
            <a:ext cx="10208980" cy="768107"/>
          </a:xfrm>
          <a:prstGeom prst="rect">
            <a:avLst/>
          </a:prstGeom>
        </p:spPr>
        <p:txBody>
          <a:bodyPr anchor="ct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a:defRPr/>
            </a:pPr>
            <a:r>
              <a:rPr lang="es-ES" dirty="0" smtClean="0">
                <a:latin typeface="Corbel" panose="020B0503020204020204" pitchFamily="34" charset="0"/>
              </a:rPr>
              <a:t>Avances sin consenso</a:t>
            </a:r>
            <a:endParaRPr lang="es-ES" dirty="0">
              <a:latin typeface="Corbel" panose="020B0503020204020204" pitchFamily="34" charset="0"/>
            </a:endParaRPr>
          </a:p>
        </p:txBody>
      </p:sp>
      <p:sp>
        <p:nvSpPr>
          <p:cNvPr id="5" name="Rectángulo 4"/>
          <p:cNvSpPr/>
          <p:nvPr/>
        </p:nvSpPr>
        <p:spPr bwMode="gray">
          <a:xfrm>
            <a:off x="6530109" y="6353187"/>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4" name="Rectángulo 3"/>
          <p:cNvSpPr/>
          <p:nvPr/>
        </p:nvSpPr>
        <p:spPr>
          <a:xfrm>
            <a:off x="551384" y="1274874"/>
            <a:ext cx="10972746" cy="5324535"/>
          </a:xfrm>
          <a:prstGeom prst="rect">
            <a:avLst/>
          </a:prstGeom>
        </p:spPr>
        <p:txBody>
          <a:bodyPr wrap="square">
            <a:spAutoFit/>
          </a:bodyPr>
          <a:lstStyle/>
          <a:p>
            <a:pPr algn="just"/>
            <a:r>
              <a:rPr lang="es-ES" sz="2000" dirty="0">
                <a:latin typeface="Corbel" panose="020B0503020204020204" pitchFamily="34" charset="0"/>
              </a:rPr>
              <a:t>La reforma política, como la de justicia, ha ido caminando dentro de un fuerte clima de tensión en el vínculo del gobierno con el legislativo. Cada avance ha sido fruto de muchas negociaciones dejando la sensación de que unos quieren cambio y otros…no tanto. Se ha avanzado en lo legal, pero con pocos consensos.  La posición de la ciudadanía ante la percepción de una conflictiva relación entre el Congreso y el ejecutivo (54%) está hoy dividida.  Una proporción importante demanda mayor firmeza por parte del ejecutivo frente a un Congreso que se percibe como obstructor (39%) y un grupo equivalente considera que el diálogo entre gobierno y legislativo debe ser el camino a seguir (42%).  ¿Quiénes son los protagonistas en este proceso?  Un presidente del Consejo de Ministros con una aprobación de 34% que, si miramos cuál era la foto política de sus antecesores en el mismo mes patrio, vemos que tiene la mejor evaluación en los últimos siete julios (dicho sea de paso, ocho presidentes del Consejo de Ministro en siete años).  Del otro lado, un Congreso con una aprobación bastante baja si se compara con el julio de otros años. Solo superior a la de julio del 2018, antes del pedido del referéndum por parte de Vizcarra, y semejante a la del último año de Humala. Del Solar se ha ido haciendo un espacio liderando la negociación del ejecutivo con la comisión de constitución en el Congreso.  La próxima semana el parlamento tendrá un nuevo presidente de mesa directiva y habrá que observar qué tipo de dinámica se establece entre ambos poderes del Estado.</a:t>
            </a:r>
          </a:p>
          <a:p>
            <a:pPr algn="r"/>
            <a:r>
              <a:rPr lang="es-ES" sz="2000" dirty="0" smtClean="0">
                <a:latin typeface="Corbel" panose="020B0503020204020204" pitchFamily="34" charset="0"/>
              </a:rPr>
              <a:t>Hernán </a:t>
            </a:r>
            <a:r>
              <a:rPr lang="es-ES" sz="2000" dirty="0" smtClean="0">
                <a:latin typeface="Corbel" panose="020B0503020204020204" pitchFamily="34" charset="0"/>
              </a:rPr>
              <a:t>Chaparro</a:t>
            </a:r>
            <a:endParaRPr lang="es-PE" sz="2000" dirty="0">
              <a:latin typeface="Corbel" panose="020B0503020204020204" pitchFamily="34" charset="0"/>
            </a:endParaRPr>
          </a:p>
        </p:txBody>
      </p:sp>
    </p:spTree>
    <p:extLst>
      <p:ext uri="{BB962C8B-B14F-4D97-AF65-F5344CB8AC3E}">
        <p14:creationId xmlns:p14="http://schemas.microsoft.com/office/powerpoint/2010/main" val="241736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dirty="0">
                <a:latin typeface="Corbel" panose="020B0503020204020204" pitchFamily="34" charset="0"/>
              </a:rPr>
              <a:t/>
            </a:r>
            <a:br>
              <a:rPr lang="es-419" dirty="0">
                <a:latin typeface="Corbel" panose="020B0503020204020204" pitchFamily="34" charset="0"/>
              </a:rPr>
            </a:br>
            <a:r>
              <a:rPr lang="es-419" dirty="0">
                <a:latin typeface="Corbel" panose="020B0503020204020204" pitchFamily="34" charset="0"/>
              </a:rPr>
              <a:t>Evaluación </a:t>
            </a:r>
            <a:r>
              <a:rPr lang="es-419" dirty="0" smtClean="0">
                <a:latin typeface="Corbel" panose="020B0503020204020204" pitchFamily="34" charset="0"/>
              </a:rPr>
              <a:t>del </a:t>
            </a:r>
            <a:r>
              <a:rPr lang="es-419" dirty="0" smtClean="0">
                <a:latin typeface="Corbel" panose="020B0503020204020204" pitchFamily="34" charset="0"/>
              </a:rPr>
              <a:t>presidente </a:t>
            </a:r>
            <a:r>
              <a:rPr lang="es-419" dirty="0" smtClean="0">
                <a:latin typeface="Corbel" panose="020B0503020204020204" pitchFamily="34" charset="0"/>
              </a:rPr>
              <a:t>del Consejo de ministros</a:t>
            </a:r>
            <a:br>
              <a:rPr lang="es-419" dirty="0" smtClean="0">
                <a:latin typeface="Corbel" panose="020B0503020204020204" pitchFamily="34" charset="0"/>
              </a:rPr>
            </a:br>
            <a:endParaRPr lang="es-PE" dirty="0">
              <a:latin typeface="Corbel" panose="020B0503020204020204" pitchFamily="34" charset="0"/>
            </a:endParaRPr>
          </a:p>
        </p:txBody>
      </p:sp>
      <p:sp>
        <p:nvSpPr>
          <p:cNvPr id="3" name="Rectángulo 2"/>
          <p:cNvSpPr/>
          <p:nvPr/>
        </p:nvSpPr>
        <p:spPr bwMode="gray">
          <a:xfrm>
            <a:off x="6568745" y="6366066"/>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77302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84061" y="1122566"/>
            <a:ext cx="10175326" cy="584775"/>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¿Usted aprueba o desaprueba el desempeño del </a:t>
            </a:r>
            <a:r>
              <a:rPr lang="es-PE" sz="1600" dirty="0" smtClean="0">
                <a:solidFill>
                  <a:srgbClr val="000000"/>
                </a:solidFill>
                <a:latin typeface="Corbel" panose="020B0503020204020204" pitchFamily="34" charset="0"/>
              </a:rPr>
              <a:t>presidente </a:t>
            </a:r>
            <a:r>
              <a:rPr lang="es-PE" sz="1600" dirty="0">
                <a:solidFill>
                  <a:srgbClr val="000000"/>
                </a:solidFill>
                <a:latin typeface="Corbel" panose="020B0503020204020204" pitchFamily="34" charset="0"/>
              </a:rPr>
              <a:t>del Consejo de Ministros, </a:t>
            </a:r>
            <a:r>
              <a:rPr lang="es-419" sz="1600" b="1" u="sng" dirty="0">
                <a:solidFill>
                  <a:srgbClr val="000000"/>
                </a:solidFill>
                <a:latin typeface="Corbel" panose="020B0503020204020204" pitchFamily="34" charset="0"/>
              </a:rPr>
              <a:t>Salvador del Solar</a:t>
            </a:r>
            <a:r>
              <a:rPr lang="es-PE" sz="1600" dirty="0" smtClean="0">
                <a:solidFill>
                  <a:srgbClr val="000000"/>
                </a:solidFill>
                <a:latin typeface="Corbel" panose="020B0503020204020204" pitchFamily="34" charset="0"/>
              </a:rPr>
              <a:t>? </a:t>
            </a:r>
            <a:r>
              <a:rPr lang="es-419" sz="1600" dirty="0">
                <a:solidFill>
                  <a:srgbClr val="000000"/>
                </a:solidFill>
                <a:latin typeface="Corbel" panose="020B0503020204020204" pitchFamily="34" charset="0"/>
              </a:rPr>
              <a:t>- </a:t>
            </a:r>
            <a:r>
              <a:rPr lang="es-PE" sz="1600" b="1" dirty="0">
                <a:solidFill>
                  <a:srgbClr val="000000"/>
                </a:solidFill>
                <a:latin typeface="Corbel" panose="020B0503020204020204" pitchFamily="34" charset="0"/>
              </a:rPr>
              <a:t>RESPUESTA ESPONTÁNEA</a:t>
            </a:r>
            <a:endParaRPr lang="es-PE" sz="1600" b="1" i="1" dirty="0">
              <a:solidFill>
                <a:srgbClr val="000000"/>
              </a:solidFill>
              <a:latin typeface="Corbel" panose="020B0503020204020204" pitchFamily="34" charset="0"/>
            </a:endParaRPr>
          </a:p>
        </p:txBody>
      </p:sp>
      <p:sp>
        <p:nvSpPr>
          <p:cNvPr id="14" name="Título 10"/>
          <p:cNvSpPr txBox="1">
            <a:spLocks/>
          </p:cNvSpPr>
          <p:nvPr/>
        </p:nvSpPr>
        <p:spPr>
          <a:xfrm>
            <a:off x="384061" y="483117"/>
            <a:ext cx="9796259"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a:solidFill>
                  <a:srgbClr val="000000"/>
                </a:solidFill>
                <a:latin typeface="Corbel" panose="020B0503020204020204" pitchFamily="34" charset="0"/>
              </a:rPr>
              <a:t>Aprobación de Salvador del </a:t>
            </a:r>
            <a:r>
              <a:rPr lang="es-419" dirty="0" smtClean="0">
                <a:solidFill>
                  <a:srgbClr val="000000"/>
                </a:solidFill>
                <a:latin typeface="Corbel" panose="020B0503020204020204" pitchFamily="34" charset="0"/>
              </a:rPr>
              <a:t>Solar: cae 8 pts. con respecto a junio</a:t>
            </a:r>
            <a:endParaRPr lang="es-419" dirty="0">
              <a:solidFill>
                <a:srgbClr val="000000"/>
              </a:solidFill>
              <a:latin typeface="Corbel" panose="020B0503020204020204" pitchFamily="34" charset="0"/>
            </a:endParaRPr>
          </a:p>
        </p:txBody>
      </p:sp>
      <p:pic>
        <p:nvPicPr>
          <p:cNvPr id="9" name="Picture 2" descr="Resultado de imagen para salvador del solar primer ministro p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461" y="2122593"/>
            <a:ext cx="1363926" cy="20496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11 Gráfico"/>
          <p:cNvGraphicFramePr/>
          <p:nvPr>
            <p:extLst>
              <p:ext uri="{D42A27DB-BD31-4B8C-83A1-F6EECF244321}">
                <p14:modId xmlns:p14="http://schemas.microsoft.com/office/powerpoint/2010/main" val="2361832579"/>
              </p:ext>
            </p:extLst>
          </p:nvPr>
        </p:nvGraphicFramePr>
        <p:xfrm>
          <a:off x="1055049" y="1800074"/>
          <a:ext cx="7496522" cy="27795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8 Tabla"/>
          <p:cNvGraphicFramePr>
            <a:graphicFrameLocks noGrp="1"/>
          </p:cNvGraphicFramePr>
          <p:nvPr>
            <p:extLst>
              <p:ext uri="{D42A27DB-BD31-4B8C-83A1-F6EECF244321}">
                <p14:modId xmlns:p14="http://schemas.microsoft.com/office/powerpoint/2010/main" val="3214248419"/>
              </p:ext>
            </p:extLst>
          </p:nvPr>
        </p:nvGraphicFramePr>
        <p:xfrm>
          <a:off x="728386" y="4781070"/>
          <a:ext cx="10352986" cy="1351054"/>
        </p:xfrm>
        <a:graphic>
          <a:graphicData uri="http://schemas.openxmlformats.org/drawingml/2006/table">
            <a:tbl>
              <a:tblPr/>
              <a:tblGrid>
                <a:gridCol w="1649233">
                  <a:extLst>
                    <a:ext uri="{9D8B030D-6E8A-4147-A177-3AD203B41FA5}">
                      <a16:colId xmlns:a16="http://schemas.microsoft.com/office/drawing/2014/main" val="20000"/>
                    </a:ext>
                  </a:extLst>
                </a:gridCol>
                <a:gridCol w="664222">
                  <a:extLst>
                    <a:ext uri="{9D8B030D-6E8A-4147-A177-3AD203B41FA5}">
                      <a16:colId xmlns:a16="http://schemas.microsoft.com/office/drawing/2014/main" val="20001"/>
                    </a:ext>
                  </a:extLst>
                </a:gridCol>
                <a:gridCol w="521892">
                  <a:extLst>
                    <a:ext uri="{9D8B030D-6E8A-4147-A177-3AD203B41FA5}">
                      <a16:colId xmlns:a16="http://schemas.microsoft.com/office/drawing/2014/main" val="755056812"/>
                    </a:ext>
                  </a:extLst>
                </a:gridCol>
                <a:gridCol w="616850">
                  <a:extLst>
                    <a:ext uri="{9D8B030D-6E8A-4147-A177-3AD203B41FA5}">
                      <a16:colId xmlns:a16="http://schemas.microsoft.com/office/drawing/2014/main" val="1031452437"/>
                    </a:ext>
                  </a:extLst>
                </a:gridCol>
                <a:gridCol w="776967">
                  <a:extLst>
                    <a:ext uri="{9D8B030D-6E8A-4147-A177-3AD203B41FA5}">
                      <a16:colId xmlns:a16="http://schemas.microsoft.com/office/drawing/2014/main" val="3073160988"/>
                    </a:ext>
                  </a:extLst>
                </a:gridCol>
                <a:gridCol w="685182">
                  <a:extLst>
                    <a:ext uri="{9D8B030D-6E8A-4147-A177-3AD203B41FA5}">
                      <a16:colId xmlns:a16="http://schemas.microsoft.com/office/drawing/2014/main" val="20005"/>
                    </a:ext>
                  </a:extLst>
                </a:gridCol>
                <a:gridCol w="799380">
                  <a:extLst>
                    <a:ext uri="{9D8B030D-6E8A-4147-A177-3AD203B41FA5}">
                      <a16:colId xmlns:a16="http://schemas.microsoft.com/office/drawing/2014/main" val="20006"/>
                    </a:ext>
                  </a:extLst>
                </a:gridCol>
                <a:gridCol w="899303">
                  <a:extLst>
                    <a:ext uri="{9D8B030D-6E8A-4147-A177-3AD203B41FA5}">
                      <a16:colId xmlns:a16="http://schemas.microsoft.com/office/drawing/2014/main" val="1149785273"/>
                    </a:ext>
                  </a:extLst>
                </a:gridCol>
                <a:gridCol w="1213344">
                  <a:extLst>
                    <a:ext uri="{9D8B030D-6E8A-4147-A177-3AD203B41FA5}">
                      <a16:colId xmlns:a16="http://schemas.microsoft.com/office/drawing/2014/main" val="20010"/>
                    </a:ext>
                  </a:extLst>
                </a:gridCol>
                <a:gridCol w="913578">
                  <a:extLst>
                    <a:ext uri="{9D8B030D-6E8A-4147-A177-3AD203B41FA5}">
                      <a16:colId xmlns:a16="http://schemas.microsoft.com/office/drawing/2014/main" val="20009"/>
                    </a:ext>
                  </a:extLst>
                </a:gridCol>
                <a:gridCol w="799379">
                  <a:extLst>
                    <a:ext uri="{9D8B030D-6E8A-4147-A177-3AD203B41FA5}">
                      <a16:colId xmlns:a16="http://schemas.microsoft.com/office/drawing/2014/main" val="20011"/>
                    </a:ext>
                  </a:extLst>
                </a:gridCol>
                <a:gridCol w="813656">
                  <a:extLst>
                    <a:ext uri="{9D8B030D-6E8A-4147-A177-3AD203B41FA5}">
                      <a16:colId xmlns:a16="http://schemas.microsoft.com/office/drawing/2014/main" val="20012"/>
                    </a:ext>
                  </a:extLst>
                </a:gridCol>
              </a:tblGrid>
              <a:tr h="22284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1400" b="1" i="0" u="none" strike="noStrike" kern="1200" dirty="0" smtClean="0">
                          <a:solidFill>
                            <a:srgbClr val="000000"/>
                          </a:solidFill>
                          <a:effectLst/>
                          <a:latin typeface="Corbel" panose="020B0503020204020204" pitchFamily="34" charset="0"/>
                          <a:ea typeface="+mn-ea"/>
                          <a:cs typeface="+mn-cs"/>
                        </a:rPr>
                        <a:t>Julio </a:t>
                      </a:r>
                      <a:r>
                        <a:rPr lang="es-419" sz="1400" b="1" i="0" u="none" strike="noStrike" kern="1200" dirty="0">
                          <a:solidFill>
                            <a:srgbClr val="000000"/>
                          </a:solidFill>
                          <a:effectLst/>
                          <a:latin typeface="Corbel" panose="020B0503020204020204" pitchFamily="34" charset="0"/>
                          <a:ea typeface="+mn-ea"/>
                          <a:cs typeface="+mn-cs"/>
                        </a:rPr>
                        <a:t>2019</a:t>
                      </a:r>
                      <a:endParaRPr lang="es-PE" sz="1400" b="1" i="0" u="none" strike="noStrike" kern="1200" dirty="0">
                        <a:solidFill>
                          <a:srgbClr val="000000"/>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rowSpan="2">
                  <a:txBody>
                    <a:bodyPr/>
                    <a:lstStyle/>
                    <a:p>
                      <a:pPr algn="ctr" rtl="0" fontAlgn="ctr"/>
                      <a:r>
                        <a:rPr lang="es-PE" sz="1400" b="1" i="0" u="none" strike="noStrike" dirty="0">
                          <a:solidFill>
                            <a:schemeClr val="tx1"/>
                          </a:solidFill>
                          <a:effectLst/>
                          <a:latin typeface="Corbel" panose="020B0503020204020204" pitchFamily="34" charset="0"/>
                        </a:rPr>
                        <a:t>Total </a:t>
                      </a: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gridSpan="5">
                  <a:txBody>
                    <a:bodyPr/>
                    <a:lstStyle/>
                    <a:p>
                      <a:pPr algn="ctr" rtl="0" fontAlgn="ctr"/>
                      <a:r>
                        <a:rPr lang="es-PE" sz="1400" b="1" i="0" u="none" strike="noStrike" dirty="0" smtClean="0">
                          <a:solidFill>
                            <a:schemeClr val="tx1"/>
                          </a:solidFill>
                          <a:effectLst/>
                          <a:latin typeface="Corbel" panose="020B0503020204020204" pitchFamily="34" charset="0"/>
                        </a:rPr>
                        <a:t>Macro zona</a:t>
                      </a: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hMerge="1">
                  <a:txBody>
                    <a:bodyPr/>
                    <a:lstStyle/>
                    <a:p>
                      <a:pPr algn="ctr" rtl="0" fontAlgn="ct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gridSpan="2">
                  <a:txBody>
                    <a:bodyPr/>
                    <a:lstStyle/>
                    <a:p>
                      <a:pPr marL="0" algn="ctr" defTabSz="1219170" rtl="0" eaLnBrk="1" fontAlgn="ctr" latinLnBrk="0" hangingPunct="1"/>
                      <a:r>
                        <a:rPr lang="es-419" sz="1400" b="1" i="0" u="none" strike="noStrike" kern="1200" dirty="0">
                          <a:solidFill>
                            <a:schemeClr val="tx1"/>
                          </a:solidFill>
                          <a:effectLst/>
                          <a:latin typeface="Corbel" panose="020B0503020204020204" pitchFamily="34" charset="0"/>
                          <a:ea typeface="+mn-ea"/>
                          <a:cs typeface="+mn-cs"/>
                        </a:rPr>
                        <a:t>Aprobación de Vizcarra</a:t>
                      </a:r>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s-ES"/>
                    </a:p>
                  </a:txBody>
                  <a:tcPr/>
                </a:tc>
                <a:tc gridSpan="3">
                  <a:txBody>
                    <a:bodyPr/>
                    <a:lstStyle/>
                    <a:p>
                      <a:pPr marL="0" algn="ctr" defTabSz="1219170" rtl="0" eaLnBrk="1" fontAlgn="ctr" latinLnBrk="0" hangingPunct="1"/>
                      <a:r>
                        <a:rPr lang="es-419" sz="1400" b="1" i="0" u="none" strike="noStrike" kern="1200" dirty="0" smtClean="0">
                          <a:solidFill>
                            <a:schemeClr val="tx1"/>
                          </a:solidFill>
                          <a:effectLst/>
                          <a:latin typeface="Corbel" panose="020B0503020204020204" pitchFamily="34" charset="0"/>
                          <a:ea typeface="+mn-ea"/>
                          <a:cs typeface="+mn-cs"/>
                        </a:rPr>
                        <a:t>Nivel socioeconómico</a:t>
                      </a:r>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marL="0" algn="ctr" defTabSz="1219170" rtl="0" eaLnBrk="1" fontAlgn="ctr" latinLnBrk="0" hangingPunct="1"/>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marL="0" algn="ctr" defTabSz="1219170" rtl="0" eaLnBrk="1" fontAlgn="ctr" latinLnBrk="0" hangingPunct="1"/>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0833">
                <a:tc vMerge="1">
                  <a:txBody>
                    <a:bodyPr/>
                    <a:lstStyle/>
                    <a:p>
                      <a:endParaRPr lang="es-PE"/>
                    </a:p>
                  </a:txBody>
                  <a:tcPr/>
                </a:tc>
                <a:tc vMerge="1">
                  <a:txBody>
                    <a:bodyPr/>
                    <a:lstStyle/>
                    <a:p>
                      <a:endParaRPr lang="es-PE"/>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PE" sz="1400" b="1" i="0" u="none" strike="noStrike" dirty="0">
                          <a:solidFill>
                            <a:schemeClr val="tx1"/>
                          </a:solidFill>
                          <a:effectLst/>
                          <a:latin typeface="Corbel" panose="020B0503020204020204" pitchFamily="34" charset="0"/>
                          <a:cs typeface="Arial" panose="020B0604020202020204" pitchFamily="34" charset="0"/>
                        </a:rPr>
                        <a:t>Lima</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Norte</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Centro</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Sur</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Oriente</a:t>
                      </a: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a:solidFill>
                            <a:schemeClr val="tx1"/>
                          </a:solidFill>
                          <a:effectLst/>
                          <a:latin typeface="Corbel" panose="020B0503020204020204" pitchFamily="34" charset="0"/>
                          <a:cs typeface="Arial" panose="020B0604020202020204" pitchFamily="34" charset="0"/>
                        </a:rPr>
                        <a:t>Aprueban</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a:solidFill>
                            <a:schemeClr val="tx1"/>
                          </a:solidFill>
                          <a:effectLst/>
                          <a:latin typeface="Corbel" panose="020B0503020204020204" pitchFamily="34" charset="0"/>
                          <a:cs typeface="Arial" panose="020B0604020202020204" pitchFamily="34" charset="0"/>
                        </a:rPr>
                        <a:t>Desaprueban</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smtClean="0">
                          <a:solidFill>
                            <a:schemeClr val="tx1"/>
                          </a:solidFill>
                          <a:effectLst/>
                          <a:latin typeface="Corbel" panose="020B0503020204020204" pitchFamily="34" charset="0"/>
                          <a:cs typeface="Arial" panose="020B0604020202020204" pitchFamily="34" charset="0"/>
                        </a:rPr>
                        <a:t>NSE A/B</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smtClean="0">
                          <a:solidFill>
                            <a:schemeClr val="tx1"/>
                          </a:solidFill>
                          <a:effectLst/>
                          <a:latin typeface="Corbel" panose="020B0503020204020204" pitchFamily="34" charset="0"/>
                          <a:cs typeface="Arial" panose="020B0604020202020204" pitchFamily="34" charset="0"/>
                        </a:rPr>
                        <a:t>NSE</a:t>
                      </a:r>
                      <a:r>
                        <a:rPr lang="es-419" sz="1400" b="1" i="0" u="none" strike="noStrike" baseline="0" dirty="0" smtClean="0">
                          <a:solidFill>
                            <a:schemeClr val="tx1"/>
                          </a:solidFill>
                          <a:effectLst/>
                          <a:latin typeface="Corbel" panose="020B0503020204020204" pitchFamily="34" charset="0"/>
                          <a:cs typeface="Arial" panose="020B0604020202020204" pitchFamily="34" charset="0"/>
                        </a:rPr>
                        <a:t> C</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smtClean="0">
                          <a:solidFill>
                            <a:schemeClr val="tx1"/>
                          </a:solidFill>
                          <a:effectLst/>
                          <a:latin typeface="Corbel" panose="020B0503020204020204" pitchFamily="34" charset="0"/>
                          <a:cs typeface="Arial" panose="020B0604020202020204" pitchFamily="34" charset="0"/>
                        </a:rPr>
                        <a:t>NSE D/E</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19403">
                <a:tc>
                  <a:txBody>
                    <a:bodyPr/>
                    <a:lstStyle/>
                    <a:p>
                      <a:pPr algn="l" rtl="0" fontAlgn="ctr"/>
                      <a:r>
                        <a:rPr lang="es-419" sz="1400" b="0" i="0" u="none" strike="noStrike" dirty="0">
                          <a:solidFill>
                            <a:srgbClr val="000000"/>
                          </a:solidFill>
                          <a:effectLst/>
                          <a:latin typeface="Corbel" panose="020B0503020204020204" pitchFamily="34" charset="0"/>
                        </a:rPr>
                        <a:t>Aprueba </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34%</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35%</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32%</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31%</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33%</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38%</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21%</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39%</a:t>
                      </a:r>
                    </a:p>
                  </a:txBody>
                  <a:tcPr marL="9525" marR="9525" marT="9525" marB="0" anchor="ctr">
                    <a:lnL>
                      <a:noFill/>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29%</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2"/>
                  </a:ext>
                </a:extLst>
              </a:tr>
              <a:tr h="319403">
                <a:tc>
                  <a:txBody>
                    <a:bodyPr/>
                    <a:lstStyle/>
                    <a:p>
                      <a:pPr algn="l" rtl="0" fontAlgn="ctr"/>
                      <a:r>
                        <a:rPr lang="es-419" sz="1400" b="0" i="0" u="none" strike="noStrike" dirty="0">
                          <a:solidFill>
                            <a:srgbClr val="000000"/>
                          </a:solidFill>
                          <a:effectLst/>
                          <a:latin typeface="Corbel" panose="020B0503020204020204" pitchFamily="34" charset="0"/>
                        </a:rPr>
                        <a:t>Desaprueba</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50%</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52%</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53%</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51%</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50%</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31%</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66%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48%</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52%</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3"/>
                  </a:ext>
                </a:extLst>
              </a:tr>
              <a:tr h="258575">
                <a:tc>
                  <a:txBody>
                    <a:bodyPr/>
                    <a:lstStyle/>
                    <a:p>
                      <a:pPr algn="l" rtl="0" fontAlgn="ctr"/>
                      <a:r>
                        <a:rPr lang="es-PE" sz="1400" b="0" i="0" u="none" strike="noStrike" dirty="0">
                          <a:solidFill>
                            <a:srgbClr val="000000"/>
                          </a:solidFill>
                          <a:effectLst/>
                          <a:latin typeface="Corbel" panose="020B0503020204020204" pitchFamily="34" charset="0"/>
                        </a:rPr>
                        <a:t>NS/NP</a:t>
                      </a: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es-PE" sz="1400" b="0" i="0" u="none" strike="noStrike" dirty="0" smtClean="0">
                          <a:solidFill>
                            <a:srgbClr val="000000"/>
                          </a:solidFill>
                          <a:effectLst/>
                          <a:latin typeface="Corbel" panose="020B0503020204020204" pitchFamily="34" charset="0"/>
                        </a:rPr>
                        <a:t>16%</a:t>
                      </a:r>
                      <a:endParaRPr lang="es-PE"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smtClean="0">
                          <a:solidFill>
                            <a:srgbClr val="000000"/>
                          </a:solidFill>
                          <a:effectLst/>
                          <a:latin typeface="Corbel" panose="020B0503020204020204" pitchFamily="34" charset="0"/>
                        </a:rPr>
                        <a:t>13%</a:t>
                      </a:r>
                      <a:endParaRPr lang="es-PE" sz="1400" b="0" i="0" u="none" strike="noStrike" dirty="0">
                        <a:solidFill>
                          <a:srgbClr val="000000"/>
                        </a:solidFill>
                        <a:effectLst/>
                        <a:latin typeface="Corbel" panose="020B0503020204020204" pitchFamily="34" charset="0"/>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15%</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18%</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17%</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1" i="0" u="none" strike="noStrike" dirty="0">
                          <a:solidFill>
                            <a:srgbClr val="9B1F23"/>
                          </a:solidFill>
                          <a:effectLst/>
                          <a:latin typeface="Corbel" panose="020B0503020204020204" pitchFamily="34" charset="0"/>
                        </a:rPr>
                        <a:t>26%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15%</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13%</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13%</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smtClean="0">
                          <a:solidFill>
                            <a:srgbClr val="9B1F23"/>
                          </a:solidFill>
                          <a:effectLst/>
                          <a:latin typeface="Corbel" panose="020B0503020204020204" pitchFamily="34" charset="0"/>
                          <a:ea typeface="+mn-ea"/>
                          <a:cs typeface="+mn-cs"/>
                        </a:rPr>
                        <a:t>19%</a:t>
                      </a:r>
                      <a:endParaRPr lang="es-PE" sz="1400" b="1" i="0" u="none" strike="noStrike" kern="1200" dirty="0">
                        <a:solidFill>
                          <a:srgbClr val="9B1F23"/>
                        </a:solidFill>
                        <a:effectLst/>
                        <a:latin typeface="Corbel" panose="020B0503020204020204" pitchFamily="34" charset="0"/>
                        <a:ea typeface="+mn-ea"/>
                        <a:cs typeface="+mn-cs"/>
                      </a:endParaRP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4182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0"/>
          <p:cNvSpPr txBox="1">
            <a:spLocks/>
          </p:cNvSpPr>
          <p:nvPr/>
        </p:nvSpPr>
        <p:spPr>
          <a:xfrm>
            <a:off x="479376" y="479975"/>
            <a:ext cx="9411599"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a:r>
              <a:rPr lang="es-419" dirty="0">
                <a:solidFill>
                  <a:srgbClr val="000000"/>
                </a:solidFill>
                <a:latin typeface="Corbel" panose="020B0503020204020204" pitchFamily="34" charset="0"/>
              </a:rPr>
              <a:t>Aprobación </a:t>
            </a:r>
            <a:r>
              <a:rPr lang="es-419" dirty="0" smtClean="0">
                <a:solidFill>
                  <a:srgbClr val="000000"/>
                </a:solidFill>
                <a:latin typeface="Corbel" panose="020B0503020204020204" pitchFamily="34" charset="0"/>
              </a:rPr>
              <a:t>del </a:t>
            </a:r>
            <a:r>
              <a:rPr lang="es-419" dirty="0" smtClean="0">
                <a:solidFill>
                  <a:srgbClr val="000000"/>
                </a:solidFill>
                <a:latin typeface="Corbel" panose="020B0503020204020204" pitchFamily="34" charset="0"/>
              </a:rPr>
              <a:t>presidente </a:t>
            </a:r>
            <a:r>
              <a:rPr lang="es-419" dirty="0" smtClean="0">
                <a:solidFill>
                  <a:srgbClr val="000000"/>
                </a:solidFill>
                <a:latin typeface="Corbel" panose="020B0503020204020204" pitchFamily="34" charset="0"/>
              </a:rPr>
              <a:t>del Consejo de Ministros </a:t>
            </a:r>
          </a:p>
          <a:p>
            <a:pPr lvl="0"/>
            <a:r>
              <a:rPr lang="es-419" dirty="0" smtClean="0">
                <a:solidFill>
                  <a:srgbClr val="000000"/>
                </a:solidFill>
                <a:latin typeface="Corbel" panose="020B0503020204020204" pitchFamily="34" charset="0"/>
              </a:rPr>
              <a:t>(</a:t>
            </a:r>
            <a:r>
              <a:rPr lang="es-PE" dirty="0" smtClean="0">
                <a:latin typeface="Corbel" panose="020B0503020204020204" pitchFamily="34" charset="0"/>
              </a:rPr>
              <a:t>2012-2019 (Histórico anual*) </a:t>
            </a:r>
            <a:endParaRPr lang="es-PE" dirty="0" smtClean="0">
              <a:latin typeface="Corbel" panose="020B0503020204020204" pitchFamily="34" charset="0"/>
            </a:endParaRPr>
          </a:p>
          <a:p>
            <a:pPr lvl="0"/>
            <a:r>
              <a:rPr lang="es-PE" sz="1800" dirty="0" smtClean="0">
                <a:latin typeface="Corbel" panose="020B0503020204020204" pitchFamily="34" charset="0"/>
              </a:rPr>
              <a:t>Ocho presidentes del Consejo de Ministros en siete años</a:t>
            </a:r>
            <a:endParaRPr lang="es-419" sz="1800" dirty="0">
              <a:latin typeface="Corbel" panose="020B0503020204020204" pitchFamily="34" charset="0"/>
            </a:endParaRPr>
          </a:p>
        </p:txBody>
      </p:sp>
      <p:sp>
        <p:nvSpPr>
          <p:cNvPr id="7" name="Rectángulo 6"/>
          <p:cNvSpPr/>
          <p:nvPr/>
        </p:nvSpPr>
        <p:spPr>
          <a:xfrm>
            <a:off x="7997611" y="6244776"/>
            <a:ext cx="2978701" cy="240515"/>
          </a:xfrm>
          <a:prstGeom prst="rect">
            <a:avLst/>
          </a:prstGeom>
        </p:spPr>
        <p:txBody>
          <a:bodyPr wrap="none">
            <a:spAutoFit/>
          </a:bodyPr>
          <a:lstStyle/>
          <a:p>
            <a:pPr lvl="0" algn="just">
              <a:lnSpc>
                <a:spcPct val="90000"/>
              </a:lnSpc>
              <a:defRPr/>
            </a:pPr>
            <a:r>
              <a:rPr lang="es-PE" sz="1070" dirty="0">
                <a:solidFill>
                  <a:prstClr val="black">
                    <a:lumMod val="50000"/>
                    <a:lumOff val="50000"/>
                  </a:prstClr>
                </a:solidFill>
                <a:latin typeface="Corbel" panose="020B0503020204020204" pitchFamily="34" charset="0"/>
                <a:cs typeface="Tahoma" pitchFamily="34" charset="0"/>
              </a:rPr>
              <a:t>* Datos </a:t>
            </a:r>
            <a:r>
              <a:rPr lang="es-419" sz="1070" dirty="0" smtClean="0">
                <a:solidFill>
                  <a:prstClr val="black">
                    <a:lumMod val="50000"/>
                    <a:lumOff val="50000"/>
                  </a:prstClr>
                </a:solidFill>
                <a:latin typeface="Corbel" panose="020B0503020204020204" pitchFamily="34" charset="0"/>
                <a:cs typeface="Tahoma" pitchFamily="34" charset="0"/>
              </a:rPr>
              <a:t>2012-2018  </a:t>
            </a:r>
            <a:r>
              <a:rPr lang="es-PE" sz="1070" dirty="0">
                <a:solidFill>
                  <a:prstClr val="black">
                    <a:lumMod val="50000"/>
                    <a:lumOff val="50000"/>
                  </a:prstClr>
                </a:solidFill>
                <a:latin typeface="Corbel" panose="020B0503020204020204" pitchFamily="34" charset="0"/>
                <a:cs typeface="Tahoma" pitchFamily="34" charset="0"/>
              </a:rPr>
              <a:t>GfK/ Elaboración La República</a:t>
            </a:r>
          </a:p>
        </p:txBody>
      </p:sp>
      <p:graphicFrame>
        <p:nvGraphicFramePr>
          <p:cNvPr id="8" name="2 Gráfico"/>
          <p:cNvGraphicFramePr/>
          <p:nvPr>
            <p:extLst>
              <p:ext uri="{D42A27DB-BD31-4B8C-83A1-F6EECF244321}">
                <p14:modId xmlns:p14="http://schemas.microsoft.com/office/powerpoint/2010/main" val="3213095743"/>
              </p:ext>
            </p:extLst>
          </p:nvPr>
        </p:nvGraphicFramePr>
        <p:xfrm>
          <a:off x="479376" y="1704199"/>
          <a:ext cx="10960989" cy="2805332"/>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p:cNvSpPr/>
          <p:nvPr/>
        </p:nvSpPr>
        <p:spPr>
          <a:xfrm>
            <a:off x="479376" y="1925062"/>
            <a:ext cx="10752731" cy="584775"/>
          </a:xfrm>
          <a:prstGeom prst="rect">
            <a:avLst/>
          </a:prstGeom>
        </p:spPr>
        <p:txBody>
          <a:bodyPr wrap="square">
            <a:spAutoFit/>
          </a:bodyPr>
          <a:lstStyle/>
          <a:p>
            <a:pPr>
              <a:defRPr/>
            </a:pPr>
            <a:r>
              <a:rPr lang="es-ES" sz="1600" dirty="0">
                <a:solidFill>
                  <a:srgbClr val="000000"/>
                </a:solidFill>
                <a:latin typeface="Corbel" panose="020B0503020204020204" pitchFamily="34" charset="0"/>
              </a:rPr>
              <a:t>¿</a:t>
            </a:r>
            <a:r>
              <a:rPr lang="es-ES_tradnl" sz="1600" dirty="0">
                <a:solidFill>
                  <a:srgbClr val="000000"/>
                </a:solidFill>
                <a:latin typeface="Corbel" panose="020B0503020204020204" pitchFamily="34" charset="0"/>
              </a:rPr>
              <a:t>Usted aprueba o desaprueba el </a:t>
            </a:r>
            <a:r>
              <a:rPr lang="es-ES_tradnl" sz="1600" dirty="0" smtClean="0">
                <a:solidFill>
                  <a:srgbClr val="000000"/>
                </a:solidFill>
                <a:latin typeface="Corbel" panose="020B0503020204020204" pitchFamily="34" charset="0"/>
              </a:rPr>
              <a:t>desempeño </a:t>
            </a:r>
            <a:r>
              <a:rPr lang="es-PE" sz="1600" dirty="0" smtClean="0">
                <a:solidFill>
                  <a:srgbClr val="000000"/>
                </a:solidFill>
                <a:latin typeface="Corbel" panose="020B0503020204020204" pitchFamily="34" charset="0"/>
              </a:rPr>
              <a:t>del </a:t>
            </a:r>
            <a:r>
              <a:rPr lang="es-PE" sz="1600" dirty="0">
                <a:solidFill>
                  <a:srgbClr val="000000"/>
                </a:solidFill>
                <a:latin typeface="Corbel" panose="020B0503020204020204" pitchFamily="34" charset="0"/>
              </a:rPr>
              <a:t>p</a:t>
            </a:r>
            <a:r>
              <a:rPr lang="es-PE" sz="1600" dirty="0" smtClean="0">
                <a:solidFill>
                  <a:srgbClr val="000000"/>
                </a:solidFill>
                <a:latin typeface="Corbel" panose="020B0503020204020204" pitchFamily="34" charset="0"/>
              </a:rPr>
              <a:t>residente </a:t>
            </a:r>
            <a:r>
              <a:rPr lang="es-PE" sz="1600" dirty="0">
                <a:solidFill>
                  <a:srgbClr val="000000"/>
                </a:solidFill>
                <a:latin typeface="Corbel" panose="020B0503020204020204" pitchFamily="34" charset="0"/>
              </a:rPr>
              <a:t>del Consejo de </a:t>
            </a:r>
            <a:r>
              <a:rPr lang="es-PE" sz="1600" dirty="0" smtClean="0">
                <a:solidFill>
                  <a:srgbClr val="000000"/>
                </a:solidFill>
                <a:latin typeface="Corbel" panose="020B0503020204020204" pitchFamily="34" charset="0"/>
              </a:rPr>
              <a:t>Ministros, ………</a:t>
            </a:r>
            <a:r>
              <a:rPr lang="es-ES" sz="1600" dirty="0" smtClean="0">
                <a:solidFill>
                  <a:srgbClr val="000000"/>
                </a:solidFill>
                <a:latin typeface="Corbel" panose="020B0503020204020204" pitchFamily="34" charset="0"/>
              </a:rPr>
              <a:t>?</a:t>
            </a:r>
            <a:r>
              <a:rPr lang="es-419" sz="1600" dirty="0">
                <a:solidFill>
                  <a:srgbClr val="000000"/>
                </a:solidFill>
                <a:latin typeface="Corbel" panose="020B0503020204020204" pitchFamily="34" charset="0"/>
              </a:rPr>
              <a:t>- </a:t>
            </a:r>
            <a:r>
              <a:rPr lang="es-PE" sz="1600" b="1" dirty="0">
                <a:solidFill>
                  <a:srgbClr val="000000"/>
                </a:solidFill>
                <a:latin typeface="Corbel" panose="020B0503020204020204" pitchFamily="34" charset="0"/>
              </a:rPr>
              <a:t>RESPUESTA ESPONTÁNEA</a:t>
            </a:r>
            <a:r>
              <a:rPr lang="es-419" sz="1600" b="1" dirty="0">
                <a:solidFill>
                  <a:srgbClr val="000000"/>
                </a:solidFill>
                <a:latin typeface="Corbel" panose="020B0503020204020204" pitchFamily="34" charset="0"/>
              </a:rPr>
              <a:t> </a:t>
            </a:r>
            <a:r>
              <a:rPr lang="es-419" sz="1600" dirty="0" smtClean="0">
                <a:solidFill>
                  <a:srgbClr val="000000"/>
                </a:solidFill>
                <a:latin typeface="Corbel" panose="020B0503020204020204" pitchFamily="34" charset="0"/>
              </a:rPr>
              <a:t> </a:t>
            </a:r>
          </a:p>
          <a:p>
            <a:pPr lvl="0">
              <a:defRPr/>
            </a:pPr>
            <a:r>
              <a:rPr lang="es-419" sz="1600" b="1" dirty="0" smtClean="0">
                <a:solidFill>
                  <a:srgbClr val="000000"/>
                </a:solidFill>
                <a:latin typeface="Corbel" panose="020B0503020204020204" pitchFamily="34" charset="0"/>
              </a:rPr>
              <a:t>(% QUE DICE QUE APRUEBA)</a:t>
            </a:r>
            <a:endParaRPr lang="es-PE" sz="1600" b="1" i="1" dirty="0">
              <a:solidFill>
                <a:srgbClr val="000000"/>
              </a:solidFill>
              <a:latin typeface="Corbel" panose="020B0503020204020204" pitchFamily="34" charset="0"/>
            </a:endParaRPr>
          </a:p>
        </p:txBody>
      </p:sp>
      <p:cxnSp>
        <p:nvCxnSpPr>
          <p:cNvPr id="14" name="Conector recto 13"/>
          <p:cNvCxnSpPr/>
          <p:nvPr/>
        </p:nvCxnSpPr>
        <p:spPr>
          <a:xfrm flipV="1">
            <a:off x="7295706" y="2641600"/>
            <a:ext cx="1021" cy="1908875"/>
          </a:xfrm>
          <a:prstGeom prst="line">
            <a:avLst/>
          </a:prstGeom>
          <a:ln>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3" name="Grupo 2"/>
          <p:cNvGrpSpPr/>
          <p:nvPr/>
        </p:nvGrpSpPr>
        <p:grpSpPr>
          <a:xfrm>
            <a:off x="742410" y="4596504"/>
            <a:ext cx="10511146" cy="554795"/>
            <a:chOff x="720961" y="4863692"/>
            <a:chExt cx="10511146" cy="554795"/>
          </a:xfrm>
        </p:grpSpPr>
        <p:sp>
          <p:nvSpPr>
            <p:cNvPr id="2" name="Rectángulo 1"/>
            <p:cNvSpPr/>
            <p:nvPr/>
          </p:nvSpPr>
          <p:spPr>
            <a:xfrm>
              <a:off x="10118935" y="4895267"/>
              <a:ext cx="1113172" cy="523220"/>
            </a:xfrm>
            <a:prstGeom prst="rect">
              <a:avLst/>
            </a:prstGeom>
          </p:spPr>
          <p:txBody>
            <a:bodyPr wrap="square">
              <a:spAutoFit/>
            </a:bodyPr>
            <a:lstStyle/>
            <a:p>
              <a:pPr algn="ctr"/>
              <a:r>
                <a:rPr lang="es-ES_tradnl" sz="1400" b="1" dirty="0" smtClean="0">
                  <a:solidFill>
                    <a:srgbClr val="000000"/>
                  </a:solidFill>
                  <a:latin typeface="Corbel" panose="020B0503020204020204" pitchFamily="34" charset="0"/>
                </a:rPr>
                <a:t>Salvador del Solar</a:t>
              </a:r>
              <a:endParaRPr lang="es-PE" sz="1400" b="1" dirty="0"/>
            </a:p>
          </p:txBody>
        </p:sp>
        <p:sp>
          <p:nvSpPr>
            <p:cNvPr id="10" name="Rectángulo 9"/>
            <p:cNvSpPr/>
            <p:nvPr/>
          </p:nvSpPr>
          <p:spPr>
            <a:xfrm>
              <a:off x="2051714" y="4881619"/>
              <a:ext cx="1113172" cy="523220"/>
            </a:xfrm>
            <a:prstGeom prst="rect">
              <a:avLst/>
            </a:prstGeom>
          </p:spPr>
          <p:txBody>
            <a:bodyPr wrap="square">
              <a:spAutoFit/>
            </a:bodyPr>
            <a:lstStyle/>
            <a:p>
              <a:pPr algn="ctr"/>
              <a:r>
                <a:rPr lang="es-ES_tradnl" sz="1400" b="1" dirty="0" smtClean="0">
                  <a:solidFill>
                    <a:srgbClr val="000000"/>
                  </a:solidFill>
                  <a:latin typeface="Corbel" panose="020B0503020204020204" pitchFamily="34" charset="0"/>
                </a:rPr>
                <a:t>Juan Jiménez</a:t>
              </a:r>
              <a:endParaRPr lang="es-PE" sz="1400" b="1" dirty="0"/>
            </a:p>
          </p:txBody>
        </p:sp>
        <p:sp>
          <p:nvSpPr>
            <p:cNvPr id="11" name="Rectángulo 10"/>
            <p:cNvSpPr/>
            <p:nvPr/>
          </p:nvSpPr>
          <p:spPr>
            <a:xfrm>
              <a:off x="720961" y="4881619"/>
              <a:ext cx="1113172" cy="523220"/>
            </a:xfrm>
            <a:prstGeom prst="rect">
              <a:avLst/>
            </a:prstGeom>
          </p:spPr>
          <p:txBody>
            <a:bodyPr wrap="square">
              <a:spAutoFit/>
            </a:bodyPr>
            <a:lstStyle/>
            <a:p>
              <a:pPr algn="ctr"/>
              <a:r>
                <a:rPr lang="es-ES_tradnl" sz="1400" b="1" dirty="0" smtClean="0">
                  <a:solidFill>
                    <a:srgbClr val="000000"/>
                  </a:solidFill>
                  <a:latin typeface="Corbel" panose="020B0503020204020204" pitchFamily="34" charset="0"/>
                </a:rPr>
                <a:t>Oscar Valdés</a:t>
              </a:r>
              <a:endParaRPr lang="es-PE" sz="1400" b="1" dirty="0"/>
            </a:p>
          </p:txBody>
        </p:sp>
        <p:sp>
          <p:nvSpPr>
            <p:cNvPr id="12" name="Rectángulo 11"/>
            <p:cNvSpPr/>
            <p:nvPr/>
          </p:nvSpPr>
          <p:spPr>
            <a:xfrm>
              <a:off x="3412638" y="4863692"/>
              <a:ext cx="1113172" cy="523220"/>
            </a:xfrm>
            <a:prstGeom prst="rect">
              <a:avLst/>
            </a:prstGeom>
          </p:spPr>
          <p:txBody>
            <a:bodyPr wrap="square">
              <a:spAutoFit/>
            </a:bodyPr>
            <a:lstStyle/>
            <a:p>
              <a:pPr algn="ctr"/>
              <a:r>
                <a:rPr lang="es-ES_tradnl" sz="1400" b="1" dirty="0" smtClean="0">
                  <a:solidFill>
                    <a:srgbClr val="000000"/>
                  </a:solidFill>
                  <a:latin typeface="Corbel" panose="020B0503020204020204" pitchFamily="34" charset="0"/>
                </a:rPr>
                <a:t>René Cornejo</a:t>
              </a:r>
              <a:endParaRPr lang="es-PE" sz="1400" b="1" dirty="0"/>
            </a:p>
          </p:txBody>
        </p:sp>
        <p:sp>
          <p:nvSpPr>
            <p:cNvPr id="13" name="Rectángulo 12"/>
            <p:cNvSpPr/>
            <p:nvPr/>
          </p:nvSpPr>
          <p:spPr>
            <a:xfrm>
              <a:off x="4773562" y="4881619"/>
              <a:ext cx="1113172" cy="523220"/>
            </a:xfrm>
            <a:prstGeom prst="rect">
              <a:avLst/>
            </a:prstGeom>
          </p:spPr>
          <p:txBody>
            <a:bodyPr wrap="square">
              <a:spAutoFit/>
            </a:bodyPr>
            <a:lstStyle/>
            <a:p>
              <a:pPr algn="ctr"/>
              <a:r>
                <a:rPr lang="es-ES_tradnl" sz="1400" b="1" dirty="0" smtClean="0">
                  <a:solidFill>
                    <a:srgbClr val="000000"/>
                  </a:solidFill>
                  <a:latin typeface="Corbel" panose="020B0503020204020204" pitchFamily="34" charset="0"/>
                </a:rPr>
                <a:t>Pedro </a:t>
              </a:r>
              <a:r>
                <a:rPr lang="es-ES_tradnl" sz="1400" b="1" dirty="0" err="1" smtClean="0">
                  <a:solidFill>
                    <a:srgbClr val="000000"/>
                  </a:solidFill>
                  <a:latin typeface="Corbel" panose="020B0503020204020204" pitchFamily="34" charset="0"/>
                </a:rPr>
                <a:t>Cateriano</a:t>
              </a:r>
              <a:endParaRPr lang="es-PE" sz="1400" b="1" dirty="0"/>
            </a:p>
          </p:txBody>
        </p:sp>
        <p:sp>
          <p:nvSpPr>
            <p:cNvPr id="16" name="Rectángulo 15"/>
            <p:cNvSpPr/>
            <p:nvPr/>
          </p:nvSpPr>
          <p:spPr>
            <a:xfrm>
              <a:off x="6089595" y="4881619"/>
              <a:ext cx="1113172" cy="523220"/>
            </a:xfrm>
            <a:prstGeom prst="rect">
              <a:avLst/>
            </a:prstGeom>
          </p:spPr>
          <p:txBody>
            <a:bodyPr wrap="square">
              <a:spAutoFit/>
            </a:bodyPr>
            <a:lstStyle/>
            <a:p>
              <a:pPr algn="ctr"/>
              <a:r>
                <a:rPr lang="es-ES_tradnl" sz="1400" b="1" dirty="0" smtClean="0">
                  <a:solidFill>
                    <a:srgbClr val="000000"/>
                  </a:solidFill>
                  <a:latin typeface="Corbel" panose="020B0503020204020204" pitchFamily="34" charset="0"/>
                </a:rPr>
                <a:t>Pedro </a:t>
              </a:r>
              <a:r>
                <a:rPr lang="es-ES_tradnl" sz="1400" b="1" dirty="0" err="1" smtClean="0">
                  <a:solidFill>
                    <a:srgbClr val="000000"/>
                  </a:solidFill>
                  <a:latin typeface="Corbel" panose="020B0503020204020204" pitchFamily="34" charset="0"/>
                </a:rPr>
                <a:t>Cateriano</a:t>
              </a:r>
              <a:endParaRPr lang="es-PE" sz="1400" b="1" dirty="0"/>
            </a:p>
          </p:txBody>
        </p:sp>
        <p:sp>
          <p:nvSpPr>
            <p:cNvPr id="17" name="Rectángulo 16"/>
            <p:cNvSpPr/>
            <p:nvPr/>
          </p:nvSpPr>
          <p:spPr>
            <a:xfrm>
              <a:off x="8802902" y="4863692"/>
              <a:ext cx="1113172" cy="523220"/>
            </a:xfrm>
            <a:prstGeom prst="rect">
              <a:avLst/>
            </a:prstGeom>
          </p:spPr>
          <p:txBody>
            <a:bodyPr wrap="square">
              <a:spAutoFit/>
            </a:bodyPr>
            <a:lstStyle/>
            <a:p>
              <a:pPr algn="ctr"/>
              <a:r>
                <a:rPr lang="es-ES_tradnl" sz="1400" b="1" dirty="0" smtClean="0">
                  <a:solidFill>
                    <a:srgbClr val="000000"/>
                  </a:solidFill>
                  <a:latin typeface="Corbel" panose="020B0503020204020204" pitchFamily="34" charset="0"/>
                </a:rPr>
                <a:t>César Villanueva</a:t>
              </a:r>
              <a:endParaRPr lang="es-PE" sz="1400" b="1" dirty="0"/>
            </a:p>
          </p:txBody>
        </p:sp>
        <p:sp>
          <p:nvSpPr>
            <p:cNvPr id="19" name="Rectángulo 18"/>
            <p:cNvSpPr/>
            <p:nvPr/>
          </p:nvSpPr>
          <p:spPr>
            <a:xfrm>
              <a:off x="7472149" y="4881619"/>
              <a:ext cx="1113172" cy="523220"/>
            </a:xfrm>
            <a:prstGeom prst="rect">
              <a:avLst/>
            </a:prstGeom>
          </p:spPr>
          <p:txBody>
            <a:bodyPr wrap="square">
              <a:spAutoFit/>
            </a:bodyPr>
            <a:lstStyle/>
            <a:p>
              <a:pPr algn="ctr"/>
              <a:r>
                <a:rPr lang="es-ES_tradnl" sz="1400" b="1" dirty="0" smtClean="0">
                  <a:solidFill>
                    <a:srgbClr val="000000"/>
                  </a:solidFill>
                  <a:latin typeface="Corbel" panose="020B0503020204020204" pitchFamily="34" charset="0"/>
                </a:rPr>
                <a:t>Fernando Zavala</a:t>
              </a:r>
              <a:endParaRPr lang="es-PE" sz="1400" b="1" dirty="0"/>
            </a:p>
          </p:txBody>
        </p:sp>
      </p:grpSp>
      <p:grpSp>
        <p:nvGrpSpPr>
          <p:cNvPr id="5" name="Grupo 4"/>
          <p:cNvGrpSpPr/>
          <p:nvPr/>
        </p:nvGrpSpPr>
        <p:grpSpPr>
          <a:xfrm>
            <a:off x="856243" y="5167551"/>
            <a:ext cx="10240359" cy="885047"/>
            <a:chOff x="815395" y="1692741"/>
            <a:chExt cx="10240359" cy="885047"/>
          </a:xfrm>
        </p:grpSpPr>
        <p:pic>
          <p:nvPicPr>
            <p:cNvPr id="24578"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28032" r="10003"/>
            <a:stretch/>
          </p:blipFill>
          <p:spPr bwMode="auto">
            <a:xfrm>
              <a:off x="7581356" y="1704253"/>
              <a:ext cx="791571" cy="82623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magen relacionad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298" r="13013"/>
            <a:stretch/>
          </p:blipFill>
          <p:spPr bwMode="auto">
            <a:xfrm>
              <a:off x="8943539" y="1704199"/>
              <a:ext cx="720342" cy="802242"/>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n relacionad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329" r="18117"/>
            <a:stretch/>
          </p:blipFill>
          <p:spPr bwMode="auto">
            <a:xfrm>
              <a:off x="10198073" y="1704199"/>
              <a:ext cx="857681" cy="826289"/>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Resultado de imagen para pedro caterian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7028"/>
            <a:stretch/>
          </p:blipFill>
          <p:spPr bwMode="auto">
            <a:xfrm>
              <a:off x="6185131" y="1720565"/>
              <a:ext cx="865236" cy="8099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Resultado de imagen para pedro caterian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7028"/>
            <a:stretch/>
          </p:blipFill>
          <p:spPr bwMode="auto">
            <a:xfrm>
              <a:off x="4837092" y="1720565"/>
              <a:ext cx="865236" cy="809923"/>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Imagen relacionad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523" r="24928"/>
            <a:stretch/>
          </p:blipFill>
          <p:spPr bwMode="auto">
            <a:xfrm>
              <a:off x="3549561" y="1692741"/>
              <a:ext cx="807931" cy="837747"/>
            </a:xfrm>
            <a:prstGeom prst="rect">
              <a:avLst/>
            </a:prstGeom>
            <a:noFill/>
            <a:extLst>
              <a:ext uri="{909E8E84-426E-40DD-AFC4-6F175D3DCCD1}">
                <a14:hiddenFill xmlns:a14="http://schemas.microsoft.com/office/drawing/2010/main">
                  <a:solidFill>
                    <a:srgbClr val="FFFFFF"/>
                  </a:solidFill>
                </a14:hiddenFill>
              </a:ext>
            </a:extLst>
          </p:spPr>
        </p:pic>
        <p:pic>
          <p:nvPicPr>
            <p:cNvPr id="24588" name="Picture 12" descr="Resultado de imagen para juan jimenez ministr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0168" r="24776" b="18612"/>
            <a:stretch/>
          </p:blipFill>
          <p:spPr bwMode="auto">
            <a:xfrm>
              <a:off x="2181133" y="1704199"/>
              <a:ext cx="832513" cy="842967"/>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Resultado de imagen para oscar valdes ministro"/>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959" b="50306"/>
            <a:stretch/>
          </p:blipFill>
          <p:spPr bwMode="auto">
            <a:xfrm>
              <a:off x="815395" y="1720566"/>
              <a:ext cx="914941" cy="8572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392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solidFill>
            <a:srgbClr val="008442"/>
          </a:solidFill>
        </p:spPr>
        <p:txBody>
          <a:bodyPr/>
          <a:lstStyle/>
          <a:p>
            <a:pPr>
              <a:spcAft>
                <a:spcPts val="400"/>
              </a:spcAft>
            </a:pPr>
            <a:r>
              <a:rPr lang="es-419" sz="4400" dirty="0">
                <a:latin typeface="Corbel" panose="020B0503020204020204" pitchFamily="34" charset="0"/>
              </a:rPr>
              <a:t/>
            </a:r>
            <a:br>
              <a:rPr lang="es-419" sz="4400" dirty="0">
                <a:latin typeface="Corbel" panose="020B0503020204020204" pitchFamily="34" charset="0"/>
              </a:rPr>
            </a:br>
            <a:r>
              <a:rPr lang="es-419" sz="4400" dirty="0">
                <a:latin typeface="Corbel" panose="020B0503020204020204" pitchFamily="34" charset="0"/>
              </a:rPr>
              <a:t>Evaluación </a:t>
            </a:r>
            <a:r>
              <a:rPr lang="es-419" sz="4400" dirty="0" smtClean="0">
                <a:latin typeface="Corbel" panose="020B0503020204020204" pitchFamily="34" charset="0"/>
              </a:rPr>
              <a:t>de los ministros</a:t>
            </a:r>
            <a:br>
              <a:rPr lang="es-419" sz="4400" dirty="0" smtClean="0">
                <a:latin typeface="Corbel" panose="020B0503020204020204" pitchFamily="34" charset="0"/>
              </a:rPr>
            </a:br>
            <a:endParaRPr lang="es-PE" sz="4400" dirty="0">
              <a:latin typeface="Corbel" panose="020B0503020204020204" pitchFamily="34" charset="0"/>
            </a:endParaRPr>
          </a:p>
        </p:txBody>
      </p:sp>
      <p:sp>
        <p:nvSpPr>
          <p:cNvPr id="3" name="Rectángulo 2"/>
          <p:cNvSpPr/>
          <p:nvPr/>
        </p:nvSpPr>
        <p:spPr bwMode="gray">
          <a:xfrm>
            <a:off x="6568745" y="6366066"/>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2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0"/>
          <p:cNvSpPr txBox="1">
            <a:spLocks/>
          </p:cNvSpPr>
          <p:nvPr/>
        </p:nvSpPr>
        <p:spPr>
          <a:xfrm>
            <a:off x="475501" y="430256"/>
            <a:ext cx="9801839"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es-419" dirty="0">
                <a:solidFill>
                  <a:srgbClr val="000000"/>
                </a:solidFill>
                <a:latin typeface="Corbel" panose="020B0503020204020204" pitchFamily="34" charset="0"/>
              </a:rPr>
              <a:t>Aprobación de los </a:t>
            </a:r>
            <a:r>
              <a:rPr lang="es-419" dirty="0" smtClean="0">
                <a:solidFill>
                  <a:srgbClr val="000000"/>
                </a:solidFill>
                <a:latin typeface="Corbel" panose="020B0503020204020204" pitchFamily="34" charset="0"/>
              </a:rPr>
              <a:t>ministros</a:t>
            </a:r>
            <a:endParaRPr lang="es-419" dirty="0">
              <a:solidFill>
                <a:srgbClr val="000000"/>
              </a:solidFill>
              <a:latin typeface="Corbel" panose="020B0503020204020204" pitchFamily="34" charset="0"/>
            </a:endParaRPr>
          </a:p>
        </p:txBody>
      </p:sp>
      <p:sp>
        <p:nvSpPr>
          <p:cNvPr id="13" name="Rectángulo 12"/>
          <p:cNvSpPr/>
          <p:nvPr/>
        </p:nvSpPr>
        <p:spPr>
          <a:xfrm>
            <a:off x="475501" y="1157375"/>
            <a:ext cx="9415473" cy="338554"/>
          </a:xfrm>
          <a:prstGeom prst="rect">
            <a:avLst/>
          </a:prstGeom>
        </p:spPr>
        <p:txBody>
          <a:bodyPr wrap="square">
            <a:spAutoFit/>
          </a:bodyPr>
          <a:lstStyle/>
          <a:p>
            <a:pPr lvl="0">
              <a:defRPr/>
            </a:pPr>
            <a:r>
              <a:rPr lang="es-PE" sz="1600" dirty="0">
                <a:solidFill>
                  <a:srgbClr val="000000"/>
                </a:solidFill>
                <a:latin typeface="Corbel" panose="020B0503020204020204" pitchFamily="34" charset="0"/>
              </a:rPr>
              <a:t>¿Usted aprueba o desaprueba el desempeño de </a:t>
            </a:r>
            <a:r>
              <a:rPr lang="es-PE" sz="1600" b="1" u="sng" dirty="0">
                <a:solidFill>
                  <a:srgbClr val="000000"/>
                </a:solidFill>
                <a:latin typeface="Corbel" panose="020B0503020204020204" pitchFamily="34" charset="0"/>
              </a:rPr>
              <a:t>los ministros</a:t>
            </a:r>
            <a:r>
              <a:rPr lang="es-PE" sz="1600" dirty="0" smtClean="0">
                <a:solidFill>
                  <a:srgbClr val="000000"/>
                </a:solidFill>
                <a:latin typeface="Corbel" panose="020B0503020204020204" pitchFamily="34" charset="0"/>
              </a:rPr>
              <a:t>? </a:t>
            </a:r>
            <a:r>
              <a:rPr lang="es-419" sz="1600" dirty="0">
                <a:solidFill>
                  <a:srgbClr val="000000"/>
                </a:solidFill>
                <a:latin typeface="Corbel" panose="020B0503020204020204" pitchFamily="34" charset="0"/>
              </a:rPr>
              <a:t>– </a:t>
            </a:r>
            <a:r>
              <a:rPr lang="es-PE" sz="1600" b="1" dirty="0" smtClean="0">
                <a:solidFill>
                  <a:srgbClr val="000000"/>
                </a:solidFill>
                <a:latin typeface="Corbel" panose="020B0503020204020204" pitchFamily="34" charset="0"/>
              </a:rPr>
              <a:t>RESPUESTA </a:t>
            </a:r>
            <a:r>
              <a:rPr lang="es-PE" sz="1600" b="1" dirty="0">
                <a:solidFill>
                  <a:srgbClr val="000000"/>
                </a:solidFill>
                <a:latin typeface="Corbel" panose="020B0503020204020204" pitchFamily="34" charset="0"/>
              </a:rPr>
              <a:t>ESPONTÁNEA</a:t>
            </a:r>
            <a:endParaRPr lang="es-PE" sz="1600" b="1" i="1" dirty="0">
              <a:solidFill>
                <a:srgbClr val="000000"/>
              </a:solidFill>
              <a:latin typeface="Corbel" panose="020B0503020204020204" pitchFamily="34" charset="0"/>
            </a:endParaRPr>
          </a:p>
        </p:txBody>
      </p:sp>
      <p:graphicFrame>
        <p:nvGraphicFramePr>
          <p:cNvPr id="8" name="11 Gráfico"/>
          <p:cNvGraphicFramePr/>
          <p:nvPr>
            <p:extLst>
              <p:ext uri="{D42A27DB-BD31-4B8C-83A1-F6EECF244321}">
                <p14:modId xmlns:p14="http://schemas.microsoft.com/office/powerpoint/2010/main" val="212096839"/>
              </p:ext>
            </p:extLst>
          </p:nvPr>
        </p:nvGraphicFramePr>
        <p:xfrm>
          <a:off x="618187" y="1895061"/>
          <a:ext cx="10251582" cy="2522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8 Tabla"/>
          <p:cNvGraphicFramePr>
            <a:graphicFrameLocks noGrp="1"/>
          </p:cNvGraphicFramePr>
          <p:nvPr>
            <p:extLst>
              <p:ext uri="{D42A27DB-BD31-4B8C-83A1-F6EECF244321}">
                <p14:modId xmlns:p14="http://schemas.microsoft.com/office/powerpoint/2010/main" val="1816295999"/>
              </p:ext>
            </p:extLst>
          </p:nvPr>
        </p:nvGraphicFramePr>
        <p:xfrm>
          <a:off x="728386" y="4595540"/>
          <a:ext cx="10352986" cy="1351054"/>
        </p:xfrm>
        <a:graphic>
          <a:graphicData uri="http://schemas.openxmlformats.org/drawingml/2006/table">
            <a:tbl>
              <a:tblPr/>
              <a:tblGrid>
                <a:gridCol w="1649233">
                  <a:extLst>
                    <a:ext uri="{9D8B030D-6E8A-4147-A177-3AD203B41FA5}">
                      <a16:colId xmlns:a16="http://schemas.microsoft.com/office/drawing/2014/main" val="20000"/>
                    </a:ext>
                  </a:extLst>
                </a:gridCol>
                <a:gridCol w="664222">
                  <a:extLst>
                    <a:ext uri="{9D8B030D-6E8A-4147-A177-3AD203B41FA5}">
                      <a16:colId xmlns:a16="http://schemas.microsoft.com/office/drawing/2014/main" val="20001"/>
                    </a:ext>
                  </a:extLst>
                </a:gridCol>
                <a:gridCol w="521892">
                  <a:extLst>
                    <a:ext uri="{9D8B030D-6E8A-4147-A177-3AD203B41FA5}">
                      <a16:colId xmlns:a16="http://schemas.microsoft.com/office/drawing/2014/main" val="755056812"/>
                    </a:ext>
                  </a:extLst>
                </a:gridCol>
                <a:gridCol w="616850">
                  <a:extLst>
                    <a:ext uri="{9D8B030D-6E8A-4147-A177-3AD203B41FA5}">
                      <a16:colId xmlns:a16="http://schemas.microsoft.com/office/drawing/2014/main" val="1031452437"/>
                    </a:ext>
                  </a:extLst>
                </a:gridCol>
                <a:gridCol w="776967">
                  <a:extLst>
                    <a:ext uri="{9D8B030D-6E8A-4147-A177-3AD203B41FA5}">
                      <a16:colId xmlns:a16="http://schemas.microsoft.com/office/drawing/2014/main" val="3073160988"/>
                    </a:ext>
                  </a:extLst>
                </a:gridCol>
                <a:gridCol w="685182">
                  <a:extLst>
                    <a:ext uri="{9D8B030D-6E8A-4147-A177-3AD203B41FA5}">
                      <a16:colId xmlns:a16="http://schemas.microsoft.com/office/drawing/2014/main" val="20005"/>
                    </a:ext>
                  </a:extLst>
                </a:gridCol>
                <a:gridCol w="799380">
                  <a:extLst>
                    <a:ext uri="{9D8B030D-6E8A-4147-A177-3AD203B41FA5}">
                      <a16:colId xmlns:a16="http://schemas.microsoft.com/office/drawing/2014/main" val="20006"/>
                    </a:ext>
                  </a:extLst>
                </a:gridCol>
                <a:gridCol w="899303">
                  <a:extLst>
                    <a:ext uri="{9D8B030D-6E8A-4147-A177-3AD203B41FA5}">
                      <a16:colId xmlns:a16="http://schemas.microsoft.com/office/drawing/2014/main" val="1149785273"/>
                    </a:ext>
                  </a:extLst>
                </a:gridCol>
                <a:gridCol w="1213344">
                  <a:extLst>
                    <a:ext uri="{9D8B030D-6E8A-4147-A177-3AD203B41FA5}">
                      <a16:colId xmlns:a16="http://schemas.microsoft.com/office/drawing/2014/main" val="20010"/>
                    </a:ext>
                  </a:extLst>
                </a:gridCol>
                <a:gridCol w="913578">
                  <a:extLst>
                    <a:ext uri="{9D8B030D-6E8A-4147-A177-3AD203B41FA5}">
                      <a16:colId xmlns:a16="http://schemas.microsoft.com/office/drawing/2014/main" val="20009"/>
                    </a:ext>
                  </a:extLst>
                </a:gridCol>
                <a:gridCol w="799379">
                  <a:extLst>
                    <a:ext uri="{9D8B030D-6E8A-4147-A177-3AD203B41FA5}">
                      <a16:colId xmlns:a16="http://schemas.microsoft.com/office/drawing/2014/main" val="20011"/>
                    </a:ext>
                  </a:extLst>
                </a:gridCol>
                <a:gridCol w="813656">
                  <a:extLst>
                    <a:ext uri="{9D8B030D-6E8A-4147-A177-3AD203B41FA5}">
                      <a16:colId xmlns:a16="http://schemas.microsoft.com/office/drawing/2014/main" val="20012"/>
                    </a:ext>
                  </a:extLst>
                </a:gridCol>
              </a:tblGrid>
              <a:tr h="22284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1400" b="1" i="0" u="none" strike="noStrike" kern="1200" dirty="0" smtClean="0">
                          <a:solidFill>
                            <a:srgbClr val="000000"/>
                          </a:solidFill>
                          <a:effectLst/>
                          <a:latin typeface="Corbel" panose="020B0503020204020204" pitchFamily="34" charset="0"/>
                          <a:ea typeface="+mn-ea"/>
                          <a:cs typeface="+mn-cs"/>
                        </a:rPr>
                        <a:t>Julio </a:t>
                      </a:r>
                      <a:r>
                        <a:rPr lang="es-419" sz="1400" b="1" i="0" u="none" strike="noStrike" kern="1200" dirty="0">
                          <a:solidFill>
                            <a:srgbClr val="000000"/>
                          </a:solidFill>
                          <a:effectLst/>
                          <a:latin typeface="Corbel" panose="020B0503020204020204" pitchFamily="34" charset="0"/>
                          <a:ea typeface="+mn-ea"/>
                          <a:cs typeface="+mn-cs"/>
                        </a:rPr>
                        <a:t>2019</a:t>
                      </a:r>
                      <a:endParaRPr lang="es-PE" sz="1400" b="1" i="0" u="none" strike="noStrike" kern="1200" dirty="0">
                        <a:solidFill>
                          <a:srgbClr val="000000"/>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rowSpan="2">
                  <a:txBody>
                    <a:bodyPr/>
                    <a:lstStyle/>
                    <a:p>
                      <a:pPr algn="ctr" rtl="0" fontAlgn="ctr"/>
                      <a:r>
                        <a:rPr lang="es-PE" sz="1400" b="1" i="0" u="none" strike="noStrike" dirty="0">
                          <a:solidFill>
                            <a:schemeClr val="tx1"/>
                          </a:solidFill>
                          <a:effectLst/>
                          <a:latin typeface="Corbel" panose="020B0503020204020204" pitchFamily="34" charset="0"/>
                        </a:rPr>
                        <a:t>Total </a:t>
                      </a: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gridSpan="5">
                  <a:txBody>
                    <a:bodyPr/>
                    <a:lstStyle/>
                    <a:p>
                      <a:pPr algn="ctr" rtl="0" fontAlgn="ctr"/>
                      <a:r>
                        <a:rPr lang="es-PE" sz="1400" b="1" i="0" u="none" strike="noStrike" dirty="0" smtClean="0">
                          <a:solidFill>
                            <a:schemeClr val="tx1"/>
                          </a:solidFill>
                          <a:effectLst/>
                          <a:latin typeface="Corbel" panose="020B0503020204020204" pitchFamily="34" charset="0"/>
                        </a:rPr>
                        <a:t>Macro zona</a:t>
                      </a: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pPr algn="ctr" rtl="0" fontAlgn="ctr"/>
                      <a:endParaRPr lang="es-PE" sz="1400" b="0" i="0" u="none" strike="noStrike" dirty="0">
                        <a:solidFill>
                          <a:srgbClr val="000000"/>
                        </a:solidFill>
                        <a:effectLst/>
                        <a:latin typeface="+mn-lt"/>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hMerge="1">
                  <a:txBody>
                    <a:bodyPr/>
                    <a:lstStyle/>
                    <a:p>
                      <a:endParaRPr lang="es-ES"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a:noFill/>
                    </a:lnL>
                    <a:lnR>
                      <a:noFill/>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hMerge="1">
                  <a:txBody>
                    <a:bodyPr/>
                    <a:lstStyle/>
                    <a:p>
                      <a:pPr algn="ctr" rtl="0" fontAlgn="ctr"/>
                      <a:endParaRPr lang="es-PE" sz="1400" b="1" i="0" u="none" strike="noStrike" dirty="0">
                        <a:solidFill>
                          <a:schemeClr val="tx1"/>
                        </a:solidFill>
                        <a:effectLst/>
                        <a:latin typeface="Corbel" panose="020B0503020204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gridSpan="2">
                  <a:txBody>
                    <a:bodyPr/>
                    <a:lstStyle/>
                    <a:p>
                      <a:pPr marL="0" algn="ctr" defTabSz="1219170" rtl="0" eaLnBrk="1" fontAlgn="ctr" latinLnBrk="0" hangingPunct="1"/>
                      <a:r>
                        <a:rPr lang="es-419" sz="1400" b="1" i="0" u="none" strike="noStrike" kern="1200" dirty="0">
                          <a:solidFill>
                            <a:schemeClr val="tx1"/>
                          </a:solidFill>
                          <a:effectLst/>
                          <a:latin typeface="Corbel" panose="020B0503020204020204" pitchFamily="34" charset="0"/>
                          <a:ea typeface="+mn-ea"/>
                          <a:cs typeface="+mn-cs"/>
                        </a:rPr>
                        <a:t>Aprobación de Vizcarra</a:t>
                      </a:r>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s-ES"/>
                    </a:p>
                  </a:txBody>
                  <a:tcPr/>
                </a:tc>
                <a:tc gridSpan="3">
                  <a:txBody>
                    <a:bodyPr/>
                    <a:lstStyle/>
                    <a:p>
                      <a:pPr marL="0" algn="ctr" defTabSz="1219170" rtl="0" eaLnBrk="1" fontAlgn="ctr" latinLnBrk="0" hangingPunct="1"/>
                      <a:r>
                        <a:rPr lang="es-419" sz="1400" b="1" i="0" u="none" strike="noStrike" kern="1200" dirty="0" smtClean="0">
                          <a:solidFill>
                            <a:schemeClr val="tx1"/>
                          </a:solidFill>
                          <a:effectLst/>
                          <a:latin typeface="Corbel" panose="020B0503020204020204" pitchFamily="34" charset="0"/>
                          <a:ea typeface="+mn-ea"/>
                          <a:cs typeface="+mn-cs"/>
                        </a:rPr>
                        <a:t>Nivel socioeconómico</a:t>
                      </a:r>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marL="0" algn="ctr" defTabSz="1219170" rtl="0" eaLnBrk="1" fontAlgn="ctr" latinLnBrk="0" hangingPunct="1"/>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pPr marL="0" algn="ctr" defTabSz="1219170" rtl="0" eaLnBrk="1" fontAlgn="ctr" latinLnBrk="0" hangingPunct="1"/>
                      <a:endParaRPr lang="es-PE" sz="1400" b="1" i="0" u="none" strike="noStrike" kern="1200" dirty="0">
                        <a:solidFill>
                          <a:schemeClr val="tx1"/>
                        </a:solidFill>
                        <a:effectLst/>
                        <a:latin typeface="Corbel" panose="020B0503020204020204" pitchFamily="34" charset="0"/>
                        <a:ea typeface="+mn-ea"/>
                        <a:cs typeface="+mn-cs"/>
                      </a:endParaRPr>
                    </a:p>
                  </a:txBody>
                  <a:tcPr marL="5372" marR="5372" marT="5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0833">
                <a:tc vMerge="1">
                  <a:txBody>
                    <a:bodyPr/>
                    <a:lstStyle/>
                    <a:p>
                      <a:endParaRPr lang="es-PE"/>
                    </a:p>
                  </a:txBody>
                  <a:tcPr/>
                </a:tc>
                <a:tc vMerge="1">
                  <a:txBody>
                    <a:bodyPr/>
                    <a:lstStyle/>
                    <a:p>
                      <a:endParaRPr lang="es-PE"/>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ctr"/>
                      <a:r>
                        <a:rPr lang="es-PE" sz="1400" b="1" i="0" u="none" strike="noStrike" dirty="0">
                          <a:solidFill>
                            <a:schemeClr val="tx1"/>
                          </a:solidFill>
                          <a:effectLst/>
                          <a:latin typeface="Corbel" panose="020B0503020204020204" pitchFamily="34" charset="0"/>
                          <a:cs typeface="Arial" panose="020B0604020202020204" pitchFamily="34" charset="0"/>
                        </a:rPr>
                        <a:t>Lima</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Norte</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Centro</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Sur</a:t>
                      </a:r>
                    </a:p>
                  </a:txBody>
                  <a:tcPr marL="5372" marR="5372" marT="5372" marB="0" anchor="ctr">
                    <a:lnL>
                      <a:noFill/>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marL="0" marR="0" indent="0" algn="ctr" defTabSz="1219170" rtl="0" eaLnBrk="1" fontAlgn="ctr" latinLnBrk="0" hangingPunct="1">
                        <a:lnSpc>
                          <a:spcPct val="100000"/>
                        </a:lnSpc>
                        <a:spcBef>
                          <a:spcPts val="0"/>
                        </a:spcBef>
                        <a:spcAft>
                          <a:spcPts val="0"/>
                        </a:spcAft>
                        <a:buClrTx/>
                        <a:buSzTx/>
                        <a:buFontTx/>
                        <a:buNone/>
                        <a:tabLst/>
                        <a:defRPr/>
                      </a:pPr>
                      <a:r>
                        <a:rPr lang="es-PE" sz="1400" b="1" i="0" u="none" strike="noStrike" dirty="0">
                          <a:solidFill>
                            <a:schemeClr val="tx1"/>
                          </a:solidFill>
                          <a:effectLst/>
                          <a:latin typeface="Corbel" panose="020B0503020204020204" pitchFamily="34" charset="0"/>
                          <a:cs typeface="Arial" panose="020B0604020202020204" pitchFamily="34" charset="0"/>
                        </a:rPr>
                        <a:t>Oriente</a:t>
                      </a: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a:solidFill>
                            <a:schemeClr val="tx1"/>
                          </a:solidFill>
                          <a:effectLst/>
                          <a:latin typeface="Corbel" panose="020B0503020204020204" pitchFamily="34" charset="0"/>
                          <a:cs typeface="Arial" panose="020B0604020202020204" pitchFamily="34" charset="0"/>
                        </a:rPr>
                        <a:t>Aprueban</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a:solidFill>
                            <a:schemeClr val="tx1"/>
                          </a:solidFill>
                          <a:effectLst/>
                          <a:latin typeface="Corbel" panose="020B0503020204020204" pitchFamily="34" charset="0"/>
                          <a:cs typeface="Arial" panose="020B0604020202020204" pitchFamily="34" charset="0"/>
                        </a:rPr>
                        <a:t>Desaprueban</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smtClean="0">
                          <a:solidFill>
                            <a:schemeClr val="tx1"/>
                          </a:solidFill>
                          <a:effectLst/>
                          <a:latin typeface="Corbel" panose="020B0503020204020204" pitchFamily="34" charset="0"/>
                          <a:cs typeface="Arial" panose="020B0604020202020204" pitchFamily="34" charset="0"/>
                        </a:rPr>
                        <a:t>NSE A/B</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smtClean="0">
                          <a:solidFill>
                            <a:schemeClr val="tx1"/>
                          </a:solidFill>
                          <a:effectLst/>
                          <a:latin typeface="Corbel" panose="020B0503020204020204" pitchFamily="34" charset="0"/>
                          <a:cs typeface="Arial" panose="020B0604020202020204" pitchFamily="34" charset="0"/>
                        </a:rPr>
                        <a:t>NSE</a:t>
                      </a:r>
                      <a:r>
                        <a:rPr lang="es-419" sz="1400" b="1" i="0" u="none" strike="noStrike" baseline="0" dirty="0" smtClean="0">
                          <a:solidFill>
                            <a:schemeClr val="tx1"/>
                          </a:solidFill>
                          <a:effectLst/>
                          <a:latin typeface="Corbel" panose="020B0503020204020204" pitchFamily="34" charset="0"/>
                          <a:cs typeface="Arial" panose="020B0604020202020204" pitchFamily="34" charset="0"/>
                        </a:rPr>
                        <a:t> C</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tc>
                  <a:txBody>
                    <a:bodyPr/>
                    <a:lstStyle/>
                    <a:p>
                      <a:pPr algn="ctr" rtl="0" fontAlgn="ctr"/>
                      <a:r>
                        <a:rPr lang="es-419" sz="1400" b="1" i="0" u="none" strike="noStrike" dirty="0" smtClean="0">
                          <a:solidFill>
                            <a:schemeClr val="tx1"/>
                          </a:solidFill>
                          <a:effectLst/>
                          <a:latin typeface="Corbel" panose="020B0503020204020204" pitchFamily="34" charset="0"/>
                          <a:cs typeface="Arial" panose="020B0604020202020204" pitchFamily="34" charset="0"/>
                        </a:rPr>
                        <a:t>NSE D/E</a:t>
                      </a:r>
                      <a:endParaRPr lang="es-PE" sz="1400" b="1" i="0" u="none" strike="noStrike" dirty="0">
                        <a:solidFill>
                          <a:schemeClr val="tx1"/>
                        </a:solidFill>
                        <a:effectLst/>
                        <a:latin typeface="Corbel" panose="020B0503020204020204" pitchFamily="34" charset="0"/>
                        <a:cs typeface="Arial" panose="020B0604020202020204" pitchFamily="34" charset="0"/>
                      </a:endParaRPr>
                    </a:p>
                  </a:txBody>
                  <a:tcPr marL="5372" marR="5372" marT="5372" marB="0" anchor="ctr">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D0D0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19403">
                <a:tc>
                  <a:txBody>
                    <a:bodyPr/>
                    <a:lstStyle/>
                    <a:p>
                      <a:pPr algn="l" rtl="0" fontAlgn="ctr"/>
                      <a:r>
                        <a:rPr lang="es-419" sz="1400" b="0" i="0" u="none" strike="noStrike" dirty="0">
                          <a:solidFill>
                            <a:srgbClr val="000000"/>
                          </a:solidFill>
                          <a:effectLst/>
                          <a:latin typeface="Corbel" panose="020B0503020204020204" pitchFamily="34" charset="0"/>
                        </a:rPr>
                        <a:t>Aprueba </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20%</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20%</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16%</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27%</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15%</a:t>
                      </a:r>
                    </a:p>
                  </a:txBody>
                  <a:tcPr marL="9525" marR="9525" marT="9525" marB="0" anchor="ctr">
                    <a:lnL>
                      <a:noFill/>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28%</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21%</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24%</a:t>
                      </a:r>
                    </a:p>
                  </a:txBody>
                  <a:tcPr marL="9525" marR="9525" marT="9525" marB="0" anchor="ctr">
                    <a:lnL>
                      <a:noFill/>
                    </a:lnL>
                    <a:lnR w="12700" cap="flat" cmpd="sng" algn="ctr">
                      <a:no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D0D0D"/>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2"/>
                  </a:ext>
                </a:extLst>
              </a:tr>
              <a:tr h="319403">
                <a:tc>
                  <a:txBody>
                    <a:bodyPr/>
                    <a:lstStyle/>
                    <a:p>
                      <a:pPr algn="l" rtl="0" fontAlgn="ctr"/>
                      <a:r>
                        <a:rPr lang="es-419" sz="1400" b="0" i="0" u="none" strike="noStrike" dirty="0">
                          <a:solidFill>
                            <a:srgbClr val="000000"/>
                          </a:solidFill>
                          <a:effectLst/>
                          <a:latin typeface="Corbel" panose="020B0503020204020204" pitchFamily="34" charset="0"/>
                        </a:rPr>
                        <a:t>Desaprueba</a:t>
                      </a:r>
                      <a:endParaRPr lang="es-PE" sz="1400" b="0" i="0" u="none" strike="noStrike" dirty="0">
                        <a:solidFill>
                          <a:srgbClr val="000000"/>
                        </a:solidFill>
                        <a:effectLst/>
                        <a:latin typeface="Corbel" panose="020B0503020204020204" pitchFamily="34" charset="0"/>
                      </a:endParaRP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72%</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71%</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1" i="0" u="none" strike="noStrike" dirty="0">
                          <a:solidFill>
                            <a:srgbClr val="9B1F23"/>
                          </a:solidFill>
                          <a:effectLst/>
                          <a:latin typeface="Corbel" panose="020B0503020204020204" pitchFamily="34" charset="0"/>
                        </a:rPr>
                        <a:t>80%</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65%</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77%</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58%</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51%</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73%</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70%</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marL="0" algn="ctr" defTabSz="1219170" rtl="0" eaLnBrk="1" fontAlgn="ctr" latinLnBrk="0" hangingPunct="1"/>
                      <a:r>
                        <a:rPr lang="es-PE" sz="1400" b="1" i="0" u="none" strike="noStrike" kern="1200" dirty="0">
                          <a:solidFill>
                            <a:srgbClr val="9B1F23"/>
                          </a:solidFill>
                          <a:effectLst/>
                          <a:latin typeface="Corbel" panose="020B0503020204020204" pitchFamily="34" charset="0"/>
                          <a:ea typeface="+mn-ea"/>
                          <a:cs typeface="+mn-cs"/>
                        </a:rPr>
                        <a:t>76%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003"/>
                  </a:ext>
                </a:extLst>
              </a:tr>
              <a:tr h="258575">
                <a:tc>
                  <a:txBody>
                    <a:bodyPr/>
                    <a:lstStyle/>
                    <a:p>
                      <a:pPr algn="l" rtl="0" fontAlgn="ctr"/>
                      <a:r>
                        <a:rPr lang="es-PE" sz="1400" b="0" i="0" u="none" strike="noStrike" dirty="0">
                          <a:solidFill>
                            <a:srgbClr val="000000"/>
                          </a:solidFill>
                          <a:effectLst/>
                          <a:latin typeface="Corbel" panose="020B0503020204020204" pitchFamily="34" charset="0"/>
                        </a:rPr>
                        <a:t>NS/NP</a:t>
                      </a:r>
                    </a:p>
                  </a:txBody>
                  <a:tcPr marL="5372" marR="5372" marT="5372"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es-PE" sz="1400" b="0" i="0" u="none" strike="noStrike">
                          <a:solidFill>
                            <a:srgbClr val="000000"/>
                          </a:solidFill>
                          <a:effectLst/>
                          <a:latin typeface="Corbel" panose="020B0503020204020204" pitchFamily="34" charset="0"/>
                        </a:rPr>
                        <a:t>8%</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9%</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4%</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8%</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9%</a:t>
                      </a:r>
                    </a:p>
                  </a:txBody>
                  <a:tcPr marL="9525" marR="9525" marT="9525" marB="0" anchor="ctr">
                    <a:lnL>
                      <a:noFill/>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14%</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7%</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6%</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a:solidFill>
                            <a:srgbClr val="000000"/>
                          </a:solidFill>
                          <a:effectLst/>
                          <a:latin typeface="Corbel" panose="020B0503020204020204" pitchFamily="34" charset="0"/>
                        </a:rPr>
                        <a:t>6%</a:t>
                      </a:r>
                    </a:p>
                  </a:txBody>
                  <a:tcPr marL="9525" marR="9525" marT="9525"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tc>
                  <a:txBody>
                    <a:bodyPr/>
                    <a:lstStyle/>
                    <a:p>
                      <a:pPr algn="ctr" fontAlgn="ctr"/>
                      <a:r>
                        <a:rPr lang="es-PE" sz="1400" b="0" i="0" u="none" strike="noStrike" dirty="0">
                          <a:solidFill>
                            <a:srgbClr val="000000"/>
                          </a:solidFill>
                          <a:effectLst/>
                          <a:latin typeface="Corbel" panose="020B0503020204020204" pitchFamily="34" charset="0"/>
                        </a:rPr>
                        <a:t>8%</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0447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0"/>
          <p:cNvSpPr txBox="1">
            <a:spLocks/>
          </p:cNvSpPr>
          <p:nvPr/>
        </p:nvSpPr>
        <p:spPr>
          <a:xfrm>
            <a:off x="479376" y="479975"/>
            <a:ext cx="9411599" cy="1224224"/>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a:r>
              <a:rPr lang="es-419" dirty="0">
                <a:solidFill>
                  <a:srgbClr val="000000"/>
                </a:solidFill>
                <a:latin typeface="Corbel" panose="020B0503020204020204" pitchFamily="34" charset="0"/>
              </a:rPr>
              <a:t>Aprobación </a:t>
            </a:r>
            <a:r>
              <a:rPr lang="es-419" dirty="0" smtClean="0">
                <a:solidFill>
                  <a:srgbClr val="000000"/>
                </a:solidFill>
                <a:latin typeface="Corbel" panose="020B0503020204020204" pitchFamily="34" charset="0"/>
              </a:rPr>
              <a:t>de los ministros </a:t>
            </a:r>
            <a:r>
              <a:rPr lang="es-PE" dirty="0" smtClean="0">
                <a:latin typeface="Corbel" panose="020B0503020204020204" pitchFamily="34" charset="0"/>
              </a:rPr>
              <a:t>2012-2019 (Histórico anual*) </a:t>
            </a:r>
            <a:endParaRPr lang="es-419" dirty="0">
              <a:latin typeface="Corbel" panose="020B0503020204020204" pitchFamily="34" charset="0"/>
            </a:endParaRPr>
          </a:p>
        </p:txBody>
      </p:sp>
      <p:sp>
        <p:nvSpPr>
          <p:cNvPr id="7" name="Rectángulo 6"/>
          <p:cNvSpPr/>
          <p:nvPr/>
        </p:nvSpPr>
        <p:spPr>
          <a:xfrm>
            <a:off x="7997611" y="6244776"/>
            <a:ext cx="2978701" cy="240515"/>
          </a:xfrm>
          <a:prstGeom prst="rect">
            <a:avLst/>
          </a:prstGeom>
        </p:spPr>
        <p:txBody>
          <a:bodyPr wrap="none">
            <a:spAutoFit/>
          </a:bodyPr>
          <a:lstStyle/>
          <a:p>
            <a:pPr lvl="0" algn="just">
              <a:lnSpc>
                <a:spcPct val="90000"/>
              </a:lnSpc>
              <a:defRPr/>
            </a:pPr>
            <a:r>
              <a:rPr lang="es-PE" sz="1070" dirty="0">
                <a:solidFill>
                  <a:prstClr val="black">
                    <a:lumMod val="50000"/>
                    <a:lumOff val="50000"/>
                  </a:prstClr>
                </a:solidFill>
                <a:latin typeface="Corbel" panose="020B0503020204020204" pitchFamily="34" charset="0"/>
                <a:cs typeface="Tahoma" pitchFamily="34" charset="0"/>
              </a:rPr>
              <a:t>* Datos </a:t>
            </a:r>
            <a:r>
              <a:rPr lang="es-419" sz="1070" dirty="0" smtClean="0">
                <a:solidFill>
                  <a:prstClr val="black">
                    <a:lumMod val="50000"/>
                    <a:lumOff val="50000"/>
                  </a:prstClr>
                </a:solidFill>
                <a:latin typeface="Corbel" panose="020B0503020204020204" pitchFamily="34" charset="0"/>
                <a:cs typeface="Tahoma" pitchFamily="34" charset="0"/>
              </a:rPr>
              <a:t>2012-2018  </a:t>
            </a:r>
            <a:r>
              <a:rPr lang="es-PE" sz="1070" dirty="0">
                <a:solidFill>
                  <a:prstClr val="black">
                    <a:lumMod val="50000"/>
                    <a:lumOff val="50000"/>
                  </a:prstClr>
                </a:solidFill>
                <a:latin typeface="Corbel" panose="020B0503020204020204" pitchFamily="34" charset="0"/>
                <a:cs typeface="Tahoma" pitchFamily="34" charset="0"/>
              </a:rPr>
              <a:t>GfK/ Elaboración La República</a:t>
            </a:r>
          </a:p>
        </p:txBody>
      </p:sp>
      <p:graphicFrame>
        <p:nvGraphicFramePr>
          <p:cNvPr id="8" name="2 Gráfico"/>
          <p:cNvGraphicFramePr/>
          <p:nvPr>
            <p:extLst>
              <p:ext uri="{D42A27DB-BD31-4B8C-83A1-F6EECF244321}">
                <p14:modId xmlns:p14="http://schemas.microsoft.com/office/powerpoint/2010/main" val="483811521"/>
              </p:ext>
            </p:extLst>
          </p:nvPr>
        </p:nvGraphicFramePr>
        <p:xfrm>
          <a:off x="479376" y="931952"/>
          <a:ext cx="10960989" cy="440432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p:cNvSpPr/>
          <p:nvPr/>
        </p:nvSpPr>
        <p:spPr>
          <a:xfrm>
            <a:off x="479376" y="1038708"/>
            <a:ext cx="9995022" cy="584775"/>
          </a:xfrm>
          <a:prstGeom prst="rect">
            <a:avLst/>
          </a:prstGeom>
        </p:spPr>
        <p:txBody>
          <a:bodyPr wrap="square">
            <a:spAutoFit/>
          </a:bodyPr>
          <a:lstStyle/>
          <a:p>
            <a:pPr>
              <a:defRPr/>
            </a:pPr>
            <a:r>
              <a:rPr lang="es-ES" sz="1600" dirty="0">
                <a:solidFill>
                  <a:srgbClr val="000000"/>
                </a:solidFill>
                <a:latin typeface="Corbel" panose="020B0503020204020204" pitchFamily="34" charset="0"/>
              </a:rPr>
              <a:t>¿</a:t>
            </a:r>
            <a:r>
              <a:rPr lang="es-ES_tradnl" sz="1600" dirty="0">
                <a:solidFill>
                  <a:srgbClr val="000000"/>
                </a:solidFill>
                <a:latin typeface="Corbel" panose="020B0503020204020204" pitchFamily="34" charset="0"/>
              </a:rPr>
              <a:t>Usted aprueba o desaprueba el desempeño </a:t>
            </a:r>
            <a:r>
              <a:rPr lang="es-ES_tradnl" sz="1600" dirty="0" smtClean="0">
                <a:solidFill>
                  <a:srgbClr val="000000"/>
                </a:solidFill>
                <a:latin typeface="Corbel" panose="020B0503020204020204" pitchFamily="34" charset="0"/>
              </a:rPr>
              <a:t>de </a:t>
            </a:r>
            <a:r>
              <a:rPr lang="es-PE" sz="1600" b="1" u="sng" dirty="0">
                <a:solidFill>
                  <a:srgbClr val="000000"/>
                </a:solidFill>
                <a:latin typeface="Corbel" panose="020B0503020204020204" pitchFamily="34" charset="0"/>
              </a:rPr>
              <a:t>los </a:t>
            </a:r>
            <a:r>
              <a:rPr lang="es-PE" sz="1600" b="1" u="sng" dirty="0" smtClean="0">
                <a:solidFill>
                  <a:srgbClr val="000000"/>
                </a:solidFill>
                <a:latin typeface="Corbel" panose="020B0503020204020204" pitchFamily="34" charset="0"/>
              </a:rPr>
              <a:t>ministros</a:t>
            </a:r>
            <a:r>
              <a:rPr lang="es-ES" sz="1600" dirty="0" smtClean="0">
                <a:solidFill>
                  <a:srgbClr val="000000"/>
                </a:solidFill>
                <a:latin typeface="Corbel" panose="020B0503020204020204" pitchFamily="34" charset="0"/>
              </a:rPr>
              <a:t>?</a:t>
            </a:r>
            <a:r>
              <a:rPr lang="es-419" sz="1600" dirty="0">
                <a:solidFill>
                  <a:srgbClr val="000000"/>
                </a:solidFill>
                <a:latin typeface="Corbel" panose="020B0503020204020204" pitchFamily="34" charset="0"/>
              </a:rPr>
              <a:t>- </a:t>
            </a:r>
            <a:r>
              <a:rPr lang="es-PE" sz="1600" b="1" dirty="0">
                <a:solidFill>
                  <a:srgbClr val="000000"/>
                </a:solidFill>
                <a:latin typeface="Corbel" panose="020B0503020204020204" pitchFamily="34" charset="0"/>
              </a:rPr>
              <a:t>RESPUESTA ESPONTÁNEA</a:t>
            </a:r>
            <a:r>
              <a:rPr lang="es-419" sz="1600" b="1" dirty="0">
                <a:solidFill>
                  <a:srgbClr val="000000"/>
                </a:solidFill>
                <a:latin typeface="Corbel" panose="020B0503020204020204" pitchFamily="34" charset="0"/>
              </a:rPr>
              <a:t> </a:t>
            </a:r>
            <a:r>
              <a:rPr lang="es-419" sz="1600" dirty="0" smtClean="0">
                <a:solidFill>
                  <a:srgbClr val="000000"/>
                </a:solidFill>
                <a:latin typeface="Corbel" panose="020B0503020204020204" pitchFamily="34" charset="0"/>
              </a:rPr>
              <a:t> </a:t>
            </a:r>
          </a:p>
          <a:p>
            <a:pPr lvl="0">
              <a:defRPr/>
            </a:pPr>
            <a:r>
              <a:rPr lang="es-419" sz="1600" b="1" dirty="0" smtClean="0">
                <a:solidFill>
                  <a:srgbClr val="000000"/>
                </a:solidFill>
                <a:latin typeface="Corbel" panose="020B0503020204020204" pitchFamily="34" charset="0"/>
              </a:rPr>
              <a:t>(% QUE DICE QUE APRUEBA)</a:t>
            </a:r>
            <a:endParaRPr lang="es-PE" sz="1600" b="1" i="1" dirty="0">
              <a:solidFill>
                <a:srgbClr val="000000"/>
              </a:solidFill>
              <a:latin typeface="Corbel" panose="020B0503020204020204" pitchFamily="34" charset="0"/>
            </a:endParaRPr>
          </a:p>
        </p:txBody>
      </p:sp>
      <p:cxnSp>
        <p:nvCxnSpPr>
          <p:cNvPr id="14" name="Conector recto 13"/>
          <p:cNvCxnSpPr/>
          <p:nvPr/>
        </p:nvCxnSpPr>
        <p:spPr>
          <a:xfrm flipV="1">
            <a:off x="7301553" y="1883391"/>
            <a:ext cx="0" cy="2729552"/>
          </a:xfrm>
          <a:prstGeom prst="line">
            <a:avLst/>
          </a:prstGeom>
          <a:ln>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pic>
        <p:nvPicPr>
          <p:cNvPr id="9" name="Picture 2" descr="Resultado de imagen para martin vizcarr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6557"/>
          <a:stretch/>
        </p:blipFill>
        <p:spPr bwMode="auto">
          <a:xfrm>
            <a:off x="10402396" y="5294198"/>
            <a:ext cx="912420" cy="8944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lamula.pe/media/uploads/15a99f76-f5b5-45e3-902a-c82218351f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030"/>
          <a:stretch/>
        </p:blipFill>
        <p:spPr bwMode="auto">
          <a:xfrm>
            <a:off x="3430986" y="5197562"/>
            <a:ext cx="1166612" cy="991078"/>
          </a:xfrm>
          <a:prstGeom prst="rect">
            <a:avLst/>
          </a:prstGeom>
          <a:noFill/>
          <a:extLst>
            <a:ext uri="{909E8E84-426E-40DD-AFC4-6F175D3DCCD1}">
              <a14:hiddenFill xmlns:a14="http://schemas.microsoft.com/office/drawing/2010/main">
                <a:solidFill>
                  <a:srgbClr val="FFFFFF"/>
                </a:solidFill>
              </a14:hiddenFill>
            </a:ext>
          </a:extLst>
        </p:spPr>
      </p:pic>
      <p:sp>
        <p:nvSpPr>
          <p:cNvPr id="11" name="Abrir llave 10"/>
          <p:cNvSpPr/>
          <p:nvPr/>
        </p:nvSpPr>
        <p:spPr>
          <a:xfrm rot="16200000">
            <a:off x="3907432" y="2256533"/>
            <a:ext cx="157974" cy="5674924"/>
          </a:xfrm>
          <a:prstGeom prst="leftBrac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2" name="Rectángulo 11"/>
          <p:cNvSpPr/>
          <p:nvPr/>
        </p:nvSpPr>
        <p:spPr>
          <a:xfrm>
            <a:off x="1623615" y="5422962"/>
            <a:ext cx="1807371" cy="646331"/>
          </a:xfrm>
          <a:prstGeom prst="rect">
            <a:avLst/>
          </a:prstGeom>
        </p:spPr>
        <p:txBody>
          <a:bodyPr wrap="square">
            <a:spAutoFit/>
          </a:bodyPr>
          <a:lstStyle/>
          <a:p>
            <a:pPr algn="ctr"/>
            <a:r>
              <a:rPr lang="es-ES" dirty="0" smtClean="0">
                <a:latin typeface="Corbel" panose="020B0503020204020204" pitchFamily="34" charset="0"/>
              </a:rPr>
              <a:t>Gobierno de  Ollanta Humala </a:t>
            </a:r>
            <a:endParaRPr lang="es-PE" dirty="0"/>
          </a:p>
        </p:txBody>
      </p:sp>
      <p:sp>
        <p:nvSpPr>
          <p:cNvPr id="13" name="Abrir llave 12"/>
          <p:cNvSpPr/>
          <p:nvPr/>
        </p:nvSpPr>
        <p:spPr>
          <a:xfrm rot="16200000">
            <a:off x="10007683" y="4162789"/>
            <a:ext cx="177374" cy="1881812"/>
          </a:xfrm>
          <a:prstGeom prst="leftBrac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6" name="Rectángulo 15"/>
          <p:cNvSpPr/>
          <p:nvPr/>
        </p:nvSpPr>
        <p:spPr>
          <a:xfrm>
            <a:off x="8704101" y="5369935"/>
            <a:ext cx="1850611" cy="646331"/>
          </a:xfrm>
          <a:prstGeom prst="rect">
            <a:avLst/>
          </a:prstGeom>
        </p:spPr>
        <p:txBody>
          <a:bodyPr wrap="square">
            <a:spAutoFit/>
          </a:bodyPr>
          <a:lstStyle/>
          <a:p>
            <a:pPr algn="ctr"/>
            <a:r>
              <a:rPr lang="es-ES" dirty="0">
                <a:latin typeface="Corbel" panose="020B0503020204020204" pitchFamily="34" charset="0"/>
              </a:rPr>
              <a:t>Gobierno de </a:t>
            </a:r>
            <a:r>
              <a:rPr lang="es-ES" dirty="0" smtClean="0">
                <a:latin typeface="Corbel" panose="020B0503020204020204" pitchFamily="34" charset="0"/>
              </a:rPr>
              <a:t>Martín Vizcarra </a:t>
            </a:r>
            <a:endParaRPr lang="es-PE" dirty="0"/>
          </a:p>
        </p:txBody>
      </p:sp>
      <p:pic>
        <p:nvPicPr>
          <p:cNvPr id="17" name="Picture 2" descr="Imagen relacionad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704" r="31947" b="20889"/>
          <a:stretch/>
        </p:blipFill>
        <p:spPr bwMode="auto">
          <a:xfrm>
            <a:off x="7619424" y="5281299"/>
            <a:ext cx="911601" cy="8745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6114875" y="5418253"/>
            <a:ext cx="1418011" cy="646331"/>
          </a:xfrm>
          <a:prstGeom prst="rect">
            <a:avLst/>
          </a:prstGeom>
        </p:spPr>
        <p:txBody>
          <a:bodyPr wrap="square">
            <a:spAutoFit/>
          </a:bodyPr>
          <a:lstStyle/>
          <a:p>
            <a:pPr algn="ctr"/>
            <a:r>
              <a:rPr lang="es-ES" dirty="0">
                <a:latin typeface="Corbel" panose="020B0503020204020204" pitchFamily="34" charset="0"/>
              </a:rPr>
              <a:t>Gobierno de PPK</a:t>
            </a:r>
            <a:endParaRPr lang="es-PE" dirty="0"/>
          </a:p>
        </p:txBody>
      </p:sp>
    </p:spTree>
    <p:extLst>
      <p:ext uri="{BB962C8B-B14F-4D97-AF65-F5344CB8AC3E}">
        <p14:creationId xmlns:p14="http://schemas.microsoft.com/office/powerpoint/2010/main" val="38627107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14.17323;14.09646;28.34646;28.26968;42.51968;42.44291;56.69291;42.44291;56.69291;42.44291;56.69291;42.44291;56.69291;42.44291;56.69291;"/>
  <p:tag name="VCT-BULLETVISIBILITY" val="G ********"/>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 Group_16-9_redesign.potx"/>
  <p:tag name="VCTMASTER" val="GfK Group"/>
  <p:tag name="VCTORDER"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yXlwRqjqUyOY.fZoM83xA"/>
</p:tagLst>
</file>

<file path=ppt/theme/theme1.xml><?xml version="1.0" encoding="utf-8"?>
<a:theme xmlns:a="http://schemas.openxmlformats.org/drawingml/2006/main" name="gfk">
  <a:themeElements>
    <a:clrScheme name="Paleta IEP">
      <a:dk1>
        <a:sysClr val="windowText" lastClr="000000"/>
      </a:dk1>
      <a:lt1>
        <a:sysClr val="window" lastClr="FFFFFF"/>
      </a:lt1>
      <a:dk2>
        <a:srgbClr val="44546A"/>
      </a:dk2>
      <a:lt2>
        <a:srgbClr val="E7E6E6"/>
      </a:lt2>
      <a:accent1>
        <a:srgbClr val="2599B8"/>
      </a:accent1>
      <a:accent2>
        <a:srgbClr val="8DB795"/>
      </a:accent2>
      <a:accent3>
        <a:srgbClr val="CCC4A3"/>
      </a:accent3>
      <a:accent4>
        <a:srgbClr val="8EA9A3"/>
      </a:accent4>
      <a:accent5>
        <a:srgbClr val="2B8041"/>
      </a:accent5>
      <a:accent6>
        <a:srgbClr val="938518"/>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extLst>
    <a:ext uri="{05A4C25C-085E-4340-85A3-A5531E510DB2}">
      <thm15:themeFamily xmlns:thm15="http://schemas.microsoft.com/office/thememl/2012/main" name="Modelo de informe - IEP La República.potx" id="{1756A772-1D41-4C50-A678-2C0002506D05}" vid="{9A097EAD-4E10-4B9E-B72B-9A473CEC73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Informe OP Octubre 2018</Template>
  <TotalTime>17903</TotalTime>
  <Words>2215</Words>
  <Application>Microsoft Office PowerPoint</Application>
  <PresentationFormat>Panorámica</PresentationFormat>
  <Paragraphs>635</Paragraphs>
  <Slides>23</Slides>
  <Notes>22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3" baseType="lpstr">
      <vt:lpstr>Arial</vt:lpstr>
      <vt:lpstr>Calibri</vt:lpstr>
      <vt:lpstr>Corbel</vt:lpstr>
      <vt:lpstr>Courier New</vt:lpstr>
      <vt:lpstr>Tahoma</vt:lpstr>
      <vt:lpstr>Times</vt:lpstr>
      <vt:lpstr>Times New Roman</vt:lpstr>
      <vt:lpstr>Wingdings</vt:lpstr>
      <vt:lpstr>gfk</vt:lpstr>
      <vt:lpstr>Diapositiva de think-cell</vt:lpstr>
      <vt:lpstr>IEP Informe de Opinión – Julio 2019 PCM , gabinete y Congreso</vt:lpstr>
      <vt:lpstr>Conclusiones</vt:lpstr>
      <vt:lpstr>Presentación de PowerPoint</vt:lpstr>
      <vt:lpstr> Evaluación del presidente del Consejo de ministros </vt:lpstr>
      <vt:lpstr>Presentación de PowerPoint</vt:lpstr>
      <vt:lpstr>Presentación de PowerPoint</vt:lpstr>
      <vt:lpstr> Evaluación de los ministros </vt:lpstr>
      <vt:lpstr>Presentación de PowerPoint</vt:lpstr>
      <vt:lpstr>Presentación de PowerPoint</vt:lpstr>
      <vt:lpstr>Presentación de PowerPoint</vt:lpstr>
      <vt:lpstr>Congreso</vt:lpstr>
      <vt:lpstr>Presentación de PowerPoint</vt:lpstr>
      <vt:lpstr>Presentación de PowerPoint</vt:lpstr>
      <vt:lpstr>Presentación de PowerPoint</vt:lpstr>
      <vt:lpstr>Presentación de PowerPoint</vt:lpstr>
      <vt:lpstr>Presentación de PowerPoint</vt:lpstr>
      <vt:lpstr>Presentación de PowerPoint</vt:lpstr>
      <vt:lpstr>Metodología | Ficha técnica del estudio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Corbel 48 Título del informe</dc:title>
  <dc:creator>Laura Amaya</dc:creator>
  <cp:lastModifiedBy>Hernán Chaparro</cp:lastModifiedBy>
  <cp:revision>1815</cp:revision>
  <cp:lastPrinted>2019-03-29T14:14:56Z</cp:lastPrinted>
  <dcterms:created xsi:type="dcterms:W3CDTF">2018-10-22T23:39:07Z</dcterms:created>
  <dcterms:modified xsi:type="dcterms:W3CDTF">2019-07-23T23:23:15Z</dcterms:modified>
</cp:coreProperties>
</file>