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6.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257" r:id="rId2"/>
    <p:sldId id="1086" r:id="rId3"/>
    <p:sldId id="1087" r:id="rId4"/>
    <p:sldId id="1071" r:id="rId5"/>
    <p:sldId id="1072" r:id="rId6"/>
    <p:sldId id="1073" r:id="rId7"/>
    <p:sldId id="1074" r:id="rId8"/>
    <p:sldId id="1080" r:id="rId9"/>
    <p:sldId id="1075" r:id="rId10"/>
    <p:sldId id="1077" r:id="rId11"/>
    <p:sldId id="1076" r:id="rId12"/>
    <p:sldId id="1081" r:id="rId13"/>
    <p:sldId id="1078" r:id="rId14"/>
    <p:sldId id="1083" r:id="rId15"/>
    <p:sldId id="1084" r:id="rId16"/>
    <p:sldId id="1085" r:id="rId17"/>
    <p:sldId id="1057" r:id="rId18"/>
    <p:sldId id="1058" r:id="rId19"/>
    <p:sldId id="1082" r:id="rId20"/>
    <p:sldId id="1060" r:id="rId21"/>
    <p:sldId id="1061" r:id="rId22"/>
    <p:sldId id="1062" r:id="rId23"/>
    <p:sldId id="1048" r:id="rId24"/>
    <p:sldId id="1065" r:id="rId25"/>
    <p:sldId id="1066" r:id="rId26"/>
    <p:sldId id="1049" r:id="rId27"/>
    <p:sldId id="1068" r:id="rId28"/>
    <p:sldId id="1067" r:id="rId29"/>
    <p:sldId id="1079" r:id="rId30"/>
    <p:sldId id="1022" r:id="rId31"/>
    <p:sldId id="1023" r:id="rId32"/>
    <p:sldId id="1024" r:id="rId33"/>
    <p:sldId id="1025" r:id="rId34"/>
    <p:sldId id="1026" r:id="rId35"/>
    <p:sldId id="1027" r:id="rId3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8518"/>
    <a:srgbClr val="008442"/>
    <a:srgbClr val="A49842"/>
    <a:srgbClr val="203731"/>
    <a:srgbClr val="018742"/>
    <a:srgbClr val="423132"/>
    <a:srgbClr val="009BBB"/>
    <a:srgbClr val="283A36"/>
    <a:srgbClr val="9EA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018" autoAdjust="0"/>
  </p:normalViewPr>
  <p:slideViewPr>
    <p:cSldViewPr snapToGrid="0">
      <p:cViewPr varScale="1">
        <p:scale>
          <a:sx n="74" d="100"/>
          <a:sy n="74" d="100"/>
        </p:scale>
        <p:origin x="582" y="-36"/>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2036967215015E-2"/>
          <c:y val="0.25868750453060929"/>
          <c:w val="0.97886986437220069"/>
          <c:h val="0.53748634286606178"/>
        </c:manualLayout>
      </c:layout>
      <c:barChart>
        <c:barDir val="col"/>
        <c:grouping val="clustered"/>
        <c:varyColors val="0"/>
        <c:ser>
          <c:idx val="0"/>
          <c:order val="0"/>
          <c:tx>
            <c:strRef>
              <c:f>Hoja1!$B$1</c:f>
              <c:strCache>
                <c:ptCount val="1"/>
                <c:pt idx="0">
                  <c:v>Nov 17*</c:v>
                </c:pt>
              </c:strCache>
            </c:strRef>
          </c:tx>
          <c:spPr>
            <a:solidFill>
              <a:srgbClr val="C34A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Hoja1!$A$2:$A$19</c:f>
              <c:strCache>
                <c:ptCount val="7"/>
                <c:pt idx="0">
                  <c:v>Cuentan con capacidad para solucionar problemas cotidianos </c:v>
                </c:pt>
                <c:pt idx="1">
                  <c:v>Pueden realizar buenos negocios</c:v>
                </c:pt>
                <c:pt idx="2">
                  <c:v>Tienen capacidad para enfrentar situaciones de crisis </c:v>
                </c:pt>
                <c:pt idx="3">
                  <c:v> Pueden ser buenas líderes políticas</c:v>
                </c:pt>
                <c:pt idx="4">
                  <c:v>Son firmes y tienen don de mando</c:v>
                </c:pt>
                <c:pt idx="5">
                  <c:v>Son honestas</c:v>
                </c:pt>
                <c:pt idx="6">
                  <c:v>Saben defenderse ante situaciones de violencia</c:v>
                </c:pt>
              </c:strCache>
            </c:strRef>
          </c:cat>
          <c:val>
            <c:numRef>
              <c:f>Hoja1!$B$2:$B$19</c:f>
              <c:numCache>
                <c:formatCode>0%</c:formatCode>
                <c:ptCount val="7"/>
                <c:pt idx="0">
                  <c:v>0.36199999999999999</c:v>
                </c:pt>
                <c:pt idx="1">
                  <c:v>0.35699999999999998</c:v>
                </c:pt>
                <c:pt idx="2">
                  <c:v>0.309</c:v>
                </c:pt>
                <c:pt idx="3">
                  <c:v>0.33400000000000002</c:v>
                </c:pt>
                <c:pt idx="4">
                  <c:v>0.253</c:v>
                </c:pt>
                <c:pt idx="6">
                  <c:v>0.14699999999999999</c:v>
                </c:pt>
              </c:numCache>
            </c:numRef>
          </c:val>
          <c:extLst xmlns:c16r2="http://schemas.microsoft.com/office/drawing/2015/06/chart">
            <c:ext xmlns:c16="http://schemas.microsoft.com/office/drawing/2014/chart" uri="{C3380CC4-5D6E-409C-BE32-E72D297353CC}">
              <c16:uniqueId val="{00000000-3F15-4F3A-B38E-6D36975AF29E}"/>
            </c:ext>
          </c:extLst>
        </c:ser>
        <c:ser>
          <c:idx val="1"/>
          <c:order val="1"/>
          <c:tx>
            <c:strRef>
              <c:f>Hoja1!$C$1</c:f>
              <c:strCache>
                <c:ptCount val="1"/>
                <c:pt idx="0">
                  <c:v>feb-19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Hoja1!$A$2:$A$19</c:f>
              <c:strCache>
                <c:ptCount val="7"/>
                <c:pt idx="0">
                  <c:v>Cuentan con capacidad para solucionar problemas cotidianos </c:v>
                </c:pt>
                <c:pt idx="1">
                  <c:v>Pueden realizar buenos negocios</c:v>
                </c:pt>
                <c:pt idx="2">
                  <c:v>Tienen capacidad para enfrentar situaciones de crisis </c:v>
                </c:pt>
                <c:pt idx="3">
                  <c:v> Pueden ser buenas líderes políticas</c:v>
                </c:pt>
                <c:pt idx="4">
                  <c:v>Son firmes y tienen don de mando</c:v>
                </c:pt>
                <c:pt idx="5">
                  <c:v>Son honestas</c:v>
                </c:pt>
                <c:pt idx="6">
                  <c:v>Saben defenderse ante situaciones de violencia</c:v>
                </c:pt>
              </c:strCache>
            </c:strRef>
          </c:cat>
          <c:val>
            <c:numRef>
              <c:f>Hoja1!$C$2:$C$19</c:f>
              <c:numCache>
                <c:formatCode>0%</c:formatCode>
                <c:ptCount val="7"/>
                <c:pt idx="0">
                  <c:v>0.45600000000000002</c:v>
                </c:pt>
                <c:pt idx="1">
                  <c:v>0.45300000000000001</c:v>
                </c:pt>
                <c:pt idx="2">
                  <c:v>0.40400000000000003</c:v>
                </c:pt>
                <c:pt idx="3">
                  <c:v>0.38700000000000001</c:v>
                </c:pt>
                <c:pt idx="4">
                  <c:v>0.3</c:v>
                </c:pt>
                <c:pt idx="5">
                  <c:v>0.29499999999999998</c:v>
                </c:pt>
                <c:pt idx="6">
                  <c:v>0.182</c:v>
                </c:pt>
              </c:numCache>
            </c:numRef>
          </c:val>
        </c:ser>
        <c:dLbls>
          <c:showLegendKey val="0"/>
          <c:showVal val="0"/>
          <c:showCatName val="0"/>
          <c:showSerName val="0"/>
          <c:showPercent val="0"/>
          <c:showBubbleSize val="0"/>
        </c:dLbls>
        <c:gapWidth val="150"/>
        <c:axId val="301731520"/>
        <c:axId val="301735440"/>
      </c:barChart>
      <c:catAx>
        <c:axId val="30173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301735440"/>
        <c:crosses val="autoZero"/>
        <c:auto val="0"/>
        <c:lblAlgn val="ctr"/>
        <c:lblOffset val="100"/>
        <c:noMultiLvlLbl val="1"/>
      </c:catAx>
      <c:valAx>
        <c:axId val="30173544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01731520"/>
        <c:crossesAt val="1"/>
        <c:crossBetween val="between"/>
      </c:valAx>
      <c:spPr>
        <a:noFill/>
        <a:ln>
          <a:noFill/>
        </a:ln>
        <a:effectLst/>
      </c:spPr>
    </c:plotArea>
    <c:legend>
      <c:legendPos val="t"/>
      <c:layout>
        <c:manualLayout>
          <c:xMode val="edge"/>
          <c:yMode val="edge"/>
          <c:x val="0.69972493913589162"/>
          <c:y val="7.7497782220186219E-3"/>
          <c:w val="0.27545430895528977"/>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2036967215015E-2"/>
          <c:y val="0.25868750453060929"/>
          <c:w val="0.97886986437220069"/>
          <c:h val="0.53748634286606178"/>
        </c:manualLayout>
      </c:layout>
      <c:barChart>
        <c:barDir val="col"/>
        <c:grouping val="clustered"/>
        <c:varyColors val="0"/>
        <c:ser>
          <c:idx val="0"/>
          <c:order val="0"/>
          <c:tx>
            <c:strRef>
              <c:f>Hoja1!$B$1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6"/>
                <c:pt idx="0">
                  <c:v>Navegar o chatear por internet</c:v>
                </c:pt>
                <c:pt idx="1">
                  <c:v>Leer periódicos </c:v>
                </c:pt>
                <c:pt idx="2">
                  <c:v>Hacer ejercicios o practicar algún deporte </c:v>
                </c:pt>
                <c:pt idx="3">
                  <c:v>Leer libros, revistas, etc. </c:v>
                </c:pt>
                <c:pt idx="4">
                  <c:v>Salir al cine, bares, restaurantes, discotecas, conciertos, etc.</c:v>
                </c:pt>
                <c:pt idx="5">
                  <c:v>Jugar videojuegos </c:v>
                </c:pt>
              </c:strCache>
            </c:strRef>
          </c:cat>
          <c:val>
            <c:numRef>
              <c:f>Hoja1!$B$2:$B$18</c:f>
              <c:numCache>
                <c:formatCode>0%</c:formatCode>
                <c:ptCount val="6"/>
                <c:pt idx="0">
                  <c:v>0.64800000000000002</c:v>
                </c:pt>
                <c:pt idx="1">
                  <c:v>0.57999999999999996</c:v>
                </c:pt>
                <c:pt idx="2">
                  <c:v>0.50800000000000001</c:v>
                </c:pt>
                <c:pt idx="3">
                  <c:v>0.501</c:v>
                </c:pt>
                <c:pt idx="4">
                  <c:v>0.35399999999999998</c:v>
                </c:pt>
                <c:pt idx="5">
                  <c:v>0.151</c:v>
                </c:pt>
              </c:numCache>
            </c:numRef>
          </c:val>
          <c:extLst xmlns:c16r2="http://schemas.microsoft.com/office/drawing/2015/06/chart">
            <c:ext xmlns:c16="http://schemas.microsoft.com/office/drawing/2014/chart" uri="{C3380CC4-5D6E-409C-BE32-E72D297353CC}">
              <c16:uniqueId val="{00000000-3F15-4F3A-B38E-6D36975AF29E}"/>
            </c:ext>
          </c:extLst>
        </c:ser>
        <c:ser>
          <c:idx val="1"/>
          <c:order val="1"/>
          <c:tx>
            <c:strRef>
              <c:f>Hoja1!$C$1</c:f>
              <c:strCache>
                <c:ptCount val="1"/>
                <c:pt idx="0">
                  <c:v>Hombres</c:v>
                </c:pt>
              </c:strCache>
            </c:strRef>
          </c:tx>
          <c:spPr>
            <a:solidFill>
              <a:schemeClr val="accent2"/>
            </a:solidFill>
            <a:ln>
              <a:noFill/>
            </a:ln>
            <a:effectLst/>
          </c:spPr>
          <c:invertIfNegative val="0"/>
          <c:dLbls>
            <c:spPr>
              <a:noFill/>
              <a:ln>
                <a:solidFill>
                  <a:schemeClr val="accent4"/>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6"/>
                <c:pt idx="0">
                  <c:v>Navegar o chatear por internet</c:v>
                </c:pt>
                <c:pt idx="1">
                  <c:v>Leer periódicos </c:v>
                </c:pt>
                <c:pt idx="2">
                  <c:v>Hacer ejercicios o practicar algún deporte </c:v>
                </c:pt>
                <c:pt idx="3">
                  <c:v>Leer libros, revistas, etc. </c:v>
                </c:pt>
                <c:pt idx="4">
                  <c:v>Salir al cine, bares, restaurantes, discotecas, conciertos, etc.</c:v>
                </c:pt>
                <c:pt idx="5">
                  <c:v>Jugar videojuegos </c:v>
                </c:pt>
              </c:strCache>
            </c:strRef>
          </c:cat>
          <c:val>
            <c:numRef>
              <c:f>Hoja1!$C$2:$C$18</c:f>
              <c:numCache>
                <c:formatCode>0%</c:formatCode>
                <c:ptCount val="6"/>
                <c:pt idx="0">
                  <c:v>0.68899999999999995</c:v>
                </c:pt>
                <c:pt idx="1">
                  <c:v>0.65900000000000003</c:v>
                </c:pt>
                <c:pt idx="2">
                  <c:v>0.65700000000000003</c:v>
                </c:pt>
                <c:pt idx="3">
                  <c:v>0.53500000000000003</c:v>
                </c:pt>
                <c:pt idx="4">
                  <c:v>0.40600000000000003</c:v>
                </c:pt>
                <c:pt idx="5">
                  <c:v>0.221</c:v>
                </c:pt>
              </c:numCache>
            </c:numRef>
          </c:val>
        </c:ser>
        <c:ser>
          <c:idx val="2"/>
          <c:order val="2"/>
          <c:tx>
            <c:strRef>
              <c:f>Hoja1!$D$1</c:f>
              <c:strCache>
                <c:ptCount val="1"/>
                <c:pt idx="0">
                  <c:v>Mujeres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6"/>
                <c:pt idx="0">
                  <c:v>Navegar o chatear por internet</c:v>
                </c:pt>
                <c:pt idx="1">
                  <c:v>Leer periódicos </c:v>
                </c:pt>
                <c:pt idx="2">
                  <c:v>Hacer ejercicios o practicar algún deporte </c:v>
                </c:pt>
                <c:pt idx="3">
                  <c:v>Leer libros, revistas, etc. </c:v>
                </c:pt>
                <c:pt idx="4">
                  <c:v>Salir al cine, bares, restaurantes, discotecas, conciertos, etc.</c:v>
                </c:pt>
                <c:pt idx="5">
                  <c:v>Jugar videojuegos </c:v>
                </c:pt>
              </c:strCache>
            </c:strRef>
          </c:cat>
          <c:val>
            <c:numRef>
              <c:f>Hoja1!$D$2:$D$18</c:f>
              <c:numCache>
                <c:formatCode>0%</c:formatCode>
                <c:ptCount val="6"/>
                <c:pt idx="0">
                  <c:v>0.60699999999999998</c:v>
                </c:pt>
                <c:pt idx="1">
                  <c:v>0.5</c:v>
                </c:pt>
                <c:pt idx="2">
                  <c:v>0.36</c:v>
                </c:pt>
                <c:pt idx="3">
                  <c:v>0.46700000000000003</c:v>
                </c:pt>
                <c:pt idx="4">
                  <c:v>0.30099999999999999</c:v>
                </c:pt>
                <c:pt idx="5">
                  <c:v>8.1000000000000003E-2</c:v>
                </c:pt>
              </c:numCache>
            </c:numRef>
          </c:val>
        </c:ser>
        <c:dLbls>
          <c:showLegendKey val="0"/>
          <c:showVal val="0"/>
          <c:showCatName val="0"/>
          <c:showSerName val="0"/>
          <c:showPercent val="0"/>
          <c:showBubbleSize val="0"/>
        </c:dLbls>
        <c:gapWidth val="150"/>
        <c:axId val="448302544"/>
        <c:axId val="448302936"/>
      </c:barChart>
      <c:catAx>
        <c:axId val="44830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448302936"/>
        <c:crosses val="autoZero"/>
        <c:auto val="0"/>
        <c:lblAlgn val="ctr"/>
        <c:lblOffset val="100"/>
        <c:noMultiLvlLbl val="1"/>
      </c:catAx>
      <c:valAx>
        <c:axId val="448302936"/>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48302544"/>
        <c:crossesAt val="1"/>
        <c:crossBetween val="between"/>
      </c:valAx>
      <c:spPr>
        <a:noFill/>
        <a:ln>
          <a:noFill/>
        </a:ln>
        <a:effectLst/>
      </c:spPr>
    </c:plotArea>
    <c:legend>
      <c:legendPos val="t"/>
      <c:layout>
        <c:manualLayout>
          <c:xMode val="edge"/>
          <c:yMode val="edge"/>
          <c:x val="0.69972493913589162"/>
          <c:y val="7.7497782220186219E-3"/>
          <c:w val="0.24611071603168089"/>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2036967215015E-2"/>
          <c:y val="0.3056566576048767"/>
          <c:w val="0.97886986437220069"/>
          <c:h val="0.49051717293850033"/>
        </c:manualLayout>
      </c:layout>
      <c:barChart>
        <c:barDir val="col"/>
        <c:grouping val="clustered"/>
        <c:varyColors val="0"/>
        <c:ser>
          <c:idx val="0"/>
          <c:order val="0"/>
          <c:tx>
            <c:strRef>
              <c:f>Hoja1!$B$1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Totalmente de acuerdo + de acuerdo</c:v>
                </c:pt>
                <c:pt idx="1">
                  <c:v>Ni de acuerdo ni en desacuerdo</c:v>
                </c:pt>
                <c:pt idx="2">
                  <c:v>Totalmente en desacuerdo + en desacuerdo</c:v>
                </c:pt>
              </c:strCache>
            </c:strRef>
          </c:cat>
          <c:val>
            <c:numRef>
              <c:f>Hoja1!$B$2:$B$15</c:f>
              <c:numCache>
                <c:formatCode>0%</c:formatCode>
                <c:ptCount val="3"/>
                <c:pt idx="0">
                  <c:v>0.34699999999999998</c:v>
                </c:pt>
                <c:pt idx="1">
                  <c:v>0.155</c:v>
                </c:pt>
                <c:pt idx="2">
                  <c:v>0.47899999999999998</c:v>
                </c:pt>
              </c:numCache>
            </c:numRef>
          </c:val>
          <c:extLst xmlns:c16r2="http://schemas.microsoft.com/office/drawing/2015/06/chart">
            <c:ext xmlns:c16="http://schemas.microsoft.com/office/drawing/2014/chart" uri="{C3380CC4-5D6E-409C-BE32-E72D297353CC}">
              <c16:uniqueId val="{00000000-3F15-4F3A-B38E-6D36975AF29E}"/>
            </c:ext>
          </c:extLst>
        </c:ser>
        <c:ser>
          <c:idx val="1"/>
          <c:order val="1"/>
          <c:tx>
            <c:strRef>
              <c:f>Hoja1!$C$1</c:f>
              <c:strCache>
                <c:ptCount val="1"/>
                <c:pt idx="0">
                  <c:v>Lima</c:v>
                </c:pt>
              </c:strCache>
            </c:strRef>
          </c:tx>
          <c:spPr>
            <a:solidFill>
              <a:schemeClr val="accent2"/>
            </a:solidFill>
            <a:ln>
              <a:noFill/>
            </a:ln>
            <a:effectLst/>
          </c:spPr>
          <c:invertIfNegative val="0"/>
          <c:dLbls>
            <c:dLbl>
              <c:idx val="2"/>
              <c:spPr>
                <a:noFill/>
                <a:ln>
                  <a:solidFill>
                    <a:schemeClr val="accent5"/>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Totalmente de acuerdo + de acuerdo</c:v>
                </c:pt>
                <c:pt idx="1">
                  <c:v>Ni de acuerdo ni en desacuerdo</c:v>
                </c:pt>
                <c:pt idx="2">
                  <c:v>Totalmente en desacuerdo + en desacuerdo</c:v>
                </c:pt>
              </c:strCache>
            </c:strRef>
          </c:cat>
          <c:val>
            <c:numRef>
              <c:f>Hoja1!$C$2:$C$15</c:f>
              <c:numCache>
                <c:formatCode>0%</c:formatCode>
                <c:ptCount val="3"/>
                <c:pt idx="0">
                  <c:v>0.26</c:v>
                </c:pt>
                <c:pt idx="1">
                  <c:v>0.16</c:v>
                </c:pt>
                <c:pt idx="2">
                  <c:v>0.56899999999999995</c:v>
                </c:pt>
              </c:numCache>
            </c:numRef>
          </c:val>
        </c:ser>
        <c:ser>
          <c:idx val="2"/>
          <c:order val="2"/>
          <c:tx>
            <c:strRef>
              <c:f>Hoja1!$D$1</c:f>
              <c:strCache>
                <c:ptCount val="1"/>
                <c:pt idx="0">
                  <c:v>Interior</c:v>
                </c:pt>
              </c:strCache>
            </c:strRef>
          </c:tx>
          <c:spPr>
            <a:solidFill>
              <a:schemeClr val="accent3"/>
            </a:solidFill>
            <a:ln>
              <a:noFill/>
            </a:ln>
            <a:effectLst/>
          </c:spPr>
          <c:invertIfNegative val="0"/>
          <c:dLbls>
            <c:dLbl>
              <c:idx val="0"/>
              <c:spPr>
                <a:noFill/>
                <a:ln>
                  <a:solidFill>
                    <a:schemeClr val="accent6"/>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Totalmente de acuerdo + de acuerdo</c:v>
                </c:pt>
                <c:pt idx="1">
                  <c:v>Ni de acuerdo ni en desacuerdo</c:v>
                </c:pt>
                <c:pt idx="2">
                  <c:v>Totalmente en desacuerdo + en desacuerdo</c:v>
                </c:pt>
              </c:strCache>
            </c:strRef>
          </c:cat>
          <c:val>
            <c:numRef>
              <c:f>Hoja1!$D$2:$D$15</c:f>
              <c:numCache>
                <c:formatCode>0%</c:formatCode>
                <c:ptCount val="3"/>
                <c:pt idx="0">
                  <c:v>0.39100000000000001</c:v>
                </c:pt>
                <c:pt idx="1">
                  <c:v>0.151</c:v>
                </c:pt>
                <c:pt idx="2">
                  <c:v>0.432</c:v>
                </c:pt>
              </c:numCache>
            </c:numRef>
          </c:val>
        </c:ser>
        <c:dLbls>
          <c:showLegendKey val="0"/>
          <c:showVal val="0"/>
          <c:showCatName val="0"/>
          <c:showSerName val="0"/>
          <c:showPercent val="0"/>
          <c:showBubbleSize val="0"/>
        </c:dLbls>
        <c:gapWidth val="150"/>
        <c:axId val="352062456"/>
        <c:axId val="352065592"/>
      </c:barChart>
      <c:catAx>
        <c:axId val="35206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352065592"/>
        <c:crosses val="autoZero"/>
        <c:auto val="0"/>
        <c:lblAlgn val="ctr"/>
        <c:lblOffset val="100"/>
        <c:noMultiLvlLbl val="1"/>
      </c:catAx>
      <c:valAx>
        <c:axId val="3520655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52062456"/>
        <c:crossesAt val="1"/>
        <c:crossBetween val="between"/>
      </c:valAx>
      <c:spPr>
        <a:noFill/>
        <a:ln>
          <a:noFill/>
        </a:ln>
        <a:effectLst/>
      </c:spPr>
    </c:plotArea>
    <c:legend>
      <c:legendPos val="t"/>
      <c:layout>
        <c:manualLayout>
          <c:xMode val="edge"/>
          <c:yMode val="edge"/>
          <c:x val="0.69972493913589162"/>
          <c:y val="7.7497782220186219E-3"/>
          <c:w val="0.24611071603168089"/>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2036967215015E-2"/>
          <c:y val="0.23676864426713168"/>
          <c:w val="0.97886986437220069"/>
          <c:h val="0.55940518627624536"/>
        </c:manualLayout>
      </c:layout>
      <c:barChart>
        <c:barDir val="col"/>
        <c:grouping val="clustered"/>
        <c:varyColors val="0"/>
        <c:ser>
          <c:idx val="0"/>
          <c:order val="0"/>
          <c:tx>
            <c:strRef>
              <c:f>Hoja1!$B$1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Totalmente de acuerdo + de acuerdo</c:v>
                </c:pt>
                <c:pt idx="1">
                  <c:v>Ni de acuerdo ni en desacuerdo</c:v>
                </c:pt>
                <c:pt idx="2">
                  <c:v>Totalmente en desacuerdo + en desacuerdo</c:v>
                </c:pt>
              </c:strCache>
            </c:strRef>
          </c:cat>
          <c:val>
            <c:numRef>
              <c:f>Hoja1!$B$2:$B$15</c:f>
              <c:numCache>
                <c:formatCode>0%</c:formatCode>
                <c:ptCount val="3"/>
                <c:pt idx="0">
                  <c:v>0.34699999999999998</c:v>
                </c:pt>
                <c:pt idx="1">
                  <c:v>0.13500000000000001</c:v>
                </c:pt>
                <c:pt idx="2">
                  <c:v>0.5</c:v>
                </c:pt>
              </c:numCache>
            </c:numRef>
          </c:val>
          <c:extLst xmlns:c16r2="http://schemas.microsoft.com/office/drawing/2015/06/chart">
            <c:ext xmlns:c16="http://schemas.microsoft.com/office/drawing/2014/chart" uri="{C3380CC4-5D6E-409C-BE32-E72D297353CC}">
              <c16:uniqueId val="{00000000-3F15-4F3A-B38E-6D36975AF29E}"/>
            </c:ext>
          </c:extLst>
        </c:ser>
        <c:ser>
          <c:idx val="1"/>
          <c:order val="1"/>
          <c:tx>
            <c:strRef>
              <c:f>Hoja1!$C$1</c:f>
              <c:strCache>
                <c:ptCount val="1"/>
                <c:pt idx="0">
                  <c:v>Lima</c:v>
                </c:pt>
              </c:strCache>
            </c:strRef>
          </c:tx>
          <c:spPr>
            <a:solidFill>
              <a:schemeClr val="accent2"/>
            </a:solidFill>
            <a:ln>
              <a:noFill/>
            </a:ln>
            <a:effectLst/>
          </c:spPr>
          <c:invertIfNegative val="0"/>
          <c:dLbls>
            <c:dLbl>
              <c:idx val="2"/>
              <c:spPr>
                <a:noFill/>
                <a:ln>
                  <a:solidFill>
                    <a:schemeClr val="accent5"/>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Totalmente de acuerdo + de acuerdo</c:v>
                </c:pt>
                <c:pt idx="1">
                  <c:v>Ni de acuerdo ni en desacuerdo</c:v>
                </c:pt>
                <c:pt idx="2">
                  <c:v>Totalmente en desacuerdo + en desacuerdo</c:v>
                </c:pt>
              </c:strCache>
            </c:strRef>
          </c:cat>
          <c:val>
            <c:numRef>
              <c:f>Hoja1!$C$2:$C$15</c:f>
              <c:numCache>
                <c:formatCode>0%</c:formatCode>
                <c:ptCount val="3"/>
                <c:pt idx="0">
                  <c:v>0.27100000000000002</c:v>
                </c:pt>
                <c:pt idx="1">
                  <c:v>0.13900000000000001</c:v>
                </c:pt>
                <c:pt idx="2">
                  <c:v>0.58399999999999996</c:v>
                </c:pt>
              </c:numCache>
            </c:numRef>
          </c:val>
        </c:ser>
        <c:ser>
          <c:idx val="2"/>
          <c:order val="2"/>
          <c:tx>
            <c:strRef>
              <c:f>Hoja1!$D$1</c:f>
              <c:strCache>
                <c:ptCount val="1"/>
                <c:pt idx="0">
                  <c:v>Interior</c:v>
                </c:pt>
              </c:strCache>
            </c:strRef>
          </c:tx>
          <c:spPr>
            <a:solidFill>
              <a:schemeClr val="accent3"/>
            </a:solidFill>
            <a:ln>
              <a:noFill/>
            </a:ln>
            <a:effectLst/>
          </c:spPr>
          <c:invertIfNegative val="0"/>
          <c:dLbls>
            <c:dLbl>
              <c:idx val="0"/>
              <c:spPr>
                <a:noFill/>
                <a:ln>
                  <a:solidFill>
                    <a:schemeClr val="accent6"/>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Totalmente de acuerdo + de acuerdo</c:v>
                </c:pt>
                <c:pt idx="1">
                  <c:v>Ni de acuerdo ni en desacuerdo</c:v>
                </c:pt>
                <c:pt idx="2">
                  <c:v>Totalmente en desacuerdo + en desacuerdo</c:v>
                </c:pt>
              </c:strCache>
            </c:strRef>
          </c:cat>
          <c:val>
            <c:numRef>
              <c:f>Hoja1!$D$2:$D$15</c:f>
              <c:numCache>
                <c:formatCode>0%</c:formatCode>
                <c:ptCount val="3"/>
                <c:pt idx="0">
                  <c:v>0.38700000000000001</c:v>
                </c:pt>
                <c:pt idx="1">
                  <c:v>0.13200000000000001</c:v>
                </c:pt>
                <c:pt idx="2">
                  <c:v>0.45500000000000002</c:v>
                </c:pt>
              </c:numCache>
            </c:numRef>
          </c:val>
        </c:ser>
        <c:dLbls>
          <c:showLegendKey val="0"/>
          <c:showVal val="0"/>
          <c:showCatName val="0"/>
          <c:showSerName val="0"/>
          <c:showPercent val="0"/>
          <c:showBubbleSize val="0"/>
        </c:dLbls>
        <c:gapWidth val="150"/>
        <c:axId val="352061672"/>
        <c:axId val="352063240"/>
      </c:barChart>
      <c:catAx>
        <c:axId val="35206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352063240"/>
        <c:crosses val="autoZero"/>
        <c:auto val="0"/>
        <c:lblAlgn val="ctr"/>
        <c:lblOffset val="100"/>
        <c:noMultiLvlLbl val="1"/>
      </c:catAx>
      <c:valAx>
        <c:axId val="35206324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52061672"/>
        <c:crossesAt val="1"/>
        <c:crossBetween val="between"/>
      </c:valAx>
      <c:spPr>
        <a:noFill/>
        <a:ln>
          <a:noFill/>
        </a:ln>
        <a:effectLst/>
      </c:spPr>
    </c:plotArea>
    <c:legend>
      <c:legendPos val="t"/>
      <c:layout>
        <c:manualLayout>
          <c:xMode val="edge"/>
          <c:yMode val="edge"/>
          <c:x val="0.69972493913589162"/>
          <c:y val="7.7497782220186219E-3"/>
          <c:w val="0.24611071603168089"/>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2036967215015E-2"/>
          <c:y val="0.25868750453060929"/>
          <c:w val="0.97886986437220069"/>
          <c:h val="0.53748634286606178"/>
        </c:manualLayout>
      </c:layout>
      <c:barChart>
        <c:barDir val="col"/>
        <c:grouping val="clustered"/>
        <c:varyColors val="0"/>
        <c:ser>
          <c:idx val="0"/>
          <c:order val="0"/>
          <c:tx>
            <c:strRef>
              <c:f>Hoja1!$B$1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El uso de anticonceptivos</c:v>
                </c:pt>
                <c:pt idx="1">
                  <c:v>Que sea la mujer la que proponga el uso del condón</c:v>
                </c:pt>
                <c:pt idx="2">
                  <c:v> El aborto si peligra la salud de la madre</c:v>
                </c:pt>
                <c:pt idx="3">
                  <c:v> El sexo antes del matrimonio</c:v>
                </c:pt>
                <c:pt idx="4">
                  <c:v>La homosexualidad</c:v>
                </c:pt>
              </c:strCache>
            </c:strRef>
          </c:cat>
          <c:val>
            <c:numRef>
              <c:f>Hoja1!$B$2:$B$17</c:f>
              <c:numCache>
                <c:formatCode>0%</c:formatCode>
                <c:ptCount val="5"/>
                <c:pt idx="0">
                  <c:v>0.66100000000000003</c:v>
                </c:pt>
                <c:pt idx="1">
                  <c:v>0.55400000000000005</c:v>
                </c:pt>
                <c:pt idx="2">
                  <c:v>0.47</c:v>
                </c:pt>
                <c:pt idx="3">
                  <c:v>0.36099999999999999</c:v>
                </c:pt>
                <c:pt idx="4">
                  <c:v>0.27600000000000002</c:v>
                </c:pt>
              </c:numCache>
            </c:numRef>
          </c:val>
          <c:extLst xmlns:c16r2="http://schemas.microsoft.com/office/drawing/2015/06/chart">
            <c:ext xmlns:c16="http://schemas.microsoft.com/office/drawing/2014/chart" uri="{C3380CC4-5D6E-409C-BE32-E72D297353CC}">
              <c16:uniqueId val="{00000000-3F15-4F3A-B38E-6D36975AF29E}"/>
            </c:ext>
          </c:extLst>
        </c:ser>
        <c:ser>
          <c:idx val="1"/>
          <c:order val="1"/>
          <c:tx>
            <c:strRef>
              <c:f>Hoja1!$C$1</c:f>
              <c:strCache>
                <c:ptCount val="1"/>
                <c:pt idx="0">
                  <c:v>Hombres</c:v>
                </c:pt>
              </c:strCache>
            </c:strRef>
          </c:tx>
          <c:spPr>
            <a:solidFill>
              <a:schemeClr val="accent2"/>
            </a:solidFill>
            <a:ln>
              <a:noFill/>
            </a:ln>
            <a:effectLst/>
          </c:spPr>
          <c:invertIfNegative val="0"/>
          <c:dLbls>
            <c:dLbl>
              <c:idx val="3"/>
              <c:spPr>
                <a:noFill/>
                <a:ln>
                  <a:solidFill>
                    <a:schemeClr val="accent2"/>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El uso de anticonceptivos</c:v>
                </c:pt>
                <c:pt idx="1">
                  <c:v>Que sea la mujer la que proponga el uso del condón</c:v>
                </c:pt>
                <c:pt idx="2">
                  <c:v> El aborto si peligra la salud de la madre</c:v>
                </c:pt>
                <c:pt idx="3">
                  <c:v> El sexo antes del matrimonio</c:v>
                </c:pt>
                <c:pt idx="4">
                  <c:v>La homosexualidad</c:v>
                </c:pt>
              </c:strCache>
            </c:strRef>
          </c:cat>
          <c:val>
            <c:numRef>
              <c:f>Hoja1!$C$2:$C$17</c:f>
              <c:numCache>
                <c:formatCode>0%</c:formatCode>
                <c:ptCount val="5"/>
                <c:pt idx="0">
                  <c:v>0.62</c:v>
                </c:pt>
                <c:pt idx="1">
                  <c:v>0.51500000000000001</c:v>
                </c:pt>
                <c:pt idx="2">
                  <c:v>0.42499999999999999</c:v>
                </c:pt>
                <c:pt idx="3">
                  <c:v>0.40500000000000003</c:v>
                </c:pt>
                <c:pt idx="4">
                  <c:v>0.23699999999999999</c:v>
                </c:pt>
              </c:numCache>
            </c:numRef>
          </c:val>
        </c:ser>
        <c:ser>
          <c:idx val="2"/>
          <c:order val="2"/>
          <c:tx>
            <c:strRef>
              <c:f>Hoja1!$D$1</c:f>
              <c:strCache>
                <c:ptCount val="1"/>
                <c:pt idx="0">
                  <c:v>Mujeres</c:v>
                </c:pt>
              </c:strCache>
            </c:strRef>
          </c:tx>
          <c:spPr>
            <a:solidFill>
              <a:schemeClr val="accent3"/>
            </a:solidFill>
            <a:ln>
              <a:noFill/>
            </a:ln>
            <a:effectLst/>
          </c:spPr>
          <c:invertIfNegative val="0"/>
          <c:dLbls>
            <c:dLbl>
              <c:idx val="0"/>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1"/>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2"/>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4"/>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El uso de anticonceptivos</c:v>
                </c:pt>
                <c:pt idx="1">
                  <c:v>Que sea la mujer la que proponga el uso del condón</c:v>
                </c:pt>
                <c:pt idx="2">
                  <c:v> El aborto si peligra la salud de la madre</c:v>
                </c:pt>
                <c:pt idx="3">
                  <c:v> El sexo antes del matrimonio</c:v>
                </c:pt>
                <c:pt idx="4">
                  <c:v>La homosexualidad</c:v>
                </c:pt>
              </c:strCache>
            </c:strRef>
          </c:cat>
          <c:val>
            <c:numRef>
              <c:f>Hoja1!$D$2:$D$17</c:f>
              <c:numCache>
                <c:formatCode>0%</c:formatCode>
                <c:ptCount val="5"/>
                <c:pt idx="0">
                  <c:v>0.70199999999999996</c:v>
                </c:pt>
                <c:pt idx="1">
                  <c:v>0.59299999999999997</c:v>
                </c:pt>
                <c:pt idx="2">
                  <c:v>0.51500000000000001</c:v>
                </c:pt>
                <c:pt idx="3">
                  <c:v>0.318</c:v>
                </c:pt>
                <c:pt idx="4">
                  <c:v>0.314</c:v>
                </c:pt>
              </c:numCache>
            </c:numRef>
          </c:val>
        </c:ser>
        <c:dLbls>
          <c:showLegendKey val="0"/>
          <c:showVal val="0"/>
          <c:showCatName val="0"/>
          <c:showSerName val="0"/>
          <c:showPercent val="0"/>
          <c:showBubbleSize val="0"/>
        </c:dLbls>
        <c:gapWidth val="150"/>
        <c:axId val="348333856"/>
        <c:axId val="351355240"/>
      </c:barChart>
      <c:catAx>
        <c:axId val="34833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351355240"/>
        <c:crosses val="autoZero"/>
        <c:auto val="0"/>
        <c:lblAlgn val="ctr"/>
        <c:lblOffset val="100"/>
        <c:noMultiLvlLbl val="1"/>
      </c:catAx>
      <c:valAx>
        <c:axId val="35135524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48333856"/>
        <c:crossesAt val="1"/>
        <c:crossBetween val="between"/>
      </c:valAx>
      <c:spPr>
        <a:noFill/>
        <a:ln>
          <a:noFill/>
        </a:ln>
        <a:effectLst/>
      </c:spPr>
    </c:plotArea>
    <c:legend>
      <c:legendPos val="t"/>
      <c:layout>
        <c:manualLayout>
          <c:xMode val="edge"/>
          <c:yMode val="edge"/>
          <c:x val="0.70438697851235932"/>
          <c:y val="0.10795052489510236"/>
          <c:w val="0.24611071603168089"/>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803418803418"/>
          <c:y val="8.3994708994708997E-3"/>
          <c:w val="0.79412393162393158"/>
          <c:h val="0.98320105820105819"/>
        </c:manualLayout>
      </c:layout>
      <c:doughnutChart>
        <c:varyColors val="1"/>
        <c:ser>
          <c:idx val="0"/>
          <c:order val="0"/>
          <c:tx>
            <c:strRef>
              <c:f>Tabelle1!$B$1</c:f>
              <c:strCache>
                <c:ptCount val="1"/>
                <c:pt idx="0">
                  <c:v>Verkauf</c:v>
                </c:pt>
              </c:strCache>
            </c:strRef>
          </c:tx>
          <c:dPt>
            <c:idx val="0"/>
            <c:bubble3D val="0"/>
            <c:spPr>
              <a:solidFill>
                <a:srgbClr val="9B1F23"/>
              </a:solidFill>
            </c:spPr>
          </c:dPt>
          <c:dPt>
            <c:idx val="1"/>
            <c:bubble3D val="0"/>
            <c:spPr>
              <a:solidFill>
                <a:schemeClr val="bg2">
                  <a:lumMod val="20000"/>
                  <a:lumOff val="80000"/>
                </a:schemeClr>
              </a:solidFill>
            </c:spPr>
          </c:dPt>
          <c:cat>
            <c:strRef>
              <c:f>Tabelle1!$A$2:$A$3</c:f>
              <c:strCache>
                <c:ptCount val="2"/>
                <c:pt idx="0">
                  <c:v>1. Quartal</c:v>
                </c:pt>
                <c:pt idx="1">
                  <c:v>2. Quartal</c:v>
                </c:pt>
              </c:strCache>
            </c:strRef>
          </c:cat>
          <c:val>
            <c:numRef>
              <c:f>Tabelle1!$B$2:$B$3</c:f>
              <c:numCache>
                <c:formatCode>General</c:formatCode>
                <c:ptCount val="2"/>
                <c:pt idx="0">
                  <c:v>33.200000000000003</c:v>
                </c:pt>
                <c:pt idx="1">
                  <c:v>66.8</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803418803418"/>
          <c:y val="8.3994708994708997E-3"/>
          <c:w val="0.79412393162393158"/>
          <c:h val="0.98320105820105819"/>
        </c:manualLayout>
      </c:layout>
      <c:doughnutChart>
        <c:varyColors val="1"/>
        <c:ser>
          <c:idx val="0"/>
          <c:order val="0"/>
          <c:tx>
            <c:strRef>
              <c:f>Tabelle1!$B$1</c:f>
              <c:strCache>
                <c:ptCount val="1"/>
                <c:pt idx="0">
                  <c:v>Verkauf</c:v>
                </c:pt>
              </c:strCache>
            </c:strRef>
          </c:tx>
          <c:dPt>
            <c:idx val="0"/>
            <c:bubble3D val="0"/>
            <c:spPr>
              <a:solidFill>
                <a:schemeClr val="accent5"/>
              </a:solidFill>
            </c:spPr>
          </c:dPt>
          <c:dPt>
            <c:idx val="1"/>
            <c:bubble3D val="0"/>
            <c:spPr>
              <a:solidFill>
                <a:schemeClr val="bg2">
                  <a:lumMod val="20000"/>
                  <a:lumOff val="80000"/>
                </a:schemeClr>
              </a:solidFill>
            </c:spPr>
          </c:dPt>
          <c:cat>
            <c:strRef>
              <c:f>Tabelle1!$A$2:$A$3</c:f>
              <c:strCache>
                <c:ptCount val="2"/>
                <c:pt idx="0">
                  <c:v>1. Quartal</c:v>
                </c:pt>
                <c:pt idx="1">
                  <c:v>2. Quartal</c:v>
                </c:pt>
              </c:strCache>
            </c:strRef>
          </c:cat>
          <c:val>
            <c:numRef>
              <c:f>Tabelle1!$B$2:$B$3</c:f>
              <c:numCache>
                <c:formatCode>General</c:formatCode>
                <c:ptCount val="2"/>
                <c:pt idx="0">
                  <c:v>37.5</c:v>
                </c:pt>
                <c:pt idx="1">
                  <c:v>62.5</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803418803418"/>
          <c:y val="8.3994708994708997E-3"/>
          <c:w val="0.79412393162393158"/>
          <c:h val="0.98320105820105819"/>
        </c:manualLayout>
      </c:layout>
      <c:doughnutChart>
        <c:varyColors val="1"/>
        <c:ser>
          <c:idx val="0"/>
          <c:order val="0"/>
          <c:tx>
            <c:strRef>
              <c:f>Tabelle1!$B$1</c:f>
              <c:strCache>
                <c:ptCount val="1"/>
                <c:pt idx="0">
                  <c:v>Verkauf</c:v>
                </c:pt>
              </c:strCache>
            </c:strRef>
          </c:tx>
          <c:dPt>
            <c:idx val="0"/>
            <c:bubble3D val="0"/>
            <c:spPr>
              <a:solidFill>
                <a:schemeClr val="accent1"/>
              </a:solidFill>
            </c:spPr>
          </c:dPt>
          <c:dPt>
            <c:idx val="1"/>
            <c:bubble3D val="0"/>
            <c:spPr>
              <a:solidFill>
                <a:schemeClr val="bg2">
                  <a:lumMod val="20000"/>
                  <a:lumOff val="80000"/>
                </a:schemeClr>
              </a:solidFill>
            </c:spPr>
          </c:dPt>
          <c:cat>
            <c:strRef>
              <c:f>Tabelle1!$A$2:$A$3</c:f>
              <c:strCache>
                <c:ptCount val="2"/>
                <c:pt idx="0">
                  <c:v>1. Quartal</c:v>
                </c:pt>
                <c:pt idx="1">
                  <c:v>2. Quartal</c:v>
                </c:pt>
              </c:strCache>
            </c:strRef>
          </c:cat>
          <c:val>
            <c:numRef>
              <c:f>Tabelle1!$B$2:$B$3</c:f>
              <c:numCache>
                <c:formatCode>General</c:formatCode>
                <c:ptCount val="2"/>
                <c:pt idx="0">
                  <c:v>28.8</c:v>
                </c:pt>
                <c:pt idx="1">
                  <c:v>71.2</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2036967215015E-2"/>
          <c:y val="0.49040178428337489"/>
          <c:w val="0.97886986437220069"/>
          <c:h val="0.30577204626000221"/>
        </c:manualLayout>
      </c:layout>
      <c:barChart>
        <c:barDir val="col"/>
        <c:grouping val="clustered"/>
        <c:varyColors val="0"/>
        <c:ser>
          <c:idx val="0"/>
          <c:order val="0"/>
          <c:tx>
            <c:strRef>
              <c:f>Hoja1!$B$1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Clase social</c:v>
                </c:pt>
                <c:pt idx="1">
                  <c:v>Peso</c:v>
                </c:pt>
                <c:pt idx="2">
                  <c:v>Color de piel</c:v>
                </c:pt>
                <c:pt idx="3">
                  <c:v>Sexo</c:v>
                </c:pt>
                <c:pt idx="4">
                  <c:v>Orientación sexual</c:v>
                </c:pt>
              </c:strCache>
            </c:strRef>
          </c:cat>
          <c:val>
            <c:numRef>
              <c:f>Hoja1!$B$2:$B$17</c:f>
              <c:numCache>
                <c:formatCode>0%</c:formatCode>
                <c:ptCount val="5"/>
                <c:pt idx="0">
                  <c:v>0.20300000000000001</c:v>
                </c:pt>
                <c:pt idx="1">
                  <c:v>0.17599999999999999</c:v>
                </c:pt>
                <c:pt idx="2">
                  <c:v>0.13400000000000001</c:v>
                </c:pt>
                <c:pt idx="3">
                  <c:v>6.6000000000000003E-2</c:v>
                </c:pt>
                <c:pt idx="4">
                  <c:v>3.5999999999999997E-2</c:v>
                </c:pt>
              </c:numCache>
            </c:numRef>
          </c:val>
          <c:extLst xmlns:c16r2="http://schemas.microsoft.com/office/drawing/2015/06/chart">
            <c:ext xmlns:c16="http://schemas.microsoft.com/office/drawing/2014/chart" uri="{C3380CC4-5D6E-409C-BE32-E72D297353CC}">
              <c16:uniqueId val="{00000000-3F15-4F3A-B38E-6D36975AF29E}"/>
            </c:ext>
          </c:extLst>
        </c:ser>
        <c:ser>
          <c:idx val="1"/>
          <c:order val="1"/>
          <c:tx>
            <c:strRef>
              <c:f>Hoja1!$C$1</c:f>
              <c:strCache>
                <c:ptCount val="1"/>
                <c:pt idx="0">
                  <c:v>Hombres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Clase social</c:v>
                </c:pt>
                <c:pt idx="1">
                  <c:v>Peso</c:v>
                </c:pt>
                <c:pt idx="2">
                  <c:v>Color de piel</c:v>
                </c:pt>
                <c:pt idx="3">
                  <c:v>Sexo</c:v>
                </c:pt>
                <c:pt idx="4">
                  <c:v>Orientación sexual</c:v>
                </c:pt>
              </c:strCache>
            </c:strRef>
          </c:cat>
          <c:val>
            <c:numRef>
              <c:f>Hoja1!$C$2:$C$17</c:f>
              <c:numCache>
                <c:formatCode>0%</c:formatCode>
                <c:ptCount val="5"/>
                <c:pt idx="0">
                  <c:v>0.17899999999999999</c:v>
                </c:pt>
                <c:pt idx="1">
                  <c:v>0.11600000000000001</c:v>
                </c:pt>
                <c:pt idx="2">
                  <c:v>0.121</c:v>
                </c:pt>
                <c:pt idx="3">
                  <c:v>3.1E-2</c:v>
                </c:pt>
                <c:pt idx="4">
                  <c:v>2.4E-2</c:v>
                </c:pt>
              </c:numCache>
            </c:numRef>
          </c:val>
        </c:ser>
        <c:ser>
          <c:idx val="2"/>
          <c:order val="2"/>
          <c:tx>
            <c:strRef>
              <c:f>Hoja1!$D$1</c:f>
              <c:strCache>
                <c:ptCount val="1"/>
                <c:pt idx="0">
                  <c:v>Mujeres</c:v>
                </c:pt>
              </c:strCache>
            </c:strRef>
          </c:tx>
          <c:spPr>
            <a:solidFill>
              <a:schemeClr val="accent3"/>
            </a:solidFill>
            <a:ln>
              <a:noFill/>
            </a:ln>
            <a:effectLst/>
          </c:spPr>
          <c:invertIfNegative val="0"/>
          <c:dLbls>
            <c:dLbl>
              <c:idx val="1"/>
              <c:spPr>
                <a:noFill/>
                <a:ln>
                  <a:solidFill>
                    <a:schemeClr val="accent6"/>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3"/>
              <c:spPr>
                <a:noFill/>
                <a:ln>
                  <a:solidFill>
                    <a:schemeClr val="accent6"/>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4"/>
              <c:spPr>
                <a:noFill/>
                <a:ln>
                  <a:solidFill>
                    <a:schemeClr val="accent6"/>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Clase social</c:v>
                </c:pt>
                <c:pt idx="1">
                  <c:v>Peso</c:v>
                </c:pt>
                <c:pt idx="2">
                  <c:v>Color de piel</c:v>
                </c:pt>
                <c:pt idx="3">
                  <c:v>Sexo</c:v>
                </c:pt>
                <c:pt idx="4">
                  <c:v>Orientación sexual</c:v>
                </c:pt>
              </c:strCache>
            </c:strRef>
          </c:cat>
          <c:val>
            <c:numRef>
              <c:f>Hoja1!$D$2:$D$17</c:f>
              <c:numCache>
                <c:formatCode>0%</c:formatCode>
                <c:ptCount val="5"/>
                <c:pt idx="0">
                  <c:v>0.22700000000000001</c:v>
                </c:pt>
                <c:pt idx="1">
                  <c:v>0.23599999999999999</c:v>
                </c:pt>
                <c:pt idx="2">
                  <c:v>0.14699999999999999</c:v>
                </c:pt>
                <c:pt idx="3">
                  <c:v>0.10100000000000001</c:v>
                </c:pt>
                <c:pt idx="4">
                  <c:v>4.8000000000000001E-2</c:v>
                </c:pt>
              </c:numCache>
            </c:numRef>
          </c:val>
        </c:ser>
        <c:dLbls>
          <c:showLegendKey val="0"/>
          <c:showVal val="0"/>
          <c:showCatName val="0"/>
          <c:showSerName val="0"/>
          <c:showPercent val="0"/>
          <c:showBubbleSize val="0"/>
        </c:dLbls>
        <c:gapWidth val="150"/>
        <c:axId val="351359160"/>
        <c:axId val="351359552"/>
      </c:barChart>
      <c:catAx>
        <c:axId val="35135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351359552"/>
        <c:crosses val="autoZero"/>
        <c:auto val="0"/>
        <c:lblAlgn val="ctr"/>
        <c:lblOffset val="100"/>
        <c:noMultiLvlLbl val="1"/>
      </c:catAx>
      <c:valAx>
        <c:axId val="35135955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51359160"/>
        <c:crossesAt val="1"/>
        <c:crossBetween val="between"/>
      </c:valAx>
      <c:spPr>
        <a:noFill/>
        <a:ln>
          <a:noFill/>
        </a:ln>
        <a:effectLst/>
      </c:spPr>
    </c:plotArea>
    <c:legend>
      <c:legendPos val="t"/>
      <c:layout>
        <c:manualLayout>
          <c:xMode val="edge"/>
          <c:yMode val="edge"/>
          <c:x val="0.70438697851235932"/>
          <c:y val="0.10795052489510236"/>
          <c:w val="0.24611071603168089"/>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018999328502628E-2"/>
          <c:y val="0.2924529179755162"/>
          <c:w val="0.97886986437220069"/>
          <c:h val="0.6083934750502159"/>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Clase social</c:v>
                </c:pt>
                <c:pt idx="1">
                  <c:v>Peso</c:v>
                </c:pt>
                <c:pt idx="2">
                  <c:v>Color de piel</c:v>
                </c:pt>
                <c:pt idx="3">
                  <c:v>Sexo</c:v>
                </c:pt>
                <c:pt idx="4">
                  <c:v>Orientación sexual</c:v>
                </c:pt>
              </c:strCache>
            </c:strRef>
          </c:cat>
          <c:val>
            <c:numRef>
              <c:f>Hoja1!$B$2:$B$17</c:f>
              <c:numCache>
                <c:formatCode>0%</c:formatCode>
                <c:ptCount val="5"/>
                <c:pt idx="0">
                  <c:v>0.63800000000000001</c:v>
                </c:pt>
                <c:pt idx="1">
                  <c:v>0.41299999999999998</c:v>
                </c:pt>
                <c:pt idx="2">
                  <c:v>0.43099999999999999</c:v>
                </c:pt>
                <c:pt idx="3">
                  <c:v>0.111</c:v>
                </c:pt>
                <c:pt idx="4">
                  <c:v>8.5000000000000006E-2</c:v>
                </c:pt>
              </c:numCache>
            </c:numRef>
          </c:val>
          <c:extLst xmlns:c16r2="http://schemas.microsoft.com/office/drawing/2015/06/chart">
            <c:ext xmlns:c16="http://schemas.microsoft.com/office/drawing/2014/chart" uri="{C3380CC4-5D6E-409C-BE32-E72D297353CC}">
              <c16:uniqueId val="{00000000-3F15-4F3A-B38E-6D36975AF29E}"/>
            </c:ext>
          </c:extLst>
        </c:ser>
        <c:ser>
          <c:idx val="1"/>
          <c:order val="1"/>
          <c:tx>
            <c:strRef>
              <c:f>Hoja1!$C$1</c:f>
              <c:strCache>
                <c:ptCount val="1"/>
                <c:pt idx="0">
                  <c:v>Mujeres</c:v>
                </c:pt>
              </c:strCache>
            </c:strRef>
          </c:tx>
          <c:spPr>
            <a:solidFill>
              <a:srgbClr val="C34A3A"/>
            </a:solidFill>
            <a:ln>
              <a:noFill/>
            </a:ln>
            <a:effectLst/>
          </c:spPr>
          <c:invertIfNegative val="0"/>
          <c:dLbls>
            <c:dLbl>
              <c:idx val="1"/>
              <c:spPr>
                <a:noFill/>
                <a:ln>
                  <a:solidFill>
                    <a:schemeClr val="accent6"/>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3"/>
              <c:spPr>
                <a:noFill/>
                <a:ln>
                  <a:solidFill>
                    <a:schemeClr val="accent6"/>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Clase social</c:v>
                </c:pt>
                <c:pt idx="1">
                  <c:v>Peso</c:v>
                </c:pt>
                <c:pt idx="2">
                  <c:v>Color de piel</c:v>
                </c:pt>
                <c:pt idx="3">
                  <c:v>Sexo</c:v>
                </c:pt>
                <c:pt idx="4">
                  <c:v>Orientación sexual</c:v>
                </c:pt>
              </c:strCache>
            </c:strRef>
          </c:cat>
          <c:val>
            <c:numRef>
              <c:f>Hoja1!$C$2:$C$17</c:f>
              <c:numCache>
                <c:formatCode>0%</c:formatCode>
                <c:ptCount val="5"/>
                <c:pt idx="0">
                  <c:v>0.61399999999999999</c:v>
                </c:pt>
                <c:pt idx="1">
                  <c:v>0.64</c:v>
                </c:pt>
                <c:pt idx="2">
                  <c:v>0.39800000000000002</c:v>
                </c:pt>
                <c:pt idx="3">
                  <c:v>0.27400000000000002</c:v>
                </c:pt>
                <c:pt idx="4">
                  <c:v>0.129</c:v>
                </c:pt>
              </c:numCache>
            </c:numRef>
          </c:val>
        </c:ser>
        <c:dLbls>
          <c:showLegendKey val="0"/>
          <c:showVal val="0"/>
          <c:showCatName val="0"/>
          <c:showSerName val="0"/>
          <c:showPercent val="0"/>
          <c:showBubbleSize val="0"/>
        </c:dLbls>
        <c:gapWidth val="150"/>
        <c:axId val="351353280"/>
        <c:axId val="351354848"/>
      </c:barChart>
      <c:catAx>
        <c:axId val="35135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351354848"/>
        <c:crosses val="autoZero"/>
        <c:auto val="0"/>
        <c:lblAlgn val="ctr"/>
        <c:lblOffset val="100"/>
        <c:noMultiLvlLbl val="1"/>
      </c:catAx>
      <c:valAx>
        <c:axId val="351354848"/>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51353280"/>
        <c:crossesAt val="1"/>
        <c:crossBetween val="between"/>
      </c:valAx>
      <c:spPr>
        <a:noFill/>
        <a:ln>
          <a:noFill/>
        </a:ln>
        <a:effectLst/>
      </c:spPr>
    </c:plotArea>
    <c:legend>
      <c:legendPos val="t"/>
      <c:layout>
        <c:manualLayout>
          <c:xMode val="edge"/>
          <c:yMode val="edge"/>
          <c:x val="0.70438697851235932"/>
          <c:y val="0.10795052489510236"/>
          <c:w val="0.24611071603168089"/>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2036967215015E-2"/>
          <c:y val="0.25868750453060929"/>
          <c:w val="0.97886986437220069"/>
          <c:h val="0.53748634286606178"/>
        </c:manualLayout>
      </c:layout>
      <c:barChart>
        <c:barDir val="col"/>
        <c:grouping val="clustered"/>
        <c:varyColors val="0"/>
        <c:ser>
          <c:idx val="0"/>
          <c:order val="0"/>
          <c:tx>
            <c:strRef>
              <c:f>Hoja1!$B$1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Hoja1!$A$2:$A$19</c:f>
              <c:strCache>
                <c:ptCount val="7"/>
                <c:pt idx="0">
                  <c:v>Cuentan con capacidad para solucionar problemas cotidianos </c:v>
                </c:pt>
                <c:pt idx="1">
                  <c:v>Pueden realizar buenos negocios</c:v>
                </c:pt>
                <c:pt idx="2">
                  <c:v>Tienen capacidad para enfrentar situaciones de crisis </c:v>
                </c:pt>
                <c:pt idx="3">
                  <c:v> Pueden ser buenas líderes políticas</c:v>
                </c:pt>
                <c:pt idx="4">
                  <c:v>Son honestas</c:v>
                </c:pt>
                <c:pt idx="5">
                  <c:v>Son firmes y tienen don de mando</c:v>
                </c:pt>
                <c:pt idx="6">
                  <c:v>Saben defenderse ante situaciones de violencia</c:v>
                </c:pt>
              </c:strCache>
            </c:strRef>
          </c:cat>
          <c:val>
            <c:numRef>
              <c:f>Hoja1!$B$2:$B$19</c:f>
              <c:numCache>
                <c:formatCode>0%</c:formatCode>
                <c:ptCount val="7"/>
                <c:pt idx="0">
                  <c:v>0.46</c:v>
                </c:pt>
                <c:pt idx="1">
                  <c:v>0.45</c:v>
                </c:pt>
                <c:pt idx="2">
                  <c:v>0.4</c:v>
                </c:pt>
                <c:pt idx="3">
                  <c:v>0.39</c:v>
                </c:pt>
                <c:pt idx="4">
                  <c:v>0.3</c:v>
                </c:pt>
                <c:pt idx="5">
                  <c:v>0.3</c:v>
                </c:pt>
                <c:pt idx="6">
                  <c:v>0.18</c:v>
                </c:pt>
              </c:numCache>
            </c:numRef>
          </c:val>
          <c:extLst xmlns:c16r2="http://schemas.microsoft.com/office/drawing/2015/06/chart">
            <c:ext xmlns:c16="http://schemas.microsoft.com/office/drawing/2014/chart" uri="{C3380CC4-5D6E-409C-BE32-E72D297353CC}">
              <c16:uniqueId val="{00000000-3F15-4F3A-B38E-6D36975AF29E}"/>
            </c:ext>
          </c:extLst>
        </c:ser>
        <c:ser>
          <c:idx val="1"/>
          <c:order val="1"/>
          <c:tx>
            <c:strRef>
              <c:f>Hoja1!$C$1</c:f>
              <c:strCache>
                <c:ptCount val="1"/>
                <c:pt idx="0">
                  <c:v>Hombres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Hoja1!$A$2:$A$19</c:f>
              <c:strCache>
                <c:ptCount val="7"/>
                <c:pt idx="0">
                  <c:v>Cuentan con capacidad para solucionar problemas cotidianos </c:v>
                </c:pt>
                <c:pt idx="1">
                  <c:v>Pueden realizar buenos negocios</c:v>
                </c:pt>
                <c:pt idx="2">
                  <c:v>Tienen capacidad para enfrentar situaciones de crisis </c:v>
                </c:pt>
                <c:pt idx="3">
                  <c:v> Pueden ser buenas líderes políticas</c:v>
                </c:pt>
                <c:pt idx="4">
                  <c:v>Son honestas</c:v>
                </c:pt>
                <c:pt idx="5">
                  <c:v>Son firmes y tienen don de mando</c:v>
                </c:pt>
                <c:pt idx="6">
                  <c:v>Saben defenderse ante situaciones de violencia</c:v>
                </c:pt>
              </c:strCache>
            </c:strRef>
          </c:cat>
          <c:val>
            <c:numRef>
              <c:f>Hoja1!$C$2:$C$19</c:f>
              <c:numCache>
                <c:formatCode>0%</c:formatCode>
                <c:ptCount val="7"/>
                <c:pt idx="0">
                  <c:v>0.41299999999999998</c:v>
                </c:pt>
                <c:pt idx="1">
                  <c:v>0.38800000000000001</c:v>
                </c:pt>
                <c:pt idx="2">
                  <c:v>0.35399999999999998</c:v>
                </c:pt>
                <c:pt idx="3">
                  <c:v>0.32600000000000001</c:v>
                </c:pt>
                <c:pt idx="4">
                  <c:v>0.214</c:v>
                </c:pt>
                <c:pt idx="5">
                  <c:v>0.24099999999999999</c:v>
                </c:pt>
                <c:pt idx="6">
                  <c:v>0.122</c:v>
                </c:pt>
              </c:numCache>
            </c:numRef>
          </c:val>
        </c:ser>
        <c:ser>
          <c:idx val="2"/>
          <c:order val="2"/>
          <c:tx>
            <c:strRef>
              <c:f>Hoja1!$D$1</c:f>
              <c:strCache>
                <c:ptCount val="1"/>
                <c:pt idx="0">
                  <c:v>Mujeres</c:v>
                </c:pt>
              </c:strCache>
            </c:strRef>
          </c:tx>
          <c:spPr>
            <a:solidFill>
              <a:schemeClr val="accent3"/>
            </a:solidFill>
            <a:ln>
              <a:noFill/>
            </a:ln>
            <a:effectLst/>
          </c:spPr>
          <c:invertIfNegative val="0"/>
          <c:dLbls>
            <c:dLbl>
              <c:idx val="0"/>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1"/>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2"/>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3"/>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4"/>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5"/>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6"/>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Hoja1!$A$2:$A$19</c:f>
              <c:strCache>
                <c:ptCount val="7"/>
                <c:pt idx="0">
                  <c:v>Cuentan con capacidad para solucionar problemas cotidianos </c:v>
                </c:pt>
                <c:pt idx="1">
                  <c:v>Pueden realizar buenos negocios</c:v>
                </c:pt>
                <c:pt idx="2">
                  <c:v>Tienen capacidad para enfrentar situaciones de crisis </c:v>
                </c:pt>
                <c:pt idx="3">
                  <c:v> Pueden ser buenas líderes políticas</c:v>
                </c:pt>
                <c:pt idx="4">
                  <c:v>Son honestas</c:v>
                </c:pt>
                <c:pt idx="5">
                  <c:v>Son firmes y tienen don de mando</c:v>
                </c:pt>
                <c:pt idx="6">
                  <c:v>Saben defenderse ante situaciones de violencia</c:v>
                </c:pt>
              </c:strCache>
            </c:strRef>
          </c:cat>
          <c:val>
            <c:numRef>
              <c:f>Hoja1!$D$2:$D$19</c:f>
              <c:numCache>
                <c:formatCode>0%</c:formatCode>
                <c:ptCount val="7"/>
                <c:pt idx="0">
                  <c:v>0.498</c:v>
                </c:pt>
                <c:pt idx="1">
                  <c:v>0.51800000000000002</c:v>
                </c:pt>
                <c:pt idx="2">
                  <c:v>0.45300000000000001</c:v>
                </c:pt>
                <c:pt idx="3">
                  <c:v>0.44700000000000001</c:v>
                </c:pt>
                <c:pt idx="4">
                  <c:v>0.376</c:v>
                </c:pt>
                <c:pt idx="5">
                  <c:v>0.35899999999999999</c:v>
                </c:pt>
                <c:pt idx="6">
                  <c:v>0.24199999999999999</c:v>
                </c:pt>
              </c:numCache>
            </c:numRef>
          </c:val>
        </c:ser>
        <c:dLbls>
          <c:showLegendKey val="0"/>
          <c:showVal val="0"/>
          <c:showCatName val="0"/>
          <c:showSerName val="0"/>
          <c:showPercent val="0"/>
          <c:showBubbleSize val="0"/>
        </c:dLbls>
        <c:gapWidth val="150"/>
        <c:axId val="302015824"/>
        <c:axId val="302016216"/>
      </c:barChart>
      <c:catAx>
        <c:axId val="30201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302016216"/>
        <c:crosses val="autoZero"/>
        <c:auto val="0"/>
        <c:lblAlgn val="ctr"/>
        <c:lblOffset val="100"/>
        <c:noMultiLvlLbl val="1"/>
      </c:catAx>
      <c:valAx>
        <c:axId val="302016216"/>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02015824"/>
        <c:crossesAt val="1"/>
        <c:crossBetween val="between"/>
      </c:valAx>
      <c:spPr>
        <a:noFill/>
        <a:ln>
          <a:noFill/>
        </a:ln>
        <a:effectLst/>
      </c:spPr>
    </c:plotArea>
    <c:legend>
      <c:legendPos val="t"/>
      <c:layout>
        <c:manualLayout>
          <c:xMode val="edge"/>
          <c:yMode val="edge"/>
          <c:x val="0.69972493913589162"/>
          <c:y val="7.7497782220186219E-3"/>
          <c:w val="0.24611071603168089"/>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803418803418"/>
          <c:y val="8.3994708994708997E-3"/>
          <c:w val="0.79412393162393158"/>
          <c:h val="0.98320105820105819"/>
        </c:manualLayout>
      </c:layout>
      <c:doughnutChart>
        <c:varyColors val="1"/>
        <c:ser>
          <c:idx val="0"/>
          <c:order val="0"/>
          <c:tx>
            <c:strRef>
              <c:f>Tabelle1!$B$1</c:f>
              <c:strCache>
                <c:ptCount val="1"/>
                <c:pt idx="0">
                  <c:v>Verkauf</c:v>
                </c:pt>
              </c:strCache>
            </c:strRef>
          </c:tx>
          <c:dPt>
            <c:idx val="0"/>
            <c:bubble3D val="0"/>
            <c:spPr>
              <a:solidFill>
                <a:srgbClr val="9B1F23"/>
              </a:solidFill>
            </c:spPr>
          </c:dPt>
          <c:dPt>
            <c:idx val="1"/>
            <c:bubble3D val="0"/>
            <c:spPr>
              <a:solidFill>
                <a:schemeClr val="bg2">
                  <a:lumMod val="20000"/>
                  <a:lumOff val="80000"/>
                </a:schemeClr>
              </a:solidFill>
            </c:spPr>
          </c:dPt>
          <c:cat>
            <c:strRef>
              <c:f>Tabelle1!$A$2:$A$3</c:f>
              <c:strCache>
                <c:ptCount val="2"/>
                <c:pt idx="0">
                  <c:v>1. Quartal</c:v>
                </c:pt>
                <c:pt idx="1">
                  <c:v>2. Quartal</c:v>
                </c:pt>
              </c:strCache>
            </c:strRef>
          </c:cat>
          <c:val>
            <c:numRef>
              <c:f>Tabelle1!$B$2:$B$3</c:f>
              <c:numCache>
                <c:formatCode>General</c:formatCode>
                <c:ptCount val="2"/>
                <c:pt idx="0">
                  <c:v>36.1</c:v>
                </c:pt>
                <c:pt idx="1">
                  <c:v>63.9</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803418803418"/>
          <c:y val="8.3994708994708997E-3"/>
          <c:w val="0.79412393162393158"/>
          <c:h val="0.98320105820105819"/>
        </c:manualLayout>
      </c:layout>
      <c:doughnutChart>
        <c:varyColors val="1"/>
        <c:ser>
          <c:idx val="0"/>
          <c:order val="0"/>
          <c:tx>
            <c:strRef>
              <c:f>Tabelle1!$B$1</c:f>
              <c:strCache>
                <c:ptCount val="1"/>
                <c:pt idx="0">
                  <c:v>Verkauf</c:v>
                </c:pt>
              </c:strCache>
            </c:strRef>
          </c:tx>
          <c:dPt>
            <c:idx val="0"/>
            <c:bubble3D val="0"/>
            <c:spPr>
              <a:solidFill>
                <a:schemeClr val="accent5"/>
              </a:solidFill>
            </c:spPr>
          </c:dPt>
          <c:dPt>
            <c:idx val="1"/>
            <c:bubble3D val="0"/>
            <c:spPr>
              <a:solidFill>
                <a:schemeClr val="bg2">
                  <a:lumMod val="20000"/>
                  <a:lumOff val="80000"/>
                </a:schemeClr>
              </a:solidFill>
            </c:spPr>
          </c:dPt>
          <c:cat>
            <c:strRef>
              <c:f>Tabelle1!$A$2:$A$3</c:f>
              <c:strCache>
                <c:ptCount val="2"/>
                <c:pt idx="0">
                  <c:v>1. Quartal</c:v>
                </c:pt>
                <c:pt idx="1">
                  <c:v>2. Quartal</c:v>
                </c:pt>
              </c:strCache>
            </c:strRef>
          </c:cat>
          <c:val>
            <c:numRef>
              <c:f>Tabelle1!$B$2:$B$3</c:f>
              <c:numCache>
                <c:formatCode>General</c:formatCode>
                <c:ptCount val="2"/>
                <c:pt idx="0">
                  <c:v>40.9</c:v>
                </c:pt>
                <c:pt idx="1">
                  <c:v>59.1</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803418803418"/>
          <c:y val="8.3994708994708997E-3"/>
          <c:w val="0.79412393162393158"/>
          <c:h val="0.98320105820105819"/>
        </c:manualLayout>
      </c:layout>
      <c:doughnutChart>
        <c:varyColors val="1"/>
        <c:ser>
          <c:idx val="0"/>
          <c:order val="0"/>
          <c:tx>
            <c:strRef>
              <c:f>Tabelle1!$B$1</c:f>
              <c:strCache>
                <c:ptCount val="1"/>
                <c:pt idx="0">
                  <c:v>Verkauf</c:v>
                </c:pt>
              </c:strCache>
            </c:strRef>
          </c:tx>
          <c:dPt>
            <c:idx val="0"/>
            <c:bubble3D val="0"/>
            <c:spPr>
              <a:solidFill>
                <a:schemeClr val="accent1"/>
              </a:solidFill>
            </c:spPr>
          </c:dPt>
          <c:dPt>
            <c:idx val="1"/>
            <c:bubble3D val="0"/>
            <c:spPr>
              <a:solidFill>
                <a:schemeClr val="bg2">
                  <a:lumMod val="20000"/>
                  <a:lumOff val="80000"/>
                </a:schemeClr>
              </a:solidFill>
            </c:spPr>
          </c:dPt>
          <c:cat>
            <c:strRef>
              <c:f>Tabelle1!$A$2:$A$3</c:f>
              <c:strCache>
                <c:ptCount val="2"/>
                <c:pt idx="0">
                  <c:v>1. Quartal</c:v>
                </c:pt>
                <c:pt idx="1">
                  <c:v>2. Quartal</c:v>
                </c:pt>
              </c:strCache>
            </c:strRef>
          </c:cat>
          <c:val>
            <c:numRef>
              <c:f>Tabelle1!$B$2:$B$3</c:f>
              <c:numCache>
                <c:formatCode>General</c:formatCode>
                <c:ptCount val="2"/>
                <c:pt idx="0">
                  <c:v>31.3</c:v>
                </c:pt>
                <c:pt idx="1">
                  <c:v>68.7</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2036967215015E-2"/>
          <c:y val="0.25868750453060929"/>
          <c:w val="0.97886986437220069"/>
          <c:h val="0.53748634286606178"/>
        </c:manualLayout>
      </c:layout>
      <c:barChart>
        <c:barDir val="col"/>
        <c:grouping val="clustered"/>
        <c:varyColors val="0"/>
        <c:ser>
          <c:idx val="0"/>
          <c:order val="0"/>
          <c:tx>
            <c:strRef>
              <c:f>Hoja1!$B$1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Alcalde de su distrito</c:v>
                </c:pt>
                <c:pt idx="1">
                  <c:v>Presidente regional</c:v>
                </c:pt>
                <c:pt idx="2">
                  <c:v>Presidenta de la República</c:v>
                </c:pt>
              </c:strCache>
            </c:strRef>
          </c:cat>
          <c:val>
            <c:numRef>
              <c:f>Hoja1!$B$2:$B$15</c:f>
              <c:numCache>
                <c:formatCode>0%</c:formatCode>
                <c:ptCount val="3"/>
                <c:pt idx="0">
                  <c:v>0.92300000000000004</c:v>
                </c:pt>
                <c:pt idx="1">
                  <c:v>0.91500000000000004</c:v>
                </c:pt>
                <c:pt idx="2">
                  <c:v>0.89800000000000002</c:v>
                </c:pt>
              </c:numCache>
            </c:numRef>
          </c:val>
          <c:extLst xmlns:c16r2="http://schemas.microsoft.com/office/drawing/2015/06/chart">
            <c:ext xmlns:c16="http://schemas.microsoft.com/office/drawing/2014/chart" uri="{C3380CC4-5D6E-409C-BE32-E72D297353CC}">
              <c16:uniqueId val="{00000000-3F15-4F3A-B38E-6D36975AF29E}"/>
            </c:ext>
          </c:extLst>
        </c:ser>
        <c:ser>
          <c:idx val="1"/>
          <c:order val="1"/>
          <c:tx>
            <c:strRef>
              <c:f>Hoja1!$C$1</c:f>
              <c:strCache>
                <c:ptCount val="1"/>
                <c:pt idx="0">
                  <c:v>Hombres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Alcalde de su distrito</c:v>
                </c:pt>
                <c:pt idx="1">
                  <c:v>Presidente regional</c:v>
                </c:pt>
                <c:pt idx="2">
                  <c:v>Presidenta de la República</c:v>
                </c:pt>
              </c:strCache>
            </c:strRef>
          </c:cat>
          <c:val>
            <c:numRef>
              <c:f>Hoja1!$C$2:$C$15</c:f>
              <c:numCache>
                <c:formatCode>0%</c:formatCode>
                <c:ptCount val="3"/>
                <c:pt idx="0">
                  <c:v>0.9</c:v>
                </c:pt>
                <c:pt idx="1">
                  <c:v>0.878</c:v>
                </c:pt>
                <c:pt idx="2">
                  <c:v>0.86299999999999999</c:v>
                </c:pt>
              </c:numCache>
            </c:numRef>
          </c:val>
        </c:ser>
        <c:ser>
          <c:idx val="2"/>
          <c:order val="2"/>
          <c:tx>
            <c:strRef>
              <c:f>Hoja1!$D$1</c:f>
              <c:strCache>
                <c:ptCount val="1"/>
                <c:pt idx="0">
                  <c:v>Mujeres</c:v>
                </c:pt>
              </c:strCache>
            </c:strRef>
          </c:tx>
          <c:spPr>
            <a:solidFill>
              <a:srgbClr val="E94F35"/>
            </a:solidFill>
            <a:ln>
              <a:noFill/>
            </a:ln>
            <a:effectLst/>
          </c:spPr>
          <c:invertIfNegative val="0"/>
          <c:dLbls>
            <c:spPr>
              <a:noFill/>
              <a:ln>
                <a:solidFill>
                  <a:schemeClr val="accent6"/>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Alcalde de su distrito</c:v>
                </c:pt>
                <c:pt idx="1">
                  <c:v>Presidente regional</c:v>
                </c:pt>
                <c:pt idx="2">
                  <c:v>Presidenta de la República</c:v>
                </c:pt>
              </c:strCache>
            </c:strRef>
          </c:cat>
          <c:val>
            <c:numRef>
              <c:f>Hoja1!$D$2:$D$15</c:f>
              <c:numCache>
                <c:formatCode>0%</c:formatCode>
                <c:ptCount val="3"/>
                <c:pt idx="0">
                  <c:v>0.94599999999999995</c:v>
                </c:pt>
                <c:pt idx="1">
                  <c:v>0.95299999999999996</c:v>
                </c:pt>
                <c:pt idx="2">
                  <c:v>0.93300000000000005</c:v>
                </c:pt>
              </c:numCache>
            </c:numRef>
          </c:val>
        </c:ser>
        <c:dLbls>
          <c:showLegendKey val="0"/>
          <c:showVal val="0"/>
          <c:showCatName val="0"/>
          <c:showSerName val="0"/>
          <c:showPercent val="0"/>
          <c:showBubbleSize val="0"/>
        </c:dLbls>
        <c:gapWidth val="150"/>
        <c:axId val="352060104"/>
        <c:axId val="352066376"/>
      </c:barChart>
      <c:catAx>
        <c:axId val="352060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352066376"/>
        <c:crosses val="autoZero"/>
        <c:auto val="0"/>
        <c:lblAlgn val="ctr"/>
        <c:lblOffset val="100"/>
        <c:noMultiLvlLbl val="1"/>
      </c:catAx>
      <c:valAx>
        <c:axId val="352066376"/>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52060104"/>
        <c:crossesAt val="1"/>
        <c:crossBetween val="between"/>
      </c:valAx>
      <c:spPr>
        <a:noFill/>
        <a:ln>
          <a:noFill/>
        </a:ln>
        <a:effectLst/>
      </c:spPr>
    </c:plotArea>
    <c:legend>
      <c:legendPos val="t"/>
      <c:layout>
        <c:manualLayout>
          <c:xMode val="edge"/>
          <c:yMode val="edge"/>
          <c:x val="0.69972493913589162"/>
          <c:y val="7.7497782220186219E-3"/>
          <c:w val="0.24611071603168089"/>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2036967215015E-2"/>
          <c:y val="0.25868750453060929"/>
          <c:w val="0.97886986437220069"/>
          <c:h val="0.53748634286606178"/>
        </c:manualLayout>
      </c:layout>
      <c:barChart>
        <c:barDir val="col"/>
        <c:grouping val="clustered"/>
        <c:varyColors val="0"/>
        <c:ser>
          <c:idx val="1"/>
          <c:order val="0"/>
          <c:tx>
            <c:strRef>
              <c:f>Hoja1!$B$1</c:f>
              <c:strCache>
                <c:ptCount val="1"/>
                <c:pt idx="0">
                  <c:v>Total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Alcalde de su distrito</c:v>
                </c:pt>
                <c:pt idx="1">
                  <c:v>Presidente regional</c:v>
                </c:pt>
                <c:pt idx="2">
                  <c:v>Presidenta de la República</c:v>
                </c:pt>
              </c:strCache>
            </c:strRef>
          </c:cat>
          <c:val>
            <c:numRef>
              <c:f>Hoja1!$B$2:$B$15</c:f>
              <c:numCache>
                <c:formatCode>0%</c:formatCode>
                <c:ptCount val="3"/>
                <c:pt idx="0">
                  <c:v>0.92300000000000004</c:v>
                </c:pt>
                <c:pt idx="1">
                  <c:v>0.91500000000000004</c:v>
                </c:pt>
                <c:pt idx="2">
                  <c:v>0.89800000000000002</c:v>
                </c:pt>
              </c:numCache>
            </c:numRef>
          </c:val>
          <c:extLst xmlns:c16r2="http://schemas.microsoft.com/office/drawing/2015/06/chart">
            <c:ext xmlns:c16="http://schemas.microsoft.com/office/drawing/2014/chart" uri="{C3380CC4-5D6E-409C-BE32-E72D297353CC}">
              <c16:uniqueId val="{00000000-86A0-4299-91E6-600387B8FC95}"/>
            </c:ext>
          </c:extLst>
        </c:ser>
        <c:ser>
          <c:idx val="2"/>
          <c:order val="1"/>
          <c:tx>
            <c:strRef>
              <c:f>Hoja1!$C$1</c:f>
              <c:strCache>
                <c:ptCount val="1"/>
                <c:pt idx="0">
                  <c:v>NSE A/B</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Alcalde de su distrito</c:v>
                </c:pt>
                <c:pt idx="1">
                  <c:v>Presidente regional</c:v>
                </c:pt>
                <c:pt idx="2">
                  <c:v>Presidenta de la República</c:v>
                </c:pt>
              </c:strCache>
            </c:strRef>
          </c:cat>
          <c:val>
            <c:numRef>
              <c:f>Hoja1!$C$2:$C$15</c:f>
              <c:numCache>
                <c:formatCode>0%</c:formatCode>
                <c:ptCount val="3"/>
                <c:pt idx="0">
                  <c:v>0.872</c:v>
                </c:pt>
                <c:pt idx="1">
                  <c:v>0.877</c:v>
                </c:pt>
                <c:pt idx="2">
                  <c:v>0.84599999999999997</c:v>
                </c:pt>
              </c:numCache>
            </c:numRef>
          </c:val>
          <c:extLst xmlns:c16r2="http://schemas.microsoft.com/office/drawing/2015/06/chart">
            <c:ext xmlns:c16="http://schemas.microsoft.com/office/drawing/2014/chart" uri="{C3380CC4-5D6E-409C-BE32-E72D297353CC}">
              <c16:uniqueId val="{00000001-86A0-4299-91E6-600387B8FC95}"/>
            </c:ext>
          </c:extLst>
        </c:ser>
        <c:ser>
          <c:idx val="0"/>
          <c:order val="2"/>
          <c:tx>
            <c:strRef>
              <c:f>Hoja1!$D$1</c:f>
              <c:strCache>
                <c:ptCount val="1"/>
                <c:pt idx="0">
                  <c:v>NSE C</c:v>
                </c:pt>
              </c:strCache>
            </c:strRef>
          </c:tx>
          <c:spPr>
            <a:solidFill>
              <a:srgbClr val="E94F35"/>
            </a:solidFill>
            <a:ln>
              <a:noFill/>
            </a:ln>
            <a:effectLst/>
          </c:spPr>
          <c:invertIfNegative val="0"/>
          <c:dLbls>
            <c:dLbl>
              <c:idx val="0"/>
              <c:spPr>
                <a:noFill/>
                <a:ln>
                  <a:solidFill>
                    <a:srgbClr val="DC291E"/>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2"/>
              <c:spPr>
                <a:noFill/>
                <a:ln>
                  <a:solidFill>
                    <a:srgbClr val="DC291E"/>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Alcalde de su distrito</c:v>
                </c:pt>
                <c:pt idx="1">
                  <c:v>Presidente regional</c:v>
                </c:pt>
                <c:pt idx="2">
                  <c:v>Presidenta de la República</c:v>
                </c:pt>
              </c:strCache>
            </c:strRef>
          </c:cat>
          <c:val>
            <c:numRef>
              <c:f>Hoja1!$D$2:$D$15</c:f>
              <c:numCache>
                <c:formatCode>0%</c:formatCode>
                <c:ptCount val="3"/>
                <c:pt idx="0">
                  <c:v>0.92600000000000005</c:v>
                </c:pt>
                <c:pt idx="1">
                  <c:v>0.91900000000000004</c:v>
                </c:pt>
                <c:pt idx="2">
                  <c:v>0.91300000000000003</c:v>
                </c:pt>
              </c:numCache>
            </c:numRef>
          </c:val>
        </c:ser>
        <c:ser>
          <c:idx val="3"/>
          <c:order val="3"/>
          <c:tx>
            <c:strRef>
              <c:f>Hoja1!$E$1</c:f>
              <c:strCache>
                <c:ptCount val="1"/>
                <c:pt idx="0">
                  <c:v>NSE D/E</c:v>
                </c:pt>
              </c:strCache>
            </c:strRef>
          </c:tx>
          <c:spPr>
            <a:solidFill>
              <a:schemeClr val="accent1"/>
            </a:solidFill>
            <a:ln>
              <a:noFill/>
            </a:ln>
            <a:effectLst/>
          </c:spPr>
          <c:invertIfNegative val="0"/>
          <c:dLbls>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2"/>
              <c:spPr>
                <a:noFill/>
                <a:ln>
                  <a:solidFill>
                    <a:schemeClr val="accent1"/>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Alcalde de su distrito</c:v>
                </c:pt>
                <c:pt idx="1">
                  <c:v>Presidente regional</c:v>
                </c:pt>
                <c:pt idx="2">
                  <c:v>Presidenta de la República</c:v>
                </c:pt>
              </c:strCache>
            </c:strRef>
          </c:cat>
          <c:val>
            <c:numRef>
              <c:f>Hoja1!$E$2:$E$15</c:f>
              <c:numCache>
                <c:formatCode>0%</c:formatCode>
                <c:ptCount val="3"/>
                <c:pt idx="0">
                  <c:v>0.93700000000000006</c:v>
                </c:pt>
                <c:pt idx="1">
                  <c:v>0.92400000000000004</c:v>
                </c:pt>
                <c:pt idx="2">
                  <c:v>0.90400000000000003</c:v>
                </c:pt>
              </c:numCache>
            </c:numRef>
          </c:val>
        </c:ser>
        <c:dLbls>
          <c:showLegendKey val="0"/>
          <c:showVal val="0"/>
          <c:showCatName val="0"/>
          <c:showSerName val="0"/>
          <c:showPercent val="0"/>
          <c:showBubbleSize val="0"/>
        </c:dLbls>
        <c:gapWidth val="150"/>
        <c:axId val="415776488"/>
        <c:axId val="415776880"/>
      </c:barChart>
      <c:catAx>
        <c:axId val="415776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415776880"/>
        <c:crosses val="autoZero"/>
        <c:auto val="0"/>
        <c:lblAlgn val="ctr"/>
        <c:lblOffset val="100"/>
        <c:noMultiLvlLbl val="1"/>
      </c:catAx>
      <c:valAx>
        <c:axId val="415776880"/>
        <c:scaling>
          <c:orientation val="minMax"/>
        </c:scaling>
        <c:delete val="1"/>
        <c:axPos val="l"/>
        <c:numFmt formatCode="0%" sourceLinked="1"/>
        <c:majorTickMark val="out"/>
        <c:minorTickMark val="none"/>
        <c:tickLblPos val="nextTo"/>
        <c:crossAx val="415776488"/>
        <c:crossesAt val="1"/>
        <c:crossBetween val="between"/>
      </c:valAx>
      <c:spPr>
        <a:noFill/>
        <a:ln>
          <a:noFill/>
        </a:ln>
        <a:effectLst/>
      </c:spPr>
    </c:plotArea>
    <c:legend>
      <c:legendPos val="t"/>
      <c:layout>
        <c:manualLayout>
          <c:xMode val="edge"/>
          <c:yMode val="edge"/>
          <c:x val="0.61697393384305455"/>
          <c:y val="1.714359822262022E-2"/>
          <c:w val="0.35388838460051047"/>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2042902047005E-2"/>
          <c:y val="0.35888830427495244"/>
          <c:w val="0.97886986437220069"/>
          <c:h val="0.42789170626782297"/>
        </c:manualLayout>
      </c:layout>
      <c:barChart>
        <c:barDir val="col"/>
        <c:grouping val="clustered"/>
        <c:varyColors val="0"/>
        <c:ser>
          <c:idx val="0"/>
          <c:order val="0"/>
          <c:tx>
            <c:strRef>
              <c:f>Hoja1!$B$1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Las profesiones de carácter social (psicología, educación, enfermería, etc). son más apropiadas para las mujeres que para los hombres.</c:v>
                </c:pt>
                <c:pt idx="1">
                  <c:v>La ciencia y la tecnología están más relacionadas con rasgos masculinos que femeninos</c:v>
                </c:pt>
                <c:pt idx="2">
                  <c:v>Los hombres tienen más habilidades para las matemáticas que las mujeres</c:v>
                </c:pt>
              </c:strCache>
            </c:strRef>
          </c:cat>
          <c:val>
            <c:numRef>
              <c:f>Hoja1!$B$2:$B$15</c:f>
              <c:numCache>
                <c:formatCode>0%</c:formatCode>
                <c:ptCount val="3"/>
                <c:pt idx="0">
                  <c:v>0.32700000000000001</c:v>
                </c:pt>
                <c:pt idx="1">
                  <c:v>0.26400000000000001</c:v>
                </c:pt>
                <c:pt idx="2">
                  <c:v>0.16500000000000001</c:v>
                </c:pt>
              </c:numCache>
            </c:numRef>
          </c:val>
          <c:extLst xmlns:c16r2="http://schemas.microsoft.com/office/drawing/2015/06/chart">
            <c:ext xmlns:c16="http://schemas.microsoft.com/office/drawing/2014/chart" uri="{C3380CC4-5D6E-409C-BE32-E72D297353CC}">
              <c16:uniqueId val="{00000000-3F15-4F3A-B38E-6D36975AF29E}"/>
            </c:ext>
          </c:extLst>
        </c:ser>
        <c:ser>
          <c:idx val="1"/>
          <c:order val="1"/>
          <c:tx>
            <c:strRef>
              <c:f>Hoja1!$C$1</c:f>
              <c:strCache>
                <c:ptCount val="1"/>
                <c:pt idx="0">
                  <c:v>Hombres</c:v>
                </c:pt>
              </c:strCache>
            </c:strRef>
          </c:tx>
          <c:spPr>
            <a:solidFill>
              <a:schemeClr val="accent2"/>
            </a:solidFill>
            <a:ln>
              <a:noFill/>
            </a:ln>
            <a:effectLst/>
          </c:spPr>
          <c:invertIfNegative val="0"/>
          <c:dLbls>
            <c:dLbl>
              <c:idx val="1"/>
              <c:spPr>
                <a:noFill/>
                <a:ln>
                  <a:solidFill>
                    <a:schemeClr val="accent2"/>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dLbl>
              <c:idx val="2"/>
              <c:spPr>
                <a:noFill/>
                <a:ln>
                  <a:solidFill>
                    <a:schemeClr val="accent2"/>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Las profesiones de carácter social (psicología, educación, enfermería, etc). son más apropiadas para las mujeres que para los hombres.</c:v>
                </c:pt>
                <c:pt idx="1">
                  <c:v>La ciencia y la tecnología están más relacionadas con rasgos masculinos que femeninos</c:v>
                </c:pt>
                <c:pt idx="2">
                  <c:v>Los hombres tienen más habilidades para las matemáticas que las mujeres</c:v>
                </c:pt>
              </c:strCache>
            </c:strRef>
          </c:cat>
          <c:val>
            <c:numRef>
              <c:f>Hoja1!$C$2:$C$15</c:f>
              <c:numCache>
                <c:formatCode>0%</c:formatCode>
                <c:ptCount val="3"/>
                <c:pt idx="0">
                  <c:v>0.33500000000000002</c:v>
                </c:pt>
                <c:pt idx="1">
                  <c:v>0.29499999999999998</c:v>
                </c:pt>
                <c:pt idx="2">
                  <c:v>0.19</c:v>
                </c:pt>
              </c:numCache>
            </c:numRef>
          </c:val>
        </c:ser>
        <c:ser>
          <c:idx val="2"/>
          <c:order val="2"/>
          <c:tx>
            <c:strRef>
              <c:f>Hoja1!$D$1</c:f>
              <c:strCache>
                <c:ptCount val="1"/>
                <c:pt idx="0">
                  <c:v>Mujeres</c:v>
                </c:pt>
              </c:strCache>
            </c:strRef>
          </c:tx>
          <c:spPr>
            <a:solidFill>
              <a:srgbClr val="E94F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Hoja1!$A$2:$A$15</c:f>
              <c:strCache>
                <c:ptCount val="3"/>
                <c:pt idx="0">
                  <c:v>Las profesiones de carácter social (psicología, educación, enfermería, etc). son más apropiadas para las mujeres que para los hombres.</c:v>
                </c:pt>
                <c:pt idx="1">
                  <c:v>La ciencia y la tecnología están más relacionadas con rasgos masculinos que femeninos</c:v>
                </c:pt>
                <c:pt idx="2">
                  <c:v>Los hombres tienen más habilidades para las matemáticas que las mujeres</c:v>
                </c:pt>
              </c:strCache>
            </c:strRef>
          </c:cat>
          <c:val>
            <c:numRef>
              <c:f>Hoja1!$D$2:$D$15</c:f>
              <c:numCache>
                <c:formatCode>0%</c:formatCode>
                <c:ptCount val="3"/>
                <c:pt idx="0">
                  <c:v>0.31900000000000001</c:v>
                </c:pt>
                <c:pt idx="1">
                  <c:v>0.23200000000000001</c:v>
                </c:pt>
                <c:pt idx="2">
                  <c:v>0.14000000000000001</c:v>
                </c:pt>
              </c:numCache>
            </c:numRef>
          </c:val>
        </c:ser>
        <c:dLbls>
          <c:showLegendKey val="0"/>
          <c:showVal val="0"/>
          <c:showCatName val="0"/>
          <c:showSerName val="0"/>
          <c:showPercent val="0"/>
          <c:showBubbleSize val="0"/>
        </c:dLbls>
        <c:gapWidth val="150"/>
        <c:axId val="352059320"/>
        <c:axId val="352065200"/>
      </c:barChart>
      <c:catAx>
        <c:axId val="352059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352065200"/>
        <c:crosses val="autoZero"/>
        <c:auto val="0"/>
        <c:lblAlgn val="ctr"/>
        <c:lblOffset val="100"/>
        <c:noMultiLvlLbl val="1"/>
      </c:catAx>
      <c:valAx>
        <c:axId val="35206520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52059320"/>
        <c:crossesAt val="1"/>
        <c:crossBetween val="between"/>
      </c:valAx>
      <c:spPr>
        <a:noFill/>
        <a:ln>
          <a:noFill/>
        </a:ln>
        <a:effectLst/>
      </c:spPr>
    </c:plotArea>
    <c:legend>
      <c:legendPos val="t"/>
      <c:layout>
        <c:manualLayout>
          <c:xMode val="edge"/>
          <c:yMode val="edge"/>
          <c:x val="0.70555248577461682"/>
          <c:y val="0.18310108489991511"/>
          <c:w val="0.24611071603168089"/>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2036967215015E-2"/>
          <c:y val="0.15222426426171726"/>
          <c:w val="0.97886986437220069"/>
          <c:h val="0.42989572120128466"/>
        </c:manualLayout>
      </c:layout>
      <c:barChart>
        <c:barDir val="col"/>
        <c:grouping val="clustered"/>
        <c:varyColors val="0"/>
        <c:ser>
          <c:idx val="0"/>
          <c:order val="0"/>
          <c:tx>
            <c:strRef>
              <c:f>Hoja1!$B$1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6"/>
                <c:pt idx="0">
                  <c:v>Hacer limpieza general de la vivienda como: barrer, trapear pisos, etc.</c:v>
                </c:pt>
                <c:pt idx="1">
                  <c:v>Lavar los platos y/o limpiar la cocina.</c:v>
                </c:pt>
                <c:pt idx="2">
                  <c:v>Lavar la ropa</c:v>
                </c:pt>
                <c:pt idx="3">
                  <c:v>Preparar el desayuno, almuerzo, lonche y/o cena (incluye para llevar al trabajo o centro educativo) </c:v>
                </c:pt>
                <c:pt idx="4">
                  <c:v>Planchar ropa</c:v>
                </c:pt>
                <c:pt idx="5">
                  <c:v>Hacer arreglos sencillos de mantenimiento de la casa (electricidad, gasfitería, etc.)</c:v>
                </c:pt>
              </c:strCache>
            </c:strRef>
          </c:cat>
          <c:val>
            <c:numRef>
              <c:f>Hoja1!$B$2:$B$18</c:f>
              <c:numCache>
                <c:formatCode>0%</c:formatCode>
                <c:ptCount val="6"/>
                <c:pt idx="0">
                  <c:v>0.88400000000000001</c:v>
                </c:pt>
                <c:pt idx="1">
                  <c:v>0.876</c:v>
                </c:pt>
                <c:pt idx="2">
                  <c:v>0.80700000000000005</c:v>
                </c:pt>
                <c:pt idx="3">
                  <c:v>0.80300000000000005</c:v>
                </c:pt>
                <c:pt idx="4">
                  <c:v>0.54800000000000004</c:v>
                </c:pt>
                <c:pt idx="5">
                  <c:v>0.47399999999999998</c:v>
                </c:pt>
              </c:numCache>
            </c:numRef>
          </c:val>
          <c:extLst xmlns:c16r2="http://schemas.microsoft.com/office/drawing/2015/06/chart">
            <c:ext xmlns:c16="http://schemas.microsoft.com/office/drawing/2014/chart" uri="{C3380CC4-5D6E-409C-BE32-E72D297353CC}">
              <c16:uniqueId val="{00000000-3F15-4F3A-B38E-6D36975AF29E}"/>
            </c:ext>
          </c:extLst>
        </c:ser>
        <c:ser>
          <c:idx val="1"/>
          <c:order val="1"/>
          <c:tx>
            <c:strRef>
              <c:f>Hoja1!$C$1</c:f>
              <c:strCache>
                <c:ptCount val="1"/>
                <c:pt idx="0">
                  <c:v>Hombres</c:v>
                </c:pt>
              </c:strCache>
            </c:strRef>
          </c:tx>
          <c:spPr>
            <a:solidFill>
              <a:schemeClr val="accent2"/>
            </a:solidFill>
            <a:ln>
              <a:noFill/>
            </a:ln>
            <a:effectLst/>
          </c:spPr>
          <c:invertIfNegative val="0"/>
          <c:dLbls>
            <c:dLbl>
              <c:idx val="5"/>
              <c:spPr>
                <a:noFill/>
                <a:ln>
                  <a:solidFill>
                    <a:schemeClr val="accent4"/>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6"/>
                <c:pt idx="0">
                  <c:v>Hacer limpieza general de la vivienda como: barrer, trapear pisos, etc.</c:v>
                </c:pt>
                <c:pt idx="1">
                  <c:v>Lavar los platos y/o limpiar la cocina.</c:v>
                </c:pt>
                <c:pt idx="2">
                  <c:v>Lavar la ropa</c:v>
                </c:pt>
                <c:pt idx="3">
                  <c:v>Preparar el desayuno, almuerzo, lonche y/o cena (incluye para llevar al trabajo o centro educativo) </c:v>
                </c:pt>
                <c:pt idx="4">
                  <c:v>Planchar ropa</c:v>
                </c:pt>
                <c:pt idx="5">
                  <c:v>Hacer arreglos sencillos de mantenimiento de la casa (electricidad, gasfitería, etc.)</c:v>
                </c:pt>
              </c:strCache>
            </c:strRef>
          </c:cat>
          <c:val>
            <c:numRef>
              <c:f>Hoja1!$C$2:$C$18</c:f>
              <c:numCache>
                <c:formatCode>0%</c:formatCode>
                <c:ptCount val="6"/>
                <c:pt idx="0">
                  <c:v>0.81200000000000006</c:v>
                </c:pt>
                <c:pt idx="1">
                  <c:v>0.77100000000000002</c:v>
                </c:pt>
                <c:pt idx="2">
                  <c:v>0.64800000000000002</c:v>
                </c:pt>
                <c:pt idx="3">
                  <c:v>0.67400000000000004</c:v>
                </c:pt>
                <c:pt idx="4">
                  <c:v>0.42</c:v>
                </c:pt>
                <c:pt idx="5">
                  <c:v>0.61499999999999999</c:v>
                </c:pt>
              </c:numCache>
            </c:numRef>
          </c:val>
        </c:ser>
        <c:ser>
          <c:idx val="2"/>
          <c:order val="2"/>
          <c:tx>
            <c:strRef>
              <c:f>Hoja1!$D$1</c:f>
              <c:strCache>
                <c:ptCount val="1"/>
                <c:pt idx="0">
                  <c:v>Mujeres</c:v>
                </c:pt>
              </c:strCache>
            </c:strRef>
          </c:tx>
          <c:spPr>
            <a:solidFill>
              <a:schemeClr val="accent3"/>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dLbl>
            <c:spPr>
              <a:noFill/>
              <a:ln>
                <a:solidFill>
                  <a:schemeClr val="accent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Hoja1!$A$2:$A$18</c:f>
              <c:strCache>
                <c:ptCount val="6"/>
                <c:pt idx="0">
                  <c:v>Hacer limpieza general de la vivienda como: barrer, trapear pisos, etc.</c:v>
                </c:pt>
                <c:pt idx="1">
                  <c:v>Lavar los platos y/o limpiar la cocina.</c:v>
                </c:pt>
                <c:pt idx="2">
                  <c:v>Lavar la ropa</c:v>
                </c:pt>
                <c:pt idx="3">
                  <c:v>Preparar el desayuno, almuerzo, lonche y/o cena (incluye para llevar al trabajo o centro educativo) </c:v>
                </c:pt>
                <c:pt idx="4">
                  <c:v>Planchar ropa</c:v>
                </c:pt>
                <c:pt idx="5">
                  <c:v>Hacer arreglos sencillos de mantenimiento de la casa (electricidad, gasfitería, etc.)</c:v>
                </c:pt>
              </c:strCache>
            </c:strRef>
          </c:cat>
          <c:val>
            <c:numRef>
              <c:f>Hoja1!$D$2:$D$18</c:f>
              <c:numCache>
                <c:formatCode>0%</c:formatCode>
                <c:ptCount val="6"/>
                <c:pt idx="0">
                  <c:v>0.95599999999999996</c:v>
                </c:pt>
                <c:pt idx="1">
                  <c:v>0.98</c:v>
                </c:pt>
                <c:pt idx="2">
                  <c:v>0.96399999999999997</c:v>
                </c:pt>
                <c:pt idx="3">
                  <c:v>0.93</c:v>
                </c:pt>
                <c:pt idx="4">
                  <c:v>0.67500000000000004</c:v>
                </c:pt>
                <c:pt idx="5">
                  <c:v>0.33400000000000002</c:v>
                </c:pt>
              </c:numCache>
            </c:numRef>
          </c:val>
        </c:ser>
        <c:dLbls>
          <c:showLegendKey val="0"/>
          <c:showVal val="0"/>
          <c:showCatName val="0"/>
          <c:showSerName val="0"/>
          <c:showPercent val="0"/>
          <c:showBubbleSize val="0"/>
        </c:dLbls>
        <c:gapWidth val="150"/>
        <c:axId val="448303328"/>
        <c:axId val="448301760"/>
      </c:barChart>
      <c:catAx>
        <c:axId val="4483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crossAx val="448301760"/>
        <c:crosses val="autoZero"/>
        <c:auto val="0"/>
        <c:lblAlgn val="ctr"/>
        <c:lblOffset val="100"/>
        <c:noMultiLvlLbl val="1"/>
      </c:catAx>
      <c:valAx>
        <c:axId val="4483017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48303328"/>
        <c:crossesAt val="1"/>
        <c:crossBetween val="between"/>
      </c:valAx>
      <c:spPr>
        <a:noFill/>
        <a:ln>
          <a:noFill/>
        </a:ln>
        <a:effectLst/>
      </c:spPr>
    </c:plotArea>
    <c:legend>
      <c:legendPos val="t"/>
      <c:layout>
        <c:manualLayout>
          <c:xMode val="edge"/>
          <c:yMode val="edge"/>
          <c:x val="0.69972493913589162"/>
          <c:y val="7.7497782220186219E-3"/>
          <c:w val="0.24611071603168089"/>
          <c:h val="7.17655795641760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7858E-9A15-4CB6-B875-01152EF9B81F}" type="datetimeFigureOut">
              <a:rPr lang="es-PE" smtClean="0"/>
              <a:t>11/03/2019</a:t>
            </a:fld>
            <a:endParaRPr lang="es-P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36F383-DF1A-4AE6-8D38-872F6505F4C3}" type="slidenum">
              <a:rPr lang="es-PE" smtClean="0"/>
              <a:t>‹Nº›</a:t>
            </a:fld>
            <a:endParaRPr lang="es-PE"/>
          </a:p>
        </p:txBody>
      </p:sp>
    </p:spTree>
    <p:extLst>
      <p:ext uri="{BB962C8B-B14F-4D97-AF65-F5344CB8AC3E}">
        <p14:creationId xmlns:p14="http://schemas.microsoft.com/office/powerpoint/2010/main" val="289181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961A7-5D15-4096-9A45-693ADB9E083A}" type="datetimeFigureOut">
              <a:rPr lang="es-PE" smtClean="0"/>
              <a:t>11/03/2019</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DA237B-E9E3-4EDF-8E2E-042A7196A3EE}" type="slidenum">
              <a:rPr lang="es-PE" smtClean="0"/>
              <a:t>‹Nº›</a:t>
            </a:fld>
            <a:endParaRPr lang="es-PE"/>
          </a:p>
        </p:txBody>
      </p:sp>
    </p:spTree>
    <p:extLst>
      <p:ext uri="{BB962C8B-B14F-4D97-AF65-F5344CB8AC3E}">
        <p14:creationId xmlns:p14="http://schemas.microsoft.com/office/powerpoint/2010/main" val="164410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5437" cy="3756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127009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11</a:t>
            </a:fld>
            <a:endParaRPr lang="en-US" sz="800" dirty="0">
              <a:solidFill>
                <a:srgbClr val="EEECE1"/>
              </a:solidFill>
            </a:endParaRPr>
          </a:p>
        </p:txBody>
      </p:sp>
    </p:spTree>
    <p:extLst>
      <p:ext uri="{BB962C8B-B14F-4D97-AF65-F5344CB8AC3E}">
        <p14:creationId xmlns:p14="http://schemas.microsoft.com/office/powerpoint/2010/main" val="421681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12</a:t>
            </a:fld>
            <a:endParaRPr lang="en-US" sz="800" dirty="0">
              <a:solidFill>
                <a:srgbClr val="EEECE1"/>
              </a:solidFill>
            </a:endParaRPr>
          </a:p>
        </p:txBody>
      </p:sp>
    </p:spTree>
    <p:extLst>
      <p:ext uri="{BB962C8B-B14F-4D97-AF65-F5344CB8AC3E}">
        <p14:creationId xmlns:p14="http://schemas.microsoft.com/office/powerpoint/2010/main" val="499330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13</a:t>
            </a:fld>
            <a:endParaRPr lang="en-US" sz="800" dirty="0">
              <a:solidFill>
                <a:srgbClr val="EEECE1"/>
              </a:solidFill>
            </a:endParaRPr>
          </a:p>
        </p:txBody>
      </p:sp>
    </p:spTree>
    <p:extLst>
      <p:ext uri="{BB962C8B-B14F-4D97-AF65-F5344CB8AC3E}">
        <p14:creationId xmlns:p14="http://schemas.microsoft.com/office/powerpoint/2010/main" val="133408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5437" cy="3756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3421490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15</a:t>
            </a:fld>
            <a:endParaRPr lang="en-US" sz="800" dirty="0">
              <a:solidFill>
                <a:srgbClr val="EEECE1"/>
              </a:solidFill>
            </a:endParaRPr>
          </a:p>
        </p:txBody>
      </p:sp>
    </p:spTree>
    <p:extLst>
      <p:ext uri="{BB962C8B-B14F-4D97-AF65-F5344CB8AC3E}">
        <p14:creationId xmlns:p14="http://schemas.microsoft.com/office/powerpoint/2010/main" val="249045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16</a:t>
            </a:fld>
            <a:endParaRPr lang="en-US" sz="800" dirty="0">
              <a:solidFill>
                <a:srgbClr val="EEECE1"/>
              </a:solidFill>
            </a:endParaRPr>
          </a:p>
        </p:txBody>
      </p:sp>
    </p:spTree>
    <p:extLst>
      <p:ext uri="{BB962C8B-B14F-4D97-AF65-F5344CB8AC3E}">
        <p14:creationId xmlns:p14="http://schemas.microsoft.com/office/powerpoint/2010/main" val="343649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5437" cy="3756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65781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18</a:t>
            </a:fld>
            <a:endParaRPr lang="en-US" sz="800" dirty="0">
              <a:solidFill>
                <a:srgbClr val="EEECE1"/>
              </a:solidFill>
            </a:endParaRPr>
          </a:p>
        </p:txBody>
      </p:sp>
    </p:spTree>
    <p:extLst>
      <p:ext uri="{BB962C8B-B14F-4D97-AF65-F5344CB8AC3E}">
        <p14:creationId xmlns:p14="http://schemas.microsoft.com/office/powerpoint/2010/main" val="3952899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19</a:t>
            </a:fld>
            <a:endParaRPr lang="en-US" sz="800" dirty="0">
              <a:solidFill>
                <a:srgbClr val="EEECE1"/>
              </a:solidFill>
            </a:endParaRPr>
          </a:p>
        </p:txBody>
      </p:sp>
    </p:spTree>
    <p:extLst>
      <p:ext uri="{BB962C8B-B14F-4D97-AF65-F5344CB8AC3E}">
        <p14:creationId xmlns:p14="http://schemas.microsoft.com/office/powerpoint/2010/main" val="3079008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5437" cy="3756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2749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1938" cy="3719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2301281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21</a:t>
            </a:fld>
            <a:endParaRPr lang="en-US" sz="800" dirty="0">
              <a:solidFill>
                <a:srgbClr val="EEECE1"/>
              </a:solidFill>
            </a:endParaRPr>
          </a:p>
        </p:txBody>
      </p:sp>
    </p:spTree>
    <p:extLst>
      <p:ext uri="{BB962C8B-B14F-4D97-AF65-F5344CB8AC3E}">
        <p14:creationId xmlns:p14="http://schemas.microsoft.com/office/powerpoint/2010/main" val="3042116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22</a:t>
            </a:fld>
            <a:endParaRPr lang="en-US" sz="800" dirty="0">
              <a:solidFill>
                <a:srgbClr val="EEECE1"/>
              </a:solidFill>
            </a:endParaRPr>
          </a:p>
        </p:txBody>
      </p:sp>
    </p:spTree>
    <p:extLst>
      <p:ext uri="{BB962C8B-B14F-4D97-AF65-F5344CB8AC3E}">
        <p14:creationId xmlns:p14="http://schemas.microsoft.com/office/powerpoint/2010/main" val="2691572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5437" cy="3756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4046744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24</a:t>
            </a:fld>
            <a:endParaRPr lang="en-US" sz="800" dirty="0">
              <a:solidFill>
                <a:srgbClr val="EEECE1"/>
              </a:solidFill>
            </a:endParaRPr>
          </a:p>
        </p:txBody>
      </p:sp>
    </p:spTree>
    <p:extLst>
      <p:ext uri="{BB962C8B-B14F-4D97-AF65-F5344CB8AC3E}">
        <p14:creationId xmlns:p14="http://schemas.microsoft.com/office/powerpoint/2010/main" val="3657994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25</a:t>
            </a:fld>
            <a:endParaRPr lang="en-US" sz="800" dirty="0">
              <a:solidFill>
                <a:srgbClr val="EEECE1"/>
              </a:solidFill>
            </a:endParaRPr>
          </a:p>
        </p:txBody>
      </p:sp>
    </p:spTree>
    <p:extLst>
      <p:ext uri="{BB962C8B-B14F-4D97-AF65-F5344CB8AC3E}">
        <p14:creationId xmlns:p14="http://schemas.microsoft.com/office/powerpoint/2010/main" val="2350452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5437" cy="3756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429785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27</a:t>
            </a:fld>
            <a:endParaRPr lang="en-US" sz="800" dirty="0">
              <a:solidFill>
                <a:srgbClr val="EEECE1"/>
              </a:solidFill>
            </a:endParaRPr>
          </a:p>
        </p:txBody>
      </p:sp>
    </p:spTree>
    <p:extLst>
      <p:ext uri="{BB962C8B-B14F-4D97-AF65-F5344CB8AC3E}">
        <p14:creationId xmlns:p14="http://schemas.microsoft.com/office/powerpoint/2010/main" val="4016473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28</a:t>
            </a:fld>
            <a:endParaRPr lang="en-US" sz="800" dirty="0">
              <a:solidFill>
                <a:srgbClr val="EEECE1"/>
              </a:solidFill>
            </a:endParaRPr>
          </a:p>
        </p:txBody>
      </p:sp>
    </p:spTree>
    <p:extLst>
      <p:ext uri="{BB962C8B-B14F-4D97-AF65-F5344CB8AC3E}">
        <p14:creationId xmlns:p14="http://schemas.microsoft.com/office/powerpoint/2010/main" val="223391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29</a:t>
            </a:fld>
            <a:endParaRPr lang="en-US" sz="800" dirty="0">
              <a:solidFill>
                <a:srgbClr val="EEECE1"/>
              </a:solidFill>
            </a:endParaRPr>
          </a:p>
        </p:txBody>
      </p:sp>
    </p:spTree>
    <p:extLst>
      <p:ext uri="{BB962C8B-B14F-4D97-AF65-F5344CB8AC3E}">
        <p14:creationId xmlns:p14="http://schemas.microsoft.com/office/powerpoint/2010/main" val="3994208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1938" cy="3719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a:solidFill>
                  <a:schemeClr val="bg2"/>
                </a:solidFill>
              </a:rPr>
              <a:t>Page </a:t>
            </a:r>
            <a:fld id="{631115FC-FCCC-412E-8B45-85A3F482063D}" type="slidenum">
              <a:rPr lang="en-US" sz="800">
                <a:solidFill>
                  <a:schemeClr val="bg2"/>
                </a:solidFill>
              </a:rPr>
              <a:pPr/>
              <a:t>30</a:t>
            </a:fld>
            <a:endParaRPr lang="en-US" sz="800" dirty="0">
              <a:solidFill>
                <a:schemeClr val="bg2"/>
              </a:solidFill>
            </a:endParaRPr>
          </a:p>
        </p:txBody>
      </p:sp>
    </p:spTree>
    <p:extLst>
      <p:ext uri="{BB962C8B-B14F-4D97-AF65-F5344CB8AC3E}">
        <p14:creationId xmlns:p14="http://schemas.microsoft.com/office/powerpoint/2010/main" val="145410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5437" cy="3756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4019460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74658" y="9430310"/>
            <a:ext cx="2888081" cy="496332"/>
          </a:xfrm>
          <a:prstGeom prst="rect">
            <a:avLst/>
          </a:prstGeom>
          <a:noFill/>
          <a:ln w="9525">
            <a:noFill/>
            <a:miter lim="800000"/>
            <a:headEnd/>
            <a:tailEnd/>
          </a:ln>
        </p:spPr>
        <p:txBody>
          <a:bodyPr lIns="92504" tIns="46252" rIns="92504" bIns="46252" anchor="b"/>
          <a:lstStyle/>
          <a:p>
            <a:pPr algn="r" defTabSz="925226" eaLnBrk="0" hangingPunct="0"/>
            <a:fld id="{3FC82279-A093-4200-BD0B-F58EC8032BE0}" type="slidenum">
              <a:rPr lang="en-GB" sz="1200"/>
              <a:pPr algn="r" defTabSz="925226" eaLnBrk="0" hangingPunct="0"/>
              <a:t>31</a:t>
            </a:fld>
            <a:endParaRPr lang="en-GB" sz="1200" dirty="0"/>
          </a:p>
        </p:txBody>
      </p:sp>
      <p:sp>
        <p:nvSpPr>
          <p:cNvPr id="18435" name="Rectangle 1026"/>
          <p:cNvSpPr>
            <a:spLocks noGrp="1" noRot="1" noChangeAspect="1" noChangeArrowheads="1" noTextEdit="1"/>
          </p:cNvSpPr>
          <p:nvPr>
            <p:ph type="sldImg"/>
          </p:nvPr>
        </p:nvSpPr>
        <p:spPr>
          <a:xfrm>
            <a:off x="25400" y="744538"/>
            <a:ext cx="6611938" cy="3719512"/>
          </a:xfrm>
          <a:ln/>
        </p:spPr>
      </p:sp>
      <p:sp>
        <p:nvSpPr>
          <p:cNvPr id="18436" name="Rectangle 1027"/>
          <p:cNvSpPr>
            <a:spLocks noGrp="1" noChangeArrowheads="1"/>
          </p:cNvSpPr>
          <p:nvPr>
            <p:ph type="body" idx="1"/>
          </p:nvPr>
        </p:nvSpPr>
        <p:spPr>
          <a:noFill/>
          <a:ln/>
        </p:spPr>
        <p:txBody>
          <a:bodyPr/>
          <a:lstStyle/>
          <a:p>
            <a:endParaRPr lang="pt-BR">
              <a:latin typeface="Times"/>
            </a:endParaRPr>
          </a:p>
        </p:txBody>
      </p:sp>
    </p:spTree>
    <p:extLst>
      <p:ext uri="{BB962C8B-B14F-4D97-AF65-F5344CB8AC3E}">
        <p14:creationId xmlns:p14="http://schemas.microsoft.com/office/powerpoint/2010/main" val="3600268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74658" y="9430310"/>
            <a:ext cx="2888081" cy="496332"/>
          </a:xfrm>
          <a:prstGeom prst="rect">
            <a:avLst/>
          </a:prstGeom>
          <a:noFill/>
          <a:ln w="9525">
            <a:noFill/>
            <a:miter lim="800000"/>
            <a:headEnd/>
            <a:tailEnd/>
          </a:ln>
        </p:spPr>
        <p:txBody>
          <a:bodyPr lIns="92504" tIns="46252" rIns="92504" bIns="46252" anchor="b"/>
          <a:lstStyle/>
          <a:p>
            <a:pPr algn="r" defTabSz="925226" eaLnBrk="0" hangingPunct="0"/>
            <a:fld id="{3FC82279-A093-4200-BD0B-F58EC8032BE0}" type="slidenum">
              <a:rPr lang="en-GB" sz="1200"/>
              <a:pPr algn="r" defTabSz="925226" eaLnBrk="0" hangingPunct="0"/>
              <a:t>32</a:t>
            </a:fld>
            <a:endParaRPr lang="en-GB" sz="1200" dirty="0"/>
          </a:p>
        </p:txBody>
      </p:sp>
      <p:sp>
        <p:nvSpPr>
          <p:cNvPr id="18435" name="Rectangle 1026"/>
          <p:cNvSpPr>
            <a:spLocks noGrp="1" noRot="1" noChangeAspect="1" noChangeArrowheads="1" noTextEdit="1"/>
          </p:cNvSpPr>
          <p:nvPr>
            <p:ph type="sldImg"/>
          </p:nvPr>
        </p:nvSpPr>
        <p:spPr>
          <a:xfrm>
            <a:off x="25400" y="744538"/>
            <a:ext cx="6611938" cy="3719512"/>
          </a:xfrm>
          <a:ln/>
        </p:spPr>
      </p:sp>
      <p:sp>
        <p:nvSpPr>
          <p:cNvPr id="18436" name="Rectangle 1027"/>
          <p:cNvSpPr>
            <a:spLocks noGrp="1" noChangeArrowheads="1"/>
          </p:cNvSpPr>
          <p:nvPr>
            <p:ph type="body" idx="1"/>
          </p:nvPr>
        </p:nvSpPr>
        <p:spPr>
          <a:noFill/>
          <a:ln/>
        </p:spPr>
        <p:txBody>
          <a:bodyPr/>
          <a:lstStyle/>
          <a:p>
            <a:endParaRPr lang="pt-BR">
              <a:latin typeface="Times"/>
            </a:endParaRPr>
          </a:p>
        </p:txBody>
      </p:sp>
    </p:spTree>
    <p:extLst>
      <p:ext uri="{BB962C8B-B14F-4D97-AF65-F5344CB8AC3E}">
        <p14:creationId xmlns:p14="http://schemas.microsoft.com/office/powerpoint/2010/main" val="2688603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74658" y="9430310"/>
            <a:ext cx="2888081" cy="496332"/>
          </a:xfrm>
          <a:prstGeom prst="rect">
            <a:avLst/>
          </a:prstGeom>
          <a:noFill/>
          <a:ln w="9525">
            <a:noFill/>
            <a:miter lim="800000"/>
            <a:headEnd/>
            <a:tailEnd/>
          </a:ln>
        </p:spPr>
        <p:txBody>
          <a:bodyPr lIns="92504" tIns="46252" rIns="92504" bIns="46252" anchor="b"/>
          <a:lstStyle/>
          <a:p>
            <a:pPr algn="r" defTabSz="925226" eaLnBrk="0" hangingPunct="0"/>
            <a:fld id="{3FC82279-A093-4200-BD0B-F58EC8032BE0}" type="slidenum">
              <a:rPr lang="en-GB" sz="1200"/>
              <a:pPr algn="r" defTabSz="925226" eaLnBrk="0" hangingPunct="0"/>
              <a:t>33</a:t>
            </a:fld>
            <a:endParaRPr lang="en-GB" sz="1200" dirty="0"/>
          </a:p>
        </p:txBody>
      </p:sp>
      <p:sp>
        <p:nvSpPr>
          <p:cNvPr id="18435" name="Rectangle 1026"/>
          <p:cNvSpPr>
            <a:spLocks noGrp="1" noRot="1" noChangeAspect="1" noChangeArrowheads="1" noTextEdit="1"/>
          </p:cNvSpPr>
          <p:nvPr>
            <p:ph type="sldImg"/>
          </p:nvPr>
        </p:nvSpPr>
        <p:spPr>
          <a:xfrm>
            <a:off x="25400" y="744538"/>
            <a:ext cx="6611938" cy="3719512"/>
          </a:xfrm>
          <a:ln/>
        </p:spPr>
      </p:sp>
      <p:sp>
        <p:nvSpPr>
          <p:cNvPr id="18436" name="Rectangle 1027"/>
          <p:cNvSpPr>
            <a:spLocks noGrp="1" noChangeArrowheads="1"/>
          </p:cNvSpPr>
          <p:nvPr>
            <p:ph type="body" idx="1"/>
          </p:nvPr>
        </p:nvSpPr>
        <p:spPr>
          <a:noFill/>
          <a:ln/>
        </p:spPr>
        <p:txBody>
          <a:bodyPr/>
          <a:lstStyle/>
          <a:p>
            <a:endParaRPr lang="pt-BR">
              <a:latin typeface="Times"/>
            </a:endParaRPr>
          </a:p>
        </p:txBody>
      </p:sp>
    </p:spTree>
    <p:extLst>
      <p:ext uri="{BB962C8B-B14F-4D97-AF65-F5344CB8AC3E}">
        <p14:creationId xmlns:p14="http://schemas.microsoft.com/office/powerpoint/2010/main" val="3163420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74658" y="9430310"/>
            <a:ext cx="2888081" cy="496332"/>
          </a:xfrm>
          <a:prstGeom prst="rect">
            <a:avLst/>
          </a:prstGeom>
          <a:noFill/>
          <a:ln w="9525">
            <a:noFill/>
            <a:miter lim="800000"/>
            <a:headEnd/>
            <a:tailEnd/>
          </a:ln>
        </p:spPr>
        <p:txBody>
          <a:bodyPr lIns="92504" tIns="46252" rIns="92504" bIns="46252" anchor="b"/>
          <a:lstStyle/>
          <a:p>
            <a:pPr algn="r" defTabSz="925226" eaLnBrk="0" hangingPunct="0"/>
            <a:fld id="{3FC82279-A093-4200-BD0B-F58EC8032BE0}" type="slidenum">
              <a:rPr lang="en-GB" sz="1200"/>
              <a:pPr algn="r" defTabSz="925226" eaLnBrk="0" hangingPunct="0"/>
              <a:t>34</a:t>
            </a:fld>
            <a:endParaRPr lang="en-GB" sz="1200" dirty="0"/>
          </a:p>
        </p:txBody>
      </p:sp>
      <p:sp>
        <p:nvSpPr>
          <p:cNvPr id="18435" name="Rectangle 1026"/>
          <p:cNvSpPr>
            <a:spLocks noGrp="1" noRot="1" noChangeAspect="1" noChangeArrowheads="1" noTextEdit="1"/>
          </p:cNvSpPr>
          <p:nvPr>
            <p:ph type="sldImg"/>
          </p:nvPr>
        </p:nvSpPr>
        <p:spPr>
          <a:xfrm>
            <a:off x="25400" y="744538"/>
            <a:ext cx="6611938" cy="3719512"/>
          </a:xfrm>
          <a:ln/>
        </p:spPr>
      </p:sp>
      <p:sp>
        <p:nvSpPr>
          <p:cNvPr id="18436" name="Rectangle 1027"/>
          <p:cNvSpPr>
            <a:spLocks noGrp="1" noChangeArrowheads="1"/>
          </p:cNvSpPr>
          <p:nvPr>
            <p:ph type="body" idx="1"/>
          </p:nvPr>
        </p:nvSpPr>
        <p:spPr>
          <a:noFill/>
          <a:ln/>
        </p:spPr>
        <p:txBody>
          <a:bodyPr/>
          <a:lstStyle/>
          <a:p>
            <a:endParaRPr lang="pt-BR">
              <a:latin typeface="Times"/>
            </a:endParaRPr>
          </a:p>
        </p:txBody>
      </p:sp>
    </p:spTree>
    <p:extLst>
      <p:ext uri="{BB962C8B-B14F-4D97-AF65-F5344CB8AC3E}">
        <p14:creationId xmlns:p14="http://schemas.microsoft.com/office/powerpoint/2010/main" val="4249557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74658" y="9430310"/>
            <a:ext cx="2888081" cy="496332"/>
          </a:xfrm>
          <a:prstGeom prst="rect">
            <a:avLst/>
          </a:prstGeom>
          <a:noFill/>
          <a:ln w="9525">
            <a:noFill/>
            <a:miter lim="800000"/>
            <a:headEnd/>
            <a:tailEnd/>
          </a:ln>
        </p:spPr>
        <p:txBody>
          <a:bodyPr lIns="92504" tIns="46252" rIns="92504" bIns="46252" anchor="b"/>
          <a:lstStyle/>
          <a:p>
            <a:pPr algn="r" defTabSz="925226" eaLnBrk="0" hangingPunct="0"/>
            <a:fld id="{3FC82279-A093-4200-BD0B-F58EC8032BE0}" type="slidenum">
              <a:rPr lang="en-GB" sz="1200"/>
              <a:pPr algn="r" defTabSz="925226" eaLnBrk="0" hangingPunct="0"/>
              <a:t>35</a:t>
            </a:fld>
            <a:endParaRPr lang="en-GB" sz="1200" dirty="0"/>
          </a:p>
        </p:txBody>
      </p:sp>
      <p:sp>
        <p:nvSpPr>
          <p:cNvPr id="18435" name="Rectangle 1026"/>
          <p:cNvSpPr>
            <a:spLocks noGrp="1" noRot="1" noChangeAspect="1" noChangeArrowheads="1" noTextEdit="1"/>
          </p:cNvSpPr>
          <p:nvPr>
            <p:ph type="sldImg"/>
          </p:nvPr>
        </p:nvSpPr>
        <p:spPr>
          <a:xfrm>
            <a:off x="25400" y="744538"/>
            <a:ext cx="6611938" cy="3719512"/>
          </a:xfrm>
          <a:ln/>
        </p:spPr>
      </p:sp>
      <p:sp>
        <p:nvSpPr>
          <p:cNvPr id="18436" name="Rectangle 1027"/>
          <p:cNvSpPr>
            <a:spLocks noGrp="1" noChangeArrowheads="1"/>
          </p:cNvSpPr>
          <p:nvPr>
            <p:ph type="body" idx="1"/>
          </p:nvPr>
        </p:nvSpPr>
        <p:spPr>
          <a:noFill/>
          <a:ln/>
        </p:spPr>
        <p:txBody>
          <a:bodyPr/>
          <a:lstStyle/>
          <a:p>
            <a:endParaRPr lang="pt-BR">
              <a:latin typeface="Times"/>
            </a:endParaRPr>
          </a:p>
        </p:txBody>
      </p:sp>
    </p:spTree>
    <p:extLst>
      <p:ext uri="{BB962C8B-B14F-4D97-AF65-F5344CB8AC3E}">
        <p14:creationId xmlns:p14="http://schemas.microsoft.com/office/powerpoint/2010/main" val="145022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5</a:t>
            </a:fld>
            <a:endParaRPr lang="en-US" sz="800" dirty="0">
              <a:solidFill>
                <a:srgbClr val="EEECE1"/>
              </a:solidFill>
            </a:endParaRPr>
          </a:p>
        </p:txBody>
      </p:sp>
    </p:spTree>
    <p:extLst>
      <p:ext uri="{BB962C8B-B14F-4D97-AF65-F5344CB8AC3E}">
        <p14:creationId xmlns:p14="http://schemas.microsoft.com/office/powerpoint/2010/main" val="259686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6</a:t>
            </a:fld>
            <a:endParaRPr lang="en-US" sz="800" dirty="0">
              <a:solidFill>
                <a:srgbClr val="EEECE1"/>
              </a:solidFill>
            </a:endParaRPr>
          </a:p>
        </p:txBody>
      </p:sp>
    </p:spTree>
    <p:extLst>
      <p:ext uri="{BB962C8B-B14F-4D97-AF65-F5344CB8AC3E}">
        <p14:creationId xmlns:p14="http://schemas.microsoft.com/office/powerpoint/2010/main" val="121106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7</a:t>
            </a:fld>
            <a:endParaRPr lang="en-US" sz="800" dirty="0">
              <a:solidFill>
                <a:srgbClr val="EEECE1"/>
              </a:solidFill>
            </a:endParaRPr>
          </a:p>
        </p:txBody>
      </p:sp>
    </p:spTree>
    <p:extLst>
      <p:ext uri="{BB962C8B-B14F-4D97-AF65-F5344CB8AC3E}">
        <p14:creationId xmlns:p14="http://schemas.microsoft.com/office/powerpoint/2010/main" val="301783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8</a:t>
            </a:fld>
            <a:endParaRPr lang="en-US" sz="800" dirty="0">
              <a:solidFill>
                <a:srgbClr val="EEECE1"/>
              </a:solidFill>
            </a:endParaRPr>
          </a:p>
        </p:txBody>
      </p:sp>
    </p:spTree>
    <p:extLst>
      <p:ext uri="{BB962C8B-B14F-4D97-AF65-F5344CB8AC3E}">
        <p14:creationId xmlns:p14="http://schemas.microsoft.com/office/powerpoint/2010/main" val="194244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5437" cy="3756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351870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10</a:t>
            </a:fld>
            <a:endParaRPr lang="en-US" sz="800" dirty="0">
              <a:solidFill>
                <a:srgbClr val="EEECE1"/>
              </a:solidFill>
            </a:endParaRPr>
          </a:p>
        </p:txBody>
      </p:sp>
    </p:spTree>
    <p:extLst>
      <p:ext uri="{BB962C8B-B14F-4D97-AF65-F5344CB8AC3E}">
        <p14:creationId xmlns:p14="http://schemas.microsoft.com/office/powerpoint/2010/main" val="151278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31800" y="2372784"/>
            <a:ext cx="11328401" cy="1344257"/>
          </a:xfrm>
        </p:spPr>
        <p:txBody>
          <a:bodyPr anchor="b"/>
          <a:lstStyle>
            <a:lvl1pPr>
              <a:defRPr sz="4800" b="0" cap="none" baseline="0">
                <a:solidFill>
                  <a:schemeClr val="tx2"/>
                </a:solidFill>
                <a:latin typeface="Arial" pitchFamily="34" charset="0"/>
              </a:defRPr>
            </a:lvl1pPr>
          </a:lstStyle>
          <a:p>
            <a:r>
              <a:rPr lang="en-US" dirty="0"/>
              <a:t>Click to add title of presentation</a:t>
            </a:r>
          </a:p>
        </p:txBody>
      </p:sp>
      <p:sp>
        <p:nvSpPr>
          <p:cNvPr id="3" name="Subtitle 2"/>
          <p:cNvSpPr>
            <a:spLocks noGrp="1"/>
          </p:cNvSpPr>
          <p:nvPr>
            <p:ph type="subTitle" idx="1" hasCustomPrompt="1"/>
          </p:nvPr>
        </p:nvSpPr>
        <p:spPr bwMode="gray">
          <a:xfrm>
            <a:off x="431799" y="3813054"/>
            <a:ext cx="11328403" cy="1535764"/>
          </a:xfrm>
        </p:spPr>
        <p:txBody>
          <a:bodyPr/>
          <a:lstStyle>
            <a:lvl1pPr marL="0" indent="0" algn="l">
              <a:spcBef>
                <a:spcPts val="800"/>
              </a:spcBef>
              <a:spcAft>
                <a:spcPts val="0"/>
              </a:spcAft>
              <a:buNone/>
              <a:defRPr sz="2667" baseline="0">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tx2"/>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4" name="Rechteck 3"/>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6" name="Text Placeholder 10"/>
          <p:cNvSpPr>
            <a:spLocks noGrp="1"/>
          </p:cNvSpPr>
          <p:nvPr>
            <p:ph type="body" sz="quarter" idx="10" hasCustomPrompt="1"/>
          </p:nvPr>
        </p:nvSpPr>
        <p:spPr bwMode="gray">
          <a:xfrm>
            <a:off x="431800" y="6117413"/>
            <a:ext cx="11328400"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
        <p:nvSpPr>
          <p:cNvPr id="7" name="Rechteck 3"/>
          <p:cNvSpPr/>
          <p:nvPr userDrawn="1"/>
        </p:nvSpPr>
        <p:spPr bwMode="gray">
          <a:xfrm>
            <a:off x="0" y="6597650"/>
            <a:ext cx="12192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000000"/>
              </a:solidFill>
            </a:endParaRPr>
          </a:p>
        </p:txBody>
      </p:sp>
    </p:spTree>
    <p:extLst>
      <p:ext uri="{BB962C8B-B14F-4D97-AF65-F5344CB8AC3E}">
        <p14:creationId xmlns:p14="http://schemas.microsoft.com/office/powerpoint/2010/main" val="228951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431214" y="1220694"/>
            <a:ext cx="11329573" cy="384055"/>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4" name="Content Placeholder 3"/>
          <p:cNvSpPr>
            <a:spLocks noGrp="1"/>
          </p:cNvSpPr>
          <p:nvPr>
            <p:ph sz="quarter" idx="13" hasCustomPrompt="1"/>
          </p:nvPr>
        </p:nvSpPr>
        <p:spPr bwMode="gray">
          <a:xfrm>
            <a:off x="431214" y="1700760"/>
            <a:ext cx="3647604"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10"/>
          <p:cNvSpPr>
            <a:spLocks noGrp="1"/>
          </p:cNvSpPr>
          <p:nvPr>
            <p:ph sz="quarter" idx="14" hasCustomPrompt="1"/>
          </p:nvPr>
        </p:nvSpPr>
        <p:spPr bwMode="gray">
          <a:xfrm>
            <a:off x="4271746" y="1701800"/>
            <a:ext cx="3648508"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12"/>
          <p:cNvSpPr>
            <a:spLocks noGrp="1"/>
          </p:cNvSpPr>
          <p:nvPr>
            <p:ph sz="quarter" idx="15" hasCustomPrompt="1"/>
          </p:nvPr>
        </p:nvSpPr>
        <p:spPr bwMode="gray">
          <a:xfrm>
            <a:off x="8112280" y="1701800"/>
            <a:ext cx="3648507"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85197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854" name="Diapositiva de think-cell" r:id="rId4" imgW="353" imgH="353" progId="TCLayout.ActiveDocument.1">
                  <p:embed/>
                </p:oleObj>
              </mc:Choice>
              <mc:Fallback>
                <p:oleObj name="Diapositiva de think-cell" r:id="rId4" imgW="353" imgH="353"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4" name="Content Placeholder 3"/>
          <p:cNvSpPr>
            <a:spLocks noGrp="1"/>
          </p:cNvSpPr>
          <p:nvPr>
            <p:ph sz="quarter" idx="16" hasCustomPrompt="1"/>
          </p:nvPr>
        </p:nvSpPr>
        <p:spPr bwMode="gray">
          <a:xfrm>
            <a:off x="431215" y="1700760"/>
            <a:ext cx="26883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3"/>
          <p:cNvSpPr>
            <a:spLocks noGrp="1"/>
          </p:cNvSpPr>
          <p:nvPr>
            <p:ph sz="quarter" idx="17" hasCustomPrompt="1"/>
          </p:nvPr>
        </p:nvSpPr>
        <p:spPr bwMode="gray">
          <a:xfrm>
            <a:off x="3311615" y="1700760"/>
            <a:ext cx="2688372"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8" hasCustomPrompt="1"/>
          </p:nvPr>
        </p:nvSpPr>
        <p:spPr bwMode="gray">
          <a:xfrm>
            <a:off x="6192014" y="1700760"/>
            <a:ext cx="2688373" cy="460694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Content Placeholder 3"/>
          <p:cNvSpPr>
            <a:spLocks noGrp="1"/>
          </p:cNvSpPr>
          <p:nvPr>
            <p:ph sz="quarter" idx="19" hasCustomPrompt="1"/>
          </p:nvPr>
        </p:nvSpPr>
        <p:spPr bwMode="gray">
          <a:xfrm>
            <a:off x="9072414" y="1700760"/>
            <a:ext cx="2688373" cy="460590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Tree>
    <p:extLst>
      <p:ext uri="{BB962C8B-B14F-4D97-AF65-F5344CB8AC3E}">
        <p14:creationId xmlns:p14="http://schemas.microsoft.com/office/powerpoint/2010/main" val="211195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ur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4" name="Content Placeholder 3"/>
          <p:cNvSpPr>
            <a:spLocks noGrp="1"/>
          </p:cNvSpPr>
          <p:nvPr>
            <p:ph sz="quarter" idx="13" hasCustomPrompt="1"/>
          </p:nvPr>
        </p:nvSpPr>
        <p:spPr bwMode="gray">
          <a:xfrm>
            <a:off x="431215" y="1700760"/>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3"/>
          <p:cNvSpPr>
            <a:spLocks noGrp="1"/>
          </p:cNvSpPr>
          <p:nvPr>
            <p:ph sz="quarter" idx="14" hasCustomPrompt="1"/>
          </p:nvPr>
        </p:nvSpPr>
        <p:spPr bwMode="gray">
          <a:xfrm>
            <a:off x="6192014" y="1700760"/>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5" hasCustomPrompt="1"/>
          </p:nvPr>
        </p:nvSpPr>
        <p:spPr bwMode="gray">
          <a:xfrm>
            <a:off x="431215" y="4101093"/>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16" hasCustomPrompt="1"/>
          </p:nvPr>
        </p:nvSpPr>
        <p:spPr bwMode="gray">
          <a:xfrm>
            <a:off x="6192014" y="4101093"/>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358885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Rectangle 4"/>
          <p:cNvSpPr/>
          <p:nvPr/>
        </p:nvSpPr>
        <p:spPr bwMode="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spcBef>
                <a:spcPts val="400"/>
              </a:spcBef>
              <a:buFont typeface="Courier New" pitchFamily="49" charset="0"/>
              <a:buNone/>
            </a:pPr>
            <a:endParaRPr lang="en-US" sz="2133">
              <a:solidFill>
                <a:schemeClr val="tx1"/>
              </a:solidFill>
              <a:latin typeface="Arial" pitchFamily="34" charset="0"/>
              <a:cs typeface="Arial" pitchFamily="34" charset="0"/>
            </a:endParaRPr>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547" y="234242"/>
            <a:ext cx="1828799" cy="830424"/>
          </a:xfrm>
          <a:prstGeom prst="rect">
            <a:avLst/>
          </a:prstGeom>
        </p:spPr>
      </p:pic>
    </p:spTree>
    <p:extLst>
      <p:ext uri="{BB962C8B-B14F-4D97-AF65-F5344CB8AC3E}">
        <p14:creationId xmlns:p14="http://schemas.microsoft.com/office/powerpoint/2010/main" val="58982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ure White and text">
    <p:spTree>
      <p:nvGrpSpPr>
        <p:cNvPr id="1" name=""/>
        <p:cNvGrpSpPr/>
        <p:nvPr/>
      </p:nvGrpSpPr>
      <p:grpSpPr>
        <a:xfrm>
          <a:off x="0" y="0"/>
          <a:ext cx="0" cy="0"/>
          <a:chOff x="0" y="0"/>
          <a:chExt cx="0" cy="0"/>
        </a:xfrm>
      </p:grpSpPr>
      <p:sp>
        <p:nvSpPr>
          <p:cNvPr id="62" name="Rechteck 61"/>
          <p:cNvSpPr/>
          <p:nvPr/>
        </p:nvSpPr>
        <p:spPr bwMode="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2" name="Titel 1"/>
          <p:cNvSpPr>
            <a:spLocks noGrp="1"/>
          </p:cNvSpPr>
          <p:nvPr>
            <p:ph type="title" hasCustomPrompt="1"/>
          </p:nvPr>
        </p:nvSpPr>
        <p:spPr bwMode="gray">
          <a:xfrm>
            <a:off x="431801" y="1221319"/>
            <a:ext cx="11328399" cy="2685635"/>
          </a:xfrm>
        </p:spPr>
        <p:txBody>
          <a:bodyPr vert="horz" lIns="0" tIns="18000" rIns="0" bIns="0" rtlCol="0" anchor="b" anchorCtr="0">
            <a:noAutofit/>
          </a:bodyPr>
          <a:lstStyle>
            <a:lvl1pPr>
              <a:defRPr lang="de-DE" sz="4800" cap="none" baseline="0">
                <a:solidFill>
                  <a:schemeClr val="tx2"/>
                </a:solidFill>
                <a:latin typeface="Arial" pitchFamily="34" charset="0"/>
                <a:ea typeface="+mn-ea"/>
                <a:cs typeface="+mn-cs"/>
              </a:defRPr>
            </a:lvl1pPr>
          </a:lstStyle>
          <a:p>
            <a:pPr lvl="0"/>
            <a:r>
              <a:rPr lang="en-US" dirty="0"/>
              <a:t>Click to add text</a:t>
            </a:r>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547" y="234242"/>
            <a:ext cx="1828799" cy="830424"/>
          </a:xfrm>
          <a:prstGeom prst="rect">
            <a:avLst/>
          </a:prstGeom>
        </p:spPr>
      </p:pic>
    </p:spTree>
    <p:extLst>
      <p:ext uri="{BB962C8B-B14F-4D97-AF65-F5344CB8AC3E}">
        <p14:creationId xmlns:p14="http://schemas.microsoft.com/office/powerpoint/2010/main" val="794911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e Black and text">
    <p:bg bwMode="gray">
      <p:bgPr>
        <a:solidFill>
          <a:schemeClr val="bg1"/>
        </a:solidFill>
        <a:effectLst/>
      </p:bgPr>
    </p:bg>
    <p:spTree>
      <p:nvGrpSpPr>
        <p:cNvPr id="1" name=""/>
        <p:cNvGrpSpPr/>
        <p:nvPr/>
      </p:nvGrpSpPr>
      <p:grpSpPr>
        <a:xfrm>
          <a:off x="0" y="0"/>
          <a:ext cx="0" cy="0"/>
          <a:chOff x="0" y="0"/>
          <a:chExt cx="0" cy="0"/>
        </a:xfrm>
      </p:grpSpPr>
      <p:sp>
        <p:nvSpPr>
          <p:cNvPr id="3" name="Rechteck 2"/>
          <p:cNvSpPr/>
          <p:nvPr/>
        </p:nvSpPr>
        <p:spPr bwMode="gray">
          <a:xfrm>
            <a:off x="0" y="0"/>
            <a:ext cx="12192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2" name="Titel 1"/>
          <p:cNvSpPr>
            <a:spLocks noGrp="1"/>
          </p:cNvSpPr>
          <p:nvPr>
            <p:ph type="title" hasCustomPrompt="1"/>
          </p:nvPr>
        </p:nvSpPr>
        <p:spPr bwMode="gray">
          <a:xfrm>
            <a:off x="431802" y="1221319"/>
            <a:ext cx="11328399" cy="2688168"/>
          </a:xfrm>
        </p:spPr>
        <p:txBody>
          <a:bodyPr vert="horz" lIns="0" tIns="18000" rIns="0" bIns="0" rtlCol="0" anchor="b" anchorCtr="0">
            <a:noAutofit/>
          </a:bodyPr>
          <a:lstStyle>
            <a:lvl1pPr>
              <a:defRPr lang="de-DE" sz="48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1057131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ure Orang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0" y="0"/>
            <a:ext cx="12192000" cy="6858000"/>
          </a:xfrm>
          <a:prstGeom prst="rect">
            <a:avLst/>
          </a:prstGeom>
          <a:noFill/>
          <a:ln>
            <a:noFill/>
          </a:ln>
        </p:spPr>
      </p:pic>
      <p:sp>
        <p:nvSpPr>
          <p:cNvPr id="3" name="Titel 2"/>
          <p:cNvSpPr>
            <a:spLocks noGrp="1"/>
          </p:cNvSpPr>
          <p:nvPr>
            <p:ph type="title" hasCustomPrompt="1"/>
          </p:nvPr>
        </p:nvSpPr>
        <p:spPr bwMode="gray">
          <a:xfrm>
            <a:off x="431801" y="1221318"/>
            <a:ext cx="11328400" cy="2688167"/>
          </a:xfrm>
        </p:spPr>
        <p:txBody>
          <a:bodyPr vert="horz" lIns="0" tIns="18000" rIns="0" bIns="0" rtlCol="0" anchor="b" anchorCtr="0">
            <a:noAutofit/>
          </a:bodyPr>
          <a:lstStyle>
            <a:lvl1pPr>
              <a:defRPr lang="de-DE" sz="48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150363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24" name="Textplatzhalter 2"/>
          <p:cNvSpPr>
            <a:spLocks noGrp="1"/>
          </p:cNvSpPr>
          <p:nvPr>
            <p:ph type="body" sz="quarter" idx="11" hasCustomPrompt="1"/>
          </p:nvPr>
        </p:nvSpPr>
        <p:spPr bwMode="gray">
          <a:xfrm>
            <a:off x="431800" y="1220755"/>
            <a:ext cx="11328400"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25" name="Picture Placeholder 4"/>
          <p:cNvSpPr>
            <a:spLocks noGrp="1"/>
          </p:cNvSpPr>
          <p:nvPr>
            <p:ph type="pic" sz="quarter" idx="34" hasCustomPrompt="1"/>
          </p:nvPr>
        </p:nvSpPr>
        <p:spPr bwMode="gray">
          <a:xfrm>
            <a:off x="431371" y="1700810"/>
            <a:ext cx="1728192" cy="2208245"/>
          </a:xfrm>
        </p:spPr>
        <p:txBody>
          <a:bodyPr/>
          <a:lstStyle>
            <a:lvl1pPr marL="0" indent="0">
              <a:buNone/>
              <a:defRPr/>
            </a:lvl1pPr>
          </a:lstStyle>
          <a:p>
            <a:r>
              <a:rPr lang="de-DE"/>
              <a:t>Picture</a:t>
            </a:r>
            <a:endParaRPr lang="en-US"/>
          </a:p>
        </p:txBody>
      </p:sp>
      <p:sp>
        <p:nvSpPr>
          <p:cNvPr id="26" name="Text Placeholder 3"/>
          <p:cNvSpPr>
            <a:spLocks noGrp="1"/>
          </p:cNvSpPr>
          <p:nvPr>
            <p:ph type="body" sz="quarter" idx="35" hasCustomPrompt="1"/>
          </p:nvPr>
        </p:nvSpPr>
        <p:spPr bwMode="gray">
          <a:xfrm>
            <a:off x="23515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27" name="Text Placeholder 3"/>
          <p:cNvSpPr>
            <a:spLocks noGrp="1"/>
          </p:cNvSpPr>
          <p:nvPr>
            <p:ph type="body" sz="quarter" idx="36" hasCustomPrompt="1"/>
          </p:nvPr>
        </p:nvSpPr>
        <p:spPr bwMode="gray">
          <a:xfrm>
            <a:off x="23515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28" name="Text Placeholder 3"/>
          <p:cNvSpPr>
            <a:spLocks noGrp="1"/>
          </p:cNvSpPr>
          <p:nvPr>
            <p:ph type="body" sz="quarter" idx="37" hasCustomPrompt="1"/>
          </p:nvPr>
        </p:nvSpPr>
        <p:spPr bwMode="gray">
          <a:xfrm>
            <a:off x="2351584" y="1701800"/>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29" name="Text Placeholder 3"/>
          <p:cNvSpPr>
            <a:spLocks noGrp="1"/>
          </p:cNvSpPr>
          <p:nvPr>
            <p:ph type="body" sz="quarter" idx="38" hasCustomPrompt="1"/>
          </p:nvPr>
        </p:nvSpPr>
        <p:spPr bwMode="gray">
          <a:xfrm>
            <a:off x="23515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0" name="Text Placeholder 3"/>
          <p:cNvSpPr>
            <a:spLocks noGrp="1"/>
          </p:cNvSpPr>
          <p:nvPr>
            <p:ph type="body" sz="quarter" idx="39" hasCustomPrompt="1"/>
          </p:nvPr>
        </p:nvSpPr>
        <p:spPr bwMode="gray">
          <a:xfrm>
            <a:off x="23516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1" name="Picture Placeholder 4"/>
          <p:cNvSpPr>
            <a:spLocks noGrp="1"/>
          </p:cNvSpPr>
          <p:nvPr>
            <p:ph type="pic" sz="quarter" idx="40" hasCustomPrompt="1"/>
          </p:nvPr>
        </p:nvSpPr>
        <p:spPr bwMode="gray">
          <a:xfrm>
            <a:off x="6192971" y="1701800"/>
            <a:ext cx="1728192" cy="2208000"/>
          </a:xfrm>
        </p:spPr>
        <p:txBody>
          <a:bodyPr/>
          <a:lstStyle>
            <a:lvl1pPr marL="0" indent="0">
              <a:buNone/>
              <a:defRPr/>
            </a:lvl1pPr>
          </a:lstStyle>
          <a:p>
            <a:r>
              <a:rPr lang="de-DE"/>
              <a:t>Picture</a:t>
            </a:r>
            <a:endParaRPr lang="en-US"/>
          </a:p>
        </p:txBody>
      </p:sp>
      <p:sp>
        <p:nvSpPr>
          <p:cNvPr id="32" name="Text Placeholder 3"/>
          <p:cNvSpPr>
            <a:spLocks noGrp="1"/>
          </p:cNvSpPr>
          <p:nvPr>
            <p:ph type="body" sz="quarter" idx="41" hasCustomPrompt="1"/>
          </p:nvPr>
        </p:nvSpPr>
        <p:spPr bwMode="gray">
          <a:xfrm>
            <a:off x="81131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33" name="Text Placeholder 3"/>
          <p:cNvSpPr>
            <a:spLocks noGrp="1"/>
          </p:cNvSpPr>
          <p:nvPr>
            <p:ph type="body" sz="quarter" idx="42" hasCustomPrompt="1"/>
          </p:nvPr>
        </p:nvSpPr>
        <p:spPr bwMode="gray">
          <a:xfrm>
            <a:off x="81131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4" name="Text Placeholder 3"/>
          <p:cNvSpPr>
            <a:spLocks noGrp="1"/>
          </p:cNvSpPr>
          <p:nvPr>
            <p:ph type="body" sz="quarter" idx="43" hasCustomPrompt="1"/>
          </p:nvPr>
        </p:nvSpPr>
        <p:spPr bwMode="gray">
          <a:xfrm>
            <a:off x="8113184" y="1702432"/>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
        <p:nvSpPr>
          <p:cNvPr id="35" name="Text Placeholder 3"/>
          <p:cNvSpPr>
            <a:spLocks noGrp="1"/>
          </p:cNvSpPr>
          <p:nvPr>
            <p:ph type="body" sz="quarter" idx="44" hasCustomPrompt="1"/>
          </p:nvPr>
        </p:nvSpPr>
        <p:spPr bwMode="gray">
          <a:xfrm>
            <a:off x="81131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6" name="Text Placeholder 3"/>
          <p:cNvSpPr>
            <a:spLocks noGrp="1"/>
          </p:cNvSpPr>
          <p:nvPr>
            <p:ph type="body" sz="quarter" idx="45" hasCustomPrompt="1"/>
          </p:nvPr>
        </p:nvSpPr>
        <p:spPr bwMode="gray">
          <a:xfrm>
            <a:off x="81132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Tree>
    <p:extLst>
      <p:ext uri="{BB962C8B-B14F-4D97-AF65-F5344CB8AC3E}">
        <p14:creationId xmlns:p14="http://schemas.microsoft.com/office/powerpoint/2010/main" val="3915578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13" name="Picture Placeholder 4"/>
          <p:cNvSpPr>
            <a:spLocks noGrp="1"/>
          </p:cNvSpPr>
          <p:nvPr>
            <p:ph type="pic" sz="quarter" idx="15" hasCustomPrompt="1"/>
          </p:nvPr>
        </p:nvSpPr>
        <p:spPr bwMode="gray">
          <a:xfrm>
            <a:off x="431371" y="4101320"/>
            <a:ext cx="1728192" cy="2208000"/>
          </a:xfrm>
        </p:spPr>
        <p:txBody>
          <a:bodyPr/>
          <a:lstStyle>
            <a:lvl1pPr marL="0" indent="0">
              <a:buNone/>
              <a:defRPr/>
            </a:lvl1pPr>
          </a:lstStyle>
          <a:p>
            <a:r>
              <a:rPr lang="de-DE"/>
              <a:t>Picture</a:t>
            </a:r>
            <a:endParaRPr lang="en-US"/>
          </a:p>
        </p:txBody>
      </p:sp>
      <p:sp>
        <p:nvSpPr>
          <p:cNvPr id="14" name="Text Placeholder 3"/>
          <p:cNvSpPr>
            <a:spLocks noGrp="1"/>
          </p:cNvSpPr>
          <p:nvPr>
            <p:ph type="body" sz="quarter" idx="18" hasCustomPrompt="1"/>
          </p:nvPr>
        </p:nvSpPr>
        <p:spPr bwMode="gray">
          <a:xfrm>
            <a:off x="23515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17" name="Text Placeholder 3"/>
          <p:cNvSpPr>
            <a:spLocks noGrp="1"/>
          </p:cNvSpPr>
          <p:nvPr>
            <p:ph type="body" sz="quarter" idx="19" hasCustomPrompt="1"/>
          </p:nvPr>
        </p:nvSpPr>
        <p:spPr bwMode="gray">
          <a:xfrm>
            <a:off x="23515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19" name="Text Placeholder 3"/>
          <p:cNvSpPr>
            <a:spLocks noGrp="1"/>
          </p:cNvSpPr>
          <p:nvPr>
            <p:ph type="body" sz="quarter" idx="26" hasCustomPrompt="1"/>
          </p:nvPr>
        </p:nvSpPr>
        <p:spPr bwMode="gray">
          <a:xfrm>
            <a:off x="23515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26" name="Text Placeholder 3"/>
          <p:cNvSpPr>
            <a:spLocks noGrp="1"/>
          </p:cNvSpPr>
          <p:nvPr>
            <p:ph type="body" sz="quarter" idx="27" hasCustomPrompt="1"/>
          </p:nvPr>
        </p:nvSpPr>
        <p:spPr bwMode="gray">
          <a:xfrm>
            <a:off x="23516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27" name="Picture Placeholder 4"/>
          <p:cNvSpPr>
            <a:spLocks noGrp="1"/>
          </p:cNvSpPr>
          <p:nvPr>
            <p:ph type="pic" sz="quarter" idx="28" hasCustomPrompt="1"/>
          </p:nvPr>
        </p:nvSpPr>
        <p:spPr bwMode="gray">
          <a:xfrm>
            <a:off x="6192971" y="4101320"/>
            <a:ext cx="1728192" cy="2208000"/>
          </a:xfrm>
        </p:spPr>
        <p:txBody>
          <a:bodyPr/>
          <a:lstStyle>
            <a:lvl1pPr marL="0" indent="0">
              <a:buNone/>
              <a:defRPr/>
            </a:lvl1pPr>
          </a:lstStyle>
          <a:p>
            <a:r>
              <a:rPr lang="de-DE"/>
              <a:t>Picture</a:t>
            </a:r>
            <a:endParaRPr lang="en-US"/>
          </a:p>
        </p:txBody>
      </p:sp>
      <p:sp>
        <p:nvSpPr>
          <p:cNvPr id="28" name="Text Placeholder 3"/>
          <p:cNvSpPr>
            <a:spLocks noGrp="1"/>
          </p:cNvSpPr>
          <p:nvPr>
            <p:ph type="body" sz="quarter" idx="29" hasCustomPrompt="1"/>
          </p:nvPr>
        </p:nvSpPr>
        <p:spPr bwMode="gray">
          <a:xfrm>
            <a:off x="81131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29" name="Text Placeholder 3"/>
          <p:cNvSpPr>
            <a:spLocks noGrp="1"/>
          </p:cNvSpPr>
          <p:nvPr>
            <p:ph type="body" sz="quarter" idx="30" hasCustomPrompt="1"/>
          </p:nvPr>
        </p:nvSpPr>
        <p:spPr bwMode="gray">
          <a:xfrm>
            <a:off x="81131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1" name="Text Placeholder 3"/>
          <p:cNvSpPr>
            <a:spLocks noGrp="1"/>
          </p:cNvSpPr>
          <p:nvPr>
            <p:ph type="body" sz="quarter" idx="32" hasCustomPrompt="1"/>
          </p:nvPr>
        </p:nvSpPr>
        <p:spPr bwMode="gray">
          <a:xfrm>
            <a:off x="81131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2" name="Text Placeholder 3"/>
          <p:cNvSpPr>
            <a:spLocks noGrp="1"/>
          </p:cNvSpPr>
          <p:nvPr>
            <p:ph type="body" sz="quarter" idx="33" hasCustomPrompt="1"/>
          </p:nvPr>
        </p:nvSpPr>
        <p:spPr bwMode="gray">
          <a:xfrm>
            <a:off x="81132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3" name="Picture Placeholder 4"/>
          <p:cNvSpPr>
            <a:spLocks noGrp="1"/>
          </p:cNvSpPr>
          <p:nvPr>
            <p:ph type="pic" sz="quarter" idx="34" hasCustomPrompt="1"/>
          </p:nvPr>
        </p:nvSpPr>
        <p:spPr bwMode="gray">
          <a:xfrm>
            <a:off x="431371" y="1700810"/>
            <a:ext cx="1728192" cy="2208245"/>
          </a:xfrm>
        </p:spPr>
        <p:txBody>
          <a:bodyPr/>
          <a:lstStyle>
            <a:lvl1pPr marL="0" indent="0">
              <a:buNone/>
              <a:defRPr/>
            </a:lvl1pPr>
          </a:lstStyle>
          <a:p>
            <a:r>
              <a:rPr lang="de-DE"/>
              <a:t>Picture</a:t>
            </a:r>
            <a:endParaRPr lang="en-US"/>
          </a:p>
        </p:txBody>
      </p:sp>
      <p:sp>
        <p:nvSpPr>
          <p:cNvPr id="34" name="Text Placeholder 3"/>
          <p:cNvSpPr>
            <a:spLocks noGrp="1"/>
          </p:cNvSpPr>
          <p:nvPr>
            <p:ph type="body" sz="quarter" idx="35" hasCustomPrompt="1"/>
          </p:nvPr>
        </p:nvSpPr>
        <p:spPr bwMode="gray">
          <a:xfrm>
            <a:off x="23515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35" name="Text Placeholder 3"/>
          <p:cNvSpPr>
            <a:spLocks noGrp="1"/>
          </p:cNvSpPr>
          <p:nvPr>
            <p:ph type="body" sz="quarter" idx="36" hasCustomPrompt="1"/>
          </p:nvPr>
        </p:nvSpPr>
        <p:spPr bwMode="gray">
          <a:xfrm>
            <a:off x="23515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7" name="Text Placeholder 3"/>
          <p:cNvSpPr>
            <a:spLocks noGrp="1"/>
          </p:cNvSpPr>
          <p:nvPr>
            <p:ph type="body" sz="quarter" idx="38" hasCustomPrompt="1"/>
          </p:nvPr>
        </p:nvSpPr>
        <p:spPr bwMode="gray">
          <a:xfrm>
            <a:off x="23515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8" name="Text Placeholder 3"/>
          <p:cNvSpPr>
            <a:spLocks noGrp="1"/>
          </p:cNvSpPr>
          <p:nvPr>
            <p:ph type="body" sz="quarter" idx="39" hasCustomPrompt="1"/>
          </p:nvPr>
        </p:nvSpPr>
        <p:spPr bwMode="gray">
          <a:xfrm>
            <a:off x="23516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9" name="Picture Placeholder 4"/>
          <p:cNvSpPr>
            <a:spLocks noGrp="1"/>
          </p:cNvSpPr>
          <p:nvPr>
            <p:ph type="pic" sz="quarter" idx="40" hasCustomPrompt="1"/>
          </p:nvPr>
        </p:nvSpPr>
        <p:spPr bwMode="gray">
          <a:xfrm>
            <a:off x="6192971" y="1701800"/>
            <a:ext cx="1728192" cy="2208000"/>
          </a:xfrm>
        </p:spPr>
        <p:txBody>
          <a:bodyPr/>
          <a:lstStyle>
            <a:lvl1pPr marL="0" indent="0">
              <a:buNone/>
              <a:defRPr/>
            </a:lvl1pPr>
          </a:lstStyle>
          <a:p>
            <a:r>
              <a:rPr lang="de-DE"/>
              <a:t>Picture</a:t>
            </a:r>
            <a:endParaRPr lang="en-US"/>
          </a:p>
        </p:txBody>
      </p:sp>
      <p:sp>
        <p:nvSpPr>
          <p:cNvPr id="40" name="Text Placeholder 3"/>
          <p:cNvSpPr>
            <a:spLocks noGrp="1"/>
          </p:cNvSpPr>
          <p:nvPr>
            <p:ph type="body" sz="quarter" idx="41" hasCustomPrompt="1"/>
          </p:nvPr>
        </p:nvSpPr>
        <p:spPr bwMode="gray">
          <a:xfrm>
            <a:off x="81131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41" name="Text Placeholder 3"/>
          <p:cNvSpPr>
            <a:spLocks noGrp="1"/>
          </p:cNvSpPr>
          <p:nvPr>
            <p:ph type="body" sz="quarter" idx="42" hasCustomPrompt="1"/>
          </p:nvPr>
        </p:nvSpPr>
        <p:spPr bwMode="gray">
          <a:xfrm>
            <a:off x="81131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43" name="Text Placeholder 3"/>
          <p:cNvSpPr>
            <a:spLocks noGrp="1"/>
          </p:cNvSpPr>
          <p:nvPr>
            <p:ph type="body" sz="quarter" idx="44" hasCustomPrompt="1"/>
          </p:nvPr>
        </p:nvSpPr>
        <p:spPr bwMode="gray">
          <a:xfrm>
            <a:off x="81131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44" name="Text Placeholder 3"/>
          <p:cNvSpPr>
            <a:spLocks noGrp="1"/>
          </p:cNvSpPr>
          <p:nvPr>
            <p:ph type="body" sz="quarter" idx="45" hasCustomPrompt="1"/>
          </p:nvPr>
        </p:nvSpPr>
        <p:spPr bwMode="gray">
          <a:xfrm>
            <a:off x="81132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45" name="Textplatzhalter 2"/>
          <p:cNvSpPr>
            <a:spLocks noGrp="1"/>
          </p:cNvSpPr>
          <p:nvPr>
            <p:ph type="body" sz="quarter" idx="11" hasCustomPrompt="1"/>
          </p:nvPr>
        </p:nvSpPr>
        <p:spPr bwMode="gray">
          <a:xfrm>
            <a:off x="431800" y="1220755"/>
            <a:ext cx="11328400"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6" name="Text Placeholder 3"/>
          <p:cNvSpPr>
            <a:spLocks noGrp="1"/>
          </p:cNvSpPr>
          <p:nvPr>
            <p:ph type="body" sz="quarter" idx="37" hasCustomPrompt="1"/>
          </p:nvPr>
        </p:nvSpPr>
        <p:spPr bwMode="gray">
          <a:xfrm>
            <a:off x="2351584" y="1701800"/>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47" name="Text Placeholder 3"/>
          <p:cNvSpPr>
            <a:spLocks noGrp="1"/>
          </p:cNvSpPr>
          <p:nvPr>
            <p:ph type="body" sz="quarter" idx="43" hasCustomPrompt="1"/>
          </p:nvPr>
        </p:nvSpPr>
        <p:spPr bwMode="gray">
          <a:xfrm>
            <a:off x="8113184" y="1702432"/>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
        <p:nvSpPr>
          <p:cNvPr id="48" name="Text Placeholder 3"/>
          <p:cNvSpPr>
            <a:spLocks noGrp="1"/>
          </p:cNvSpPr>
          <p:nvPr>
            <p:ph type="body" sz="quarter" idx="46" hasCustomPrompt="1"/>
          </p:nvPr>
        </p:nvSpPr>
        <p:spPr bwMode="gray">
          <a:xfrm>
            <a:off x="2351584" y="4101093"/>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49" name="Text Placeholder 3"/>
          <p:cNvSpPr>
            <a:spLocks noGrp="1"/>
          </p:cNvSpPr>
          <p:nvPr>
            <p:ph type="body" sz="quarter" idx="47" hasCustomPrompt="1"/>
          </p:nvPr>
        </p:nvSpPr>
        <p:spPr bwMode="gray">
          <a:xfrm>
            <a:off x="8113184" y="4101725"/>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Tree>
    <p:extLst>
      <p:ext uri="{BB962C8B-B14F-4D97-AF65-F5344CB8AC3E}">
        <p14:creationId xmlns:p14="http://schemas.microsoft.com/office/powerpoint/2010/main" val="1147033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0" y="0"/>
            <a:ext cx="12192000" cy="6858000"/>
          </a:xfrm>
          <a:prstGeom prst="rect">
            <a:avLst/>
          </a:prstGeom>
          <a:noFill/>
          <a:ln>
            <a:noFill/>
          </a:ln>
        </p:spPr>
      </p:pic>
      <p:sp>
        <p:nvSpPr>
          <p:cNvPr id="3" name="Title 2"/>
          <p:cNvSpPr>
            <a:spLocks noGrp="1"/>
          </p:cNvSpPr>
          <p:nvPr>
            <p:ph type="title" hasCustomPrompt="1"/>
          </p:nvPr>
        </p:nvSpPr>
        <p:spPr bwMode="gray">
          <a:xfrm>
            <a:off x="431214" y="1316567"/>
            <a:ext cx="11329573" cy="2592917"/>
          </a:xfrm>
        </p:spPr>
        <p:txBody>
          <a:bodyPr anchor="b"/>
          <a:lstStyle>
            <a:lvl1pPr>
              <a:defRPr sz="4800" cap="none" baseline="0">
                <a:solidFill>
                  <a:schemeClr val="bg1"/>
                </a:solidFill>
                <a:latin typeface="Arial" pitchFamily="34" charset="0"/>
              </a:defRPr>
            </a:lvl1pPr>
          </a:lstStyle>
          <a:p>
            <a:r>
              <a:rPr lang="en-US" dirty="0"/>
              <a:t>Thank you</a:t>
            </a:r>
          </a:p>
        </p:txBody>
      </p:sp>
      <p:sp>
        <p:nvSpPr>
          <p:cNvPr id="8" name="Text Placeholder 5"/>
          <p:cNvSpPr>
            <a:spLocks noGrp="1"/>
          </p:cNvSpPr>
          <p:nvPr>
            <p:ph type="body" sz="quarter" idx="10" hasCustomPrompt="1"/>
          </p:nvPr>
        </p:nvSpPr>
        <p:spPr bwMode="gray">
          <a:xfrm>
            <a:off x="431371" y="6309408"/>
            <a:ext cx="11329259" cy="288032"/>
          </a:xfrm>
        </p:spPr>
        <p:txBody>
          <a:bodyPr anchor="b"/>
          <a:lstStyle>
            <a:lvl1pPr marL="0" indent="0">
              <a:spcBef>
                <a:spcPts val="0"/>
              </a:spcBef>
              <a:spcAft>
                <a:spcPts val="0"/>
              </a:spcAft>
              <a:buFontTx/>
              <a:buNone/>
              <a:defRPr sz="1600" baseline="0">
                <a:solidFill>
                  <a:schemeClr val="bg1"/>
                </a:solidFill>
              </a:defRPr>
            </a:lvl1pPr>
            <a:lvl2pPr marL="0" indent="0">
              <a:spcBef>
                <a:spcPts val="0"/>
              </a:spcBef>
              <a:spcAft>
                <a:spcPts val="0"/>
              </a:spcAft>
              <a:buFontTx/>
              <a:buNone/>
              <a:defRPr sz="1600">
                <a:solidFill>
                  <a:schemeClr val="bg1"/>
                </a:solidFill>
              </a:defRPr>
            </a:lvl2pPr>
            <a:lvl3pPr marL="0" indent="0">
              <a:spcBef>
                <a:spcPts val="0"/>
              </a:spcBef>
              <a:spcAft>
                <a:spcPts val="0"/>
              </a:spcAft>
              <a:buFontTx/>
              <a:buNone/>
              <a:defRPr sz="1600">
                <a:solidFill>
                  <a:schemeClr val="bg1"/>
                </a:solidFill>
              </a:defRPr>
            </a:lvl3pPr>
            <a:lvl4pPr marL="0" indent="0">
              <a:spcBef>
                <a:spcPts val="0"/>
              </a:spcBef>
              <a:spcAft>
                <a:spcPts val="0"/>
              </a:spcAft>
              <a:buFontTx/>
              <a:buNone/>
              <a:defRPr sz="1600">
                <a:solidFill>
                  <a:schemeClr val="bg1"/>
                </a:solidFill>
              </a:defRPr>
            </a:lvl4pPr>
            <a:lvl5pPr marL="0" indent="0">
              <a:spcBef>
                <a:spcPts val="0"/>
              </a:spcBef>
              <a:spcAft>
                <a:spcPts val="0"/>
              </a:spcAft>
              <a:buFontTx/>
              <a:buNone/>
              <a:defRPr sz="1600">
                <a:solidFill>
                  <a:schemeClr val="bg1"/>
                </a:solidFill>
              </a:defRPr>
            </a:lvl5pPr>
            <a:lvl6pPr marL="0" indent="0">
              <a:spcBef>
                <a:spcPts val="0"/>
              </a:spcBef>
              <a:spcAft>
                <a:spcPts val="0"/>
              </a:spcAft>
              <a:buFontTx/>
              <a:buNone/>
              <a:defRPr sz="1600">
                <a:solidFill>
                  <a:schemeClr val="bg1"/>
                </a:solidFill>
              </a:defRPr>
            </a:lvl6pPr>
            <a:lvl7pPr marL="0" indent="0">
              <a:spcBef>
                <a:spcPts val="0"/>
              </a:spcBef>
              <a:spcAft>
                <a:spcPts val="0"/>
              </a:spcAft>
              <a:buFontTx/>
              <a:buNone/>
              <a:defRPr sz="1600">
                <a:solidFill>
                  <a:schemeClr val="bg1"/>
                </a:solidFill>
              </a:defRPr>
            </a:lvl7pPr>
            <a:lvl8pPr marL="0" indent="0">
              <a:spcBef>
                <a:spcPts val="0"/>
              </a:spcBef>
              <a:spcAft>
                <a:spcPts val="0"/>
              </a:spcAft>
              <a:buFontTx/>
              <a:buNone/>
              <a:defRPr sz="1600">
                <a:solidFill>
                  <a:schemeClr val="bg1"/>
                </a:solidFill>
              </a:defRPr>
            </a:lvl8pPr>
            <a:lvl9pPr marL="0" indent="0">
              <a:spcBef>
                <a:spcPts val="0"/>
              </a:spcBef>
              <a:spcAft>
                <a:spcPts val="0"/>
              </a:spcAft>
              <a:buFontTx/>
              <a:buNone/>
              <a:defRPr sz="1600">
                <a:solidFill>
                  <a:schemeClr val="bg1"/>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1882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431213" y="1316707"/>
            <a:ext cx="11328987" cy="5280943"/>
          </a:xfrm>
        </p:spPr>
        <p:txBody>
          <a:bodyPr/>
          <a:lstStyle/>
          <a:p>
            <a:r>
              <a:rPr lang="en-US"/>
              <a:t>Click to the symbol to add a picture</a:t>
            </a:r>
          </a:p>
        </p:txBody>
      </p:sp>
      <p:sp>
        <p:nvSpPr>
          <p:cNvPr id="2" name="Title 1"/>
          <p:cNvSpPr>
            <a:spLocks noGrp="1"/>
          </p:cNvSpPr>
          <p:nvPr>
            <p:ph type="ctrTitle" hasCustomPrompt="1"/>
          </p:nvPr>
        </p:nvSpPr>
        <p:spPr bwMode="gray">
          <a:xfrm>
            <a:off x="623240" y="2372785"/>
            <a:ext cx="10945520" cy="1344257"/>
          </a:xfrm>
        </p:spPr>
        <p:txBody>
          <a:bodyPr anchor="b"/>
          <a:lstStyle>
            <a:lvl1pPr>
              <a:defRPr sz="48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622495" y="3813054"/>
            <a:ext cx="10946245" cy="1536213"/>
          </a:xfrm>
        </p:spPr>
        <p:txBody>
          <a:bodyPr/>
          <a:lstStyle>
            <a:lvl1pPr marL="0" indent="0" algn="l">
              <a:spcBef>
                <a:spcPts val="800"/>
              </a:spcBef>
              <a:spcAft>
                <a:spcPts val="0"/>
              </a:spcAft>
              <a:buNone/>
              <a:defRPr sz="2667">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bg1"/>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7" name="Rechteck 6"/>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623241" y="6117373"/>
            <a:ext cx="10945520"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32603347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s">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89"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hasCustomPrompt="1"/>
          </p:nvPr>
        </p:nvSpPr>
        <p:spPr bwMode="gray">
          <a:xfrm>
            <a:off x="431801" y="638458"/>
            <a:ext cx="8447617" cy="647402"/>
          </a:xfrm>
          <a:prstGeom prst="rect">
            <a:avLst/>
          </a:prstGeom>
        </p:spPr>
        <p:txBody>
          <a:bodyPr/>
          <a:lstStyle/>
          <a:p>
            <a:r>
              <a:rPr lang="en-US" noProof="0" dirty="0" smtClean="0"/>
              <a:t>Click to add text</a:t>
            </a:r>
            <a:endParaRPr lang="en-GB" dirty="0"/>
          </a:p>
        </p:txBody>
      </p:sp>
      <p:sp>
        <p:nvSpPr>
          <p:cNvPr id="8" name="Textplatzhalter 6"/>
          <p:cNvSpPr>
            <a:spLocks noGrp="1"/>
          </p:cNvSpPr>
          <p:nvPr>
            <p:ph type="body" sz="quarter" idx="12" hasCustomPrompt="1"/>
          </p:nvPr>
        </p:nvSpPr>
        <p:spPr bwMode="gray">
          <a:xfrm>
            <a:off x="431800" y="6453188"/>
            <a:ext cx="113284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3" name="Content Placeholder 4"/>
          <p:cNvSpPr>
            <a:spLocks noGrp="1"/>
          </p:cNvSpPr>
          <p:nvPr>
            <p:ph sz="quarter" idx="13" hasCustomPrompt="1"/>
          </p:nvPr>
        </p:nvSpPr>
        <p:spPr>
          <a:xfrm>
            <a:off x="431371" y="1052736"/>
            <a:ext cx="5569380"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Content Placeholder 4"/>
          <p:cNvSpPr>
            <a:spLocks noGrp="1"/>
          </p:cNvSpPr>
          <p:nvPr>
            <p:ph sz="quarter" idx="14" hasCustomPrompt="1"/>
          </p:nvPr>
        </p:nvSpPr>
        <p:spPr>
          <a:xfrm>
            <a:off x="6192014" y="1052736"/>
            <a:ext cx="5569380"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6595185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6" name="Title 5"/>
          <p:cNvSpPr>
            <a:spLocks noGrp="1"/>
          </p:cNvSpPr>
          <p:nvPr>
            <p:ph type="title" hasCustomPrompt="1"/>
          </p:nvPr>
        </p:nvSpPr>
        <p:spPr bwMode="gray">
          <a:xfrm>
            <a:off x="431801" y="260648"/>
            <a:ext cx="8447617" cy="647402"/>
          </a:xfrm>
          <a:prstGeom prst="rect">
            <a:avLst/>
          </a:prstGeom>
        </p:spPr>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5994457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a:xfrm>
            <a:off x="526621" y="1269058"/>
            <a:ext cx="11329259"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platzhalter 6"/>
          <p:cNvSpPr>
            <a:spLocks noGrp="1"/>
          </p:cNvSpPr>
          <p:nvPr>
            <p:ph type="body" sz="quarter" idx="12" hasCustomPrompt="1"/>
          </p:nvPr>
        </p:nvSpPr>
        <p:spPr bwMode="gray">
          <a:xfrm>
            <a:off x="431800" y="6453188"/>
            <a:ext cx="113284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4" name="Title 3"/>
          <p:cNvSpPr>
            <a:spLocks noGrp="1"/>
          </p:cNvSpPr>
          <p:nvPr>
            <p:ph type="title" hasCustomPrompt="1"/>
          </p:nvPr>
        </p:nvSpPr>
        <p:spPr bwMode="gray">
          <a:xfrm>
            <a:off x="431801" y="638458"/>
            <a:ext cx="8447617" cy="647402"/>
          </a:xfrm>
          <a:prstGeom prst="rect">
            <a:avLst/>
          </a:prstGeom>
        </p:spPr>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91415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V2">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431214" y="3429000"/>
            <a:ext cx="11329573" cy="2880400"/>
          </a:xfrm>
        </p:spPr>
        <p:txBody>
          <a:bodyPr/>
          <a:lstStyle>
            <a:lvl1pPr>
              <a:defRPr/>
            </a:lvl1pPr>
          </a:lstStyle>
          <a:p>
            <a:r>
              <a:rPr lang="de-DE"/>
              <a:t>Click to the symbol to add a picture</a:t>
            </a:r>
            <a:endParaRPr lang="en-GB"/>
          </a:p>
        </p:txBody>
      </p:sp>
      <p:sp>
        <p:nvSpPr>
          <p:cNvPr id="2" name="Title 1"/>
          <p:cNvSpPr>
            <a:spLocks noGrp="1"/>
          </p:cNvSpPr>
          <p:nvPr>
            <p:ph type="ctrTitle" hasCustomPrompt="1"/>
          </p:nvPr>
        </p:nvSpPr>
        <p:spPr bwMode="gray">
          <a:xfrm>
            <a:off x="431214" y="1220693"/>
            <a:ext cx="11329573" cy="1344187"/>
          </a:xfrm>
        </p:spPr>
        <p:txBody>
          <a:bodyPr anchor="b"/>
          <a:lstStyle>
            <a:lvl1pPr>
              <a:defRPr sz="48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431214" y="2660893"/>
            <a:ext cx="11329573" cy="576080"/>
          </a:xfrm>
        </p:spPr>
        <p:txBody>
          <a:bodyPr tIns="0"/>
          <a:lstStyle>
            <a:lvl1pPr marL="0" indent="0" algn="l">
              <a:spcBef>
                <a:spcPts val="800"/>
              </a:spcBef>
              <a:spcAft>
                <a:spcPts val="0"/>
              </a:spcAft>
              <a:buNone/>
              <a:defRPr sz="2667">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bg1"/>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7" name="Rechteck 6"/>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431371" y="6309400"/>
            <a:ext cx="11328829"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319837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3" name="Content Placeholder 2"/>
          <p:cNvSpPr>
            <a:spLocks noGrp="1"/>
          </p:cNvSpPr>
          <p:nvPr>
            <p:ph idx="1" hasCustomPrompt="1"/>
          </p:nvPr>
        </p:nvSpPr>
        <p:spPr bwMode="gray"/>
        <p:txBody>
          <a:bodyPr/>
          <a:lstStyle>
            <a:lvl1pPr marL="479988" indent="-479988">
              <a:spcBef>
                <a:spcPts val="1600"/>
              </a:spcBef>
              <a:spcAft>
                <a:spcPts val="0"/>
              </a:spcAft>
              <a:buClr>
                <a:schemeClr val="tx2"/>
              </a:buClr>
              <a:buFont typeface="+mj-lt"/>
              <a:buAutoNum type="arabicPeriod"/>
              <a:tabLst>
                <a:tab pos="11327717" algn="r"/>
              </a:tabLst>
              <a:defRPr sz="2400">
                <a:solidFill>
                  <a:schemeClr val="tx1"/>
                </a:solidFill>
              </a:defRPr>
            </a:lvl1pPr>
            <a:lvl2pPr marL="478355" indent="0">
              <a:spcBef>
                <a:spcPts val="1600"/>
              </a:spcBef>
              <a:spcAft>
                <a:spcPts val="0"/>
              </a:spcAft>
              <a:buClr>
                <a:schemeClr val="bg2"/>
              </a:buClr>
              <a:buFont typeface="+mj-lt"/>
              <a:buNone/>
              <a:tabLst>
                <a:tab pos="11039724" algn="r"/>
              </a:tabLst>
              <a:defRPr sz="2400">
                <a:solidFill>
                  <a:schemeClr val="bg2"/>
                </a:solidFill>
              </a:defRPr>
            </a:lvl2pPr>
            <a:lvl3pPr marL="479988" indent="0">
              <a:spcBef>
                <a:spcPts val="1600"/>
              </a:spcBef>
              <a:spcAft>
                <a:spcPts val="0"/>
              </a:spcAft>
              <a:buFontTx/>
              <a:buNone/>
              <a:defRPr sz="2400">
                <a:solidFill>
                  <a:schemeClr val="bg2"/>
                </a:solidFill>
              </a:defRPr>
            </a:lvl3pPr>
            <a:lvl4pPr marL="479988" indent="0">
              <a:spcBef>
                <a:spcPts val="1600"/>
              </a:spcBef>
              <a:spcAft>
                <a:spcPts val="0"/>
              </a:spcAft>
              <a:buFontTx/>
              <a:buNone/>
              <a:defRPr sz="2400">
                <a:solidFill>
                  <a:schemeClr val="bg2"/>
                </a:solidFill>
              </a:defRPr>
            </a:lvl4pPr>
            <a:lvl5pPr marL="479988" indent="0">
              <a:spcBef>
                <a:spcPts val="1600"/>
              </a:spcBef>
              <a:spcAft>
                <a:spcPts val="0"/>
              </a:spcAft>
              <a:buFontTx/>
              <a:buNone/>
              <a:defRPr sz="2400">
                <a:solidFill>
                  <a:schemeClr val="bg2"/>
                </a:solidFill>
              </a:defRPr>
            </a:lvl5pPr>
            <a:lvl6pPr marL="479988" indent="0">
              <a:spcBef>
                <a:spcPts val="1600"/>
              </a:spcBef>
              <a:spcAft>
                <a:spcPts val="0"/>
              </a:spcAft>
              <a:buFontTx/>
              <a:buNone/>
              <a:defRPr sz="2400">
                <a:solidFill>
                  <a:schemeClr val="bg2"/>
                </a:solidFill>
              </a:defRPr>
            </a:lvl6pPr>
            <a:lvl7pPr marL="479988" indent="0">
              <a:spcBef>
                <a:spcPts val="1600"/>
              </a:spcBef>
              <a:spcAft>
                <a:spcPts val="0"/>
              </a:spcAft>
              <a:buFontTx/>
              <a:buNone/>
              <a:defRPr sz="2400">
                <a:solidFill>
                  <a:schemeClr val="bg2"/>
                </a:solidFill>
              </a:defRPr>
            </a:lvl7pPr>
            <a:lvl8pPr marL="479988" indent="0">
              <a:spcBef>
                <a:spcPts val="1600"/>
              </a:spcBef>
              <a:spcAft>
                <a:spcPts val="0"/>
              </a:spcAft>
              <a:buFontTx/>
              <a:buNone/>
              <a:defRPr sz="2400">
                <a:solidFill>
                  <a:schemeClr val="bg2"/>
                </a:solidFill>
              </a:defRPr>
            </a:lvl8pPr>
            <a:lvl9pPr marL="479988" indent="0">
              <a:spcBef>
                <a:spcPts val="1600"/>
              </a:spcBef>
              <a:spcAft>
                <a:spcPts val="0"/>
              </a:spcAft>
              <a:buFontTx/>
              <a:buNone/>
              <a:defRPr sz="2400">
                <a:solidFill>
                  <a:schemeClr val="bg2"/>
                </a:solidFill>
              </a:defRPr>
            </a:lvl9pPr>
          </a:lstStyle>
          <a:p>
            <a:pPr lvl="0"/>
            <a:r>
              <a:rPr lang="en-US" dirty="0"/>
              <a:t>Click to add agenda</a:t>
            </a:r>
          </a:p>
        </p:txBody>
      </p:sp>
    </p:spTree>
    <p:extLst>
      <p:ext uri="{BB962C8B-B14F-4D97-AF65-F5344CB8AC3E}">
        <p14:creationId xmlns:p14="http://schemas.microsoft.com/office/powerpoint/2010/main" val="238039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31214" y="2372883"/>
            <a:ext cx="11329573" cy="1919747"/>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4000" kern="1200" dirty="0">
                <a:solidFill>
                  <a:schemeClr val="bg1"/>
                </a:solidFill>
                <a:latin typeface="Arial" pitchFamily="34" charset="0"/>
                <a:ea typeface="+mn-ea"/>
                <a:cs typeface="+mn-cs"/>
              </a:defRPr>
            </a:lvl1pPr>
          </a:lstStyle>
          <a:p>
            <a:pPr lvl="0"/>
            <a:r>
              <a:rPr lang="en-US" dirty="0"/>
              <a:t>Click to add text for divider slide</a:t>
            </a:r>
          </a:p>
        </p:txBody>
      </p:sp>
      <p:sp>
        <p:nvSpPr>
          <p:cNvPr id="3" name="Rechteck 2"/>
          <p:cNvSpPr/>
          <p:nvPr/>
        </p:nvSpPr>
        <p:spPr bwMode="gray">
          <a:xfrm>
            <a:off x="0" y="1"/>
            <a:ext cx="12192000" cy="21801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grpSp>
        <p:nvGrpSpPr>
          <p:cNvPr id="4" name="Gruppieren 4"/>
          <p:cNvGrpSpPr/>
          <p:nvPr userDrawn="1"/>
        </p:nvGrpSpPr>
        <p:grpSpPr bwMode="gray">
          <a:xfrm>
            <a:off x="-432907" y="908650"/>
            <a:ext cx="288040" cy="5688790"/>
            <a:chOff x="-540710" y="908650"/>
            <a:chExt cx="432060" cy="5688790"/>
          </a:xfrm>
        </p:grpSpPr>
        <p:cxnSp>
          <p:nvCxnSpPr>
            <p:cNvPr id="5"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11"/>
          <p:cNvGrpSpPr/>
          <p:nvPr userDrawn="1"/>
        </p:nvGrpSpPr>
        <p:grpSpPr bwMode="gray">
          <a:xfrm>
            <a:off x="431800" y="-315520"/>
            <a:ext cx="11328987" cy="216030"/>
            <a:chOff x="323850" y="-531550"/>
            <a:chExt cx="8496740" cy="432060"/>
          </a:xfrm>
        </p:grpSpPr>
        <p:cxnSp>
          <p:nvCxnSpPr>
            <p:cNvPr id="11"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uppieren 24"/>
          <p:cNvGrpSpPr/>
          <p:nvPr userDrawn="1"/>
        </p:nvGrpSpPr>
        <p:grpSpPr bwMode="gray">
          <a:xfrm>
            <a:off x="431213" y="6957490"/>
            <a:ext cx="11328987" cy="216030"/>
            <a:chOff x="323850" y="-531550"/>
            <a:chExt cx="8496740" cy="432060"/>
          </a:xfrm>
        </p:grpSpPr>
        <p:cxnSp>
          <p:nvCxnSpPr>
            <p:cNvPr id="24"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uppieren 37"/>
          <p:cNvGrpSpPr/>
          <p:nvPr userDrawn="1"/>
        </p:nvGrpSpPr>
        <p:grpSpPr bwMode="gray">
          <a:xfrm>
            <a:off x="12336867" y="908650"/>
            <a:ext cx="288040" cy="5688790"/>
            <a:chOff x="-540710" y="908650"/>
            <a:chExt cx="432060" cy="5688790"/>
          </a:xfrm>
        </p:grpSpPr>
        <p:cxnSp>
          <p:nvCxnSpPr>
            <p:cNvPr id="37"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Rechteck 2"/>
          <p:cNvSpPr/>
          <p:nvPr userDrawn="1"/>
        </p:nvSpPr>
        <p:spPr bwMode="gray">
          <a:xfrm>
            <a:off x="0" y="0"/>
            <a:ext cx="12192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pic>
        <p:nvPicPr>
          <p:cNvPr id="51" name="Imagen 5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547" y="234242"/>
            <a:ext cx="1828799" cy="830424"/>
          </a:xfrm>
          <a:prstGeom prst="rect">
            <a:avLst/>
          </a:prstGeom>
        </p:spPr>
      </p:pic>
    </p:spTree>
    <p:extLst>
      <p:ext uri="{BB962C8B-B14F-4D97-AF65-F5344CB8AC3E}">
        <p14:creationId xmlns:p14="http://schemas.microsoft.com/office/powerpoint/2010/main" val="130401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for print">
    <p:bg>
      <p:bgPr>
        <a:solidFill>
          <a:schemeClr val="bg1"/>
        </a:solidFill>
        <a:effectLst/>
      </p:bgPr>
    </p:bg>
    <p:spTree>
      <p:nvGrpSpPr>
        <p:cNvPr id="1" name=""/>
        <p:cNvGrpSpPr/>
        <p:nvPr/>
      </p:nvGrpSpPr>
      <p:grpSpPr>
        <a:xfrm>
          <a:off x="0" y="0"/>
          <a:ext cx="0" cy="0"/>
          <a:chOff x="0" y="0"/>
          <a:chExt cx="0" cy="0"/>
        </a:xfrm>
      </p:grpSpPr>
      <p:sp>
        <p:nvSpPr>
          <p:cNvPr id="3" name="Rechteck 2"/>
          <p:cNvSpPr/>
          <p:nvPr/>
        </p:nvSpPr>
        <p:spPr bwMode="gray">
          <a:xfrm>
            <a:off x="0" y="99"/>
            <a:ext cx="12192000" cy="21800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2" name="Titel 1"/>
          <p:cNvSpPr>
            <a:spLocks noGrp="1"/>
          </p:cNvSpPr>
          <p:nvPr>
            <p:ph type="title" hasCustomPrompt="1"/>
          </p:nvPr>
        </p:nvSpPr>
        <p:spPr bwMode="gray">
          <a:xfrm>
            <a:off x="431214" y="2372784"/>
            <a:ext cx="11328557" cy="1919816"/>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4000" kern="1200" dirty="0">
                <a:solidFill>
                  <a:schemeClr val="tx1"/>
                </a:solidFill>
                <a:latin typeface="Arial" pitchFamily="34" charset="0"/>
                <a:ea typeface="+mn-ea"/>
                <a:cs typeface="+mn-cs"/>
              </a:defRPr>
            </a:lvl1pPr>
          </a:lstStyle>
          <a:p>
            <a:pPr lvl="0"/>
            <a:r>
              <a:rPr lang="en-US" dirty="0"/>
              <a:t>Click to add text for divider slide</a:t>
            </a:r>
          </a:p>
        </p:txBody>
      </p:sp>
      <p:sp>
        <p:nvSpPr>
          <p:cNvPr id="59" name="Rechteck 58"/>
          <p:cNvSpPr/>
          <p:nvPr/>
        </p:nvSpPr>
        <p:spPr bwMode="gray">
          <a:xfrm>
            <a:off x="431213" y="2372883"/>
            <a:ext cx="11329512" cy="96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a:solidFill>
                <a:schemeClr val="tx1"/>
              </a:solidFill>
              <a:latin typeface="Arial" pitchFamily="34" charset="0"/>
            </a:endParaRPr>
          </a:p>
        </p:txBody>
      </p:sp>
      <p:sp>
        <p:nvSpPr>
          <p:cNvPr id="60" name="Rechteck 59"/>
          <p:cNvSpPr/>
          <p:nvPr/>
        </p:nvSpPr>
        <p:spPr bwMode="gray">
          <a:xfrm>
            <a:off x="431214" y="4197085"/>
            <a:ext cx="11328157" cy="96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a:solidFill>
                <a:schemeClr val="tx1"/>
              </a:solidFill>
              <a:latin typeface="Arial" pitchFamily="34" charset="0"/>
            </a:endParaRPr>
          </a:p>
        </p:txBody>
      </p:sp>
    </p:spTree>
    <p:extLst>
      <p:ext uri="{BB962C8B-B14F-4D97-AF65-F5344CB8AC3E}">
        <p14:creationId xmlns:p14="http://schemas.microsoft.com/office/powerpoint/2010/main" val="124150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5" name="Title 4"/>
          <p:cNvSpPr>
            <a:spLocks noGrp="1"/>
          </p:cNvSpPr>
          <p:nvPr>
            <p:ph type="title" hasCustomPrompt="1"/>
          </p:nvPr>
        </p:nvSpPr>
        <p:spPr bwMode="gray"/>
        <p:txBody>
          <a:bodyPr/>
          <a:lstStyle/>
          <a:p>
            <a:r>
              <a:rPr lang="en-US" dirty="0"/>
              <a:t>Click to add headline</a:t>
            </a:r>
          </a:p>
        </p:txBody>
      </p:sp>
    </p:spTree>
    <p:extLst>
      <p:ext uri="{BB962C8B-B14F-4D97-AF65-F5344CB8AC3E}">
        <p14:creationId xmlns:p14="http://schemas.microsoft.com/office/powerpoint/2010/main" val="110387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9830" name="Diapositiva de think-cell" r:id="rId4" imgW="353" imgH="353" progId="TCLayout.ActiveDocument.1">
                  <p:embed/>
                </p:oleObj>
              </mc:Choice>
              <mc:Fallback>
                <p:oleObj name="Diapositiva de think-cell" r:id="rId4" imgW="353" imgH="353" progId="TCLayout.ActiveDocument.1">
                  <p:embed/>
                  <p:pic>
                    <p:nvPicPr>
                      <p:cNvPr id="10" name="Object 9"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9" name="Content Placeholder 8"/>
          <p:cNvSpPr>
            <a:spLocks noGrp="1"/>
          </p:cNvSpPr>
          <p:nvPr>
            <p:ph sz="quarter" idx="12" hasCustomPrompt="1"/>
          </p:nvPr>
        </p:nvSpPr>
        <p:spPr bwMode="gray">
          <a:xfrm>
            <a:off x="431213" y="1700760"/>
            <a:ext cx="11328987"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dirty="0"/>
              <a:t>Click to add headline</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Tree>
    <p:extLst>
      <p:ext uri="{BB962C8B-B14F-4D97-AF65-F5344CB8AC3E}">
        <p14:creationId xmlns:p14="http://schemas.microsoft.com/office/powerpoint/2010/main" val="395030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9"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4" name="Content Placeholder 3"/>
          <p:cNvSpPr>
            <a:spLocks noGrp="1"/>
          </p:cNvSpPr>
          <p:nvPr>
            <p:ph sz="quarter" idx="13" hasCustomPrompt="1"/>
          </p:nvPr>
        </p:nvSpPr>
        <p:spPr bwMode="gray">
          <a:xfrm>
            <a:off x="431215" y="1700760"/>
            <a:ext cx="55687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9"/>
          <p:cNvSpPr>
            <a:spLocks noGrp="1"/>
          </p:cNvSpPr>
          <p:nvPr>
            <p:ph sz="quarter" idx="14" hasCustomPrompt="1"/>
          </p:nvPr>
        </p:nvSpPr>
        <p:spPr bwMode="gray">
          <a:xfrm>
            <a:off x="6192014" y="1700760"/>
            <a:ext cx="55687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8671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5"/>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8821" name="Diapositiva de think-cell" r:id="rId28" imgW="353" imgH="353" progId="TCLayout.ActiveDocument.1">
                  <p:embed/>
                </p:oleObj>
              </mc:Choice>
              <mc:Fallback>
                <p:oleObj name="Diapositiva de think-cell" r:id="rId28" imgW="353" imgH="353" progId="TCLayout.ActiveDocument.1">
                  <p:embed/>
                  <p:pic>
                    <p:nvPicPr>
                      <p:cNvPr id="5" name="Object 4" hidden="1"/>
                      <p:cNvPicPr/>
                      <p:nvPr/>
                    </p:nvPicPr>
                    <p:blipFill>
                      <a:blip r:embed="rId29"/>
                      <a:stretch>
                        <a:fillRect/>
                      </a:stretch>
                    </p:blipFill>
                    <p:spPr>
                      <a:xfrm>
                        <a:off x="2118" y="2118"/>
                        <a:ext cx="2116" cy="2116"/>
                      </a:xfrm>
                      <a:prstGeom prst="rect">
                        <a:avLst/>
                      </a:prstGeom>
                    </p:spPr>
                  </p:pic>
                </p:oleObj>
              </mc:Fallback>
            </mc:AlternateContent>
          </a:graphicData>
        </a:graphic>
      </p:graphicFrame>
      <p:sp>
        <p:nvSpPr>
          <p:cNvPr id="2" name="Title Placeholder 1"/>
          <p:cNvSpPr>
            <a:spLocks noGrp="1"/>
          </p:cNvSpPr>
          <p:nvPr>
            <p:ph type="title"/>
          </p:nvPr>
        </p:nvSpPr>
        <p:spPr bwMode="gray">
          <a:xfrm>
            <a:off x="431216" y="260560"/>
            <a:ext cx="8545185" cy="768107"/>
          </a:xfrm>
          <a:prstGeom prst="rect">
            <a:avLst/>
          </a:prstGeom>
        </p:spPr>
        <p:txBody>
          <a:bodyPr vert="horz" lIns="0" tIns="0" rIns="0" bIns="0" rtlCol="0" anchor="b" anchorCtr="0">
            <a:noAutofit/>
          </a:bodyPr>
          <a:lstStyle/>
          <a:p>
            <a:r>
              <a:rPr lang="en-US" dirty="0"/>
              <a:t>Click to add headline</a:t>
            </a:r>
            <a:endParaRPr lang="en-US" noProof="0" dirty="0"/>
          </a:p>
        </p:txBody>
      </p:sp>
      <p:sp>
        <p:nvSpPr>
          <p:cNvPr id="3" name="Text Placeholder 2"/>
          <p:cNvSpPr>
            <a:spLocks noGrp="1"/>
          </p:cNvSpPr>
          <p:nvPr>
            <p:ph type="body" idx="1"/>
            <p:custDataLst>
              <p:tags r:id="rId26"/>
            </p:custDataLst>
          </p:nvPr>
        </p:nvSpPr>
        <p:spPr bwMode="gray">
          <a:xfrm>
            <a:off x="431214" y="1220695"/>
            <a:ext cx="11329573" cy="5088707"/>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grpSp>
        <p:nvGrpSpPr>
          <p:cNvPr id="15" name="Gruppieren 14"/>
          <p:cNvGrpSpPr/>
          <p:nvPr/>
        </p:nvGrpSpPr>
        <p:grpSpPr bwMode="gray">
          <a:xfrm>
            <a:off x="431800" y="-420693"/>
            <a:ext cx="11328987" cy="288040"/>
            <a:chOff x="323850" y="-531550"/>
            <a:chExt cx="8496740" cy="432060"/>
          </a:xfrm>
        </p:grpSpPr>
        <p:cxnSp>
          <p:nvCxnSpPr>
            <p:cNvPr id="16" name="Gerade Verbindung 15"/>
            <p:cNvCxnSpPr/>
            <p:nvPr/>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431800" y="6981493"/>
            <a:ext cx="11328987" cy="288040"/>
            <a:chOff x="323850" y="-531550"/>
            <a:chExt cx="8496740" cy="432060"/>
          </a:xfrm>
        </p:grpSpPr>
        <p:cxnSp>
          <p:nvCxnSpPr>
            <p:cNvPr id="29" name="Gerade Verbindung 28"/>
            <p:cNvCxnSpPr/>
            <p:nvPr/>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userDrawn="1"/>
        </p:nvGrpSpPr>
        <p:grpSpPr bwMode="gray">
          <a:xfrm>
            <a:off x="12336686" y="260648"/>
            <a:ext cx="288221" cy="6336792"/>
            <a:chOff x="9252514" y="195486"/>
            <a:chExt cx="216166" cy="4752594"/>
          </a:xfrm>
        </p:grpSpPr>
        <p:cxnSp>
          <p:nvCxnSpPr>
            <p:cNvPr id="48" name="Gerade Verbindung 47"/>
            <p:cNvCxnSpPr/>
            <p:nvPr/>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bwMode="gray">
            <a:xfrm>
              <a:off x="9252514"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bwMode="gray">
            <a:xfrm>
              <a:off x="9252520"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bwMode="gray">
            <a:xfrm>
              <a:off x="9252650" y="1419225"/>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bwMode="gray">
          <a:xfrm>
            <a:off x="-432907" y="260648"/>
            <a:ext cx="288221" cy="6336792"/>
            <a:chOff x="9252650" y="195486"/>
            <a:chExt cx="216166" cy="4752594"/>
          </a:xfrm>
        </p:grpSpPr>
        <p:cxnSp>
          <p:nvCxnSpPr>
            <p:cNvPr id="65" name="Gerade Verbindung 64"/>
            <p:cNvCxnSpPr/>
            <p:nvPr/>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bwMode="gray">
            <a:xfrm>
              <a:off x="9252786"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bwMode="gray">
            <a:xfrm>
              <a:off x="9252786"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bwMode="gray">
            <a:xfrm>
              <a:off x="9252786" y="1413738"/>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VCT_Marker_ID_4" hidden="1"/>
          <p:cNvSpPr/>
          <p:nvPr>
            <p:custDataLst>
              <p:tags r:id="rId27"/>
            </p:custDataLst>
          </p:nvPr>
        </p:nvSpPr>
        <p:spPr bwMode="gray">
          <a:xfrm>
            <a:off x="1693334" y="169334"/>
            <a:ext cx="169333" cy="169333"/>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spcBef>
                <a:spcPts val="400"/>
              </a:spcBef>
              <a:buFont typeface="Courier New" pitchFamily="49" charset="0"/>
              <a:buNone/>
            </a:pPr>
            <a:endParaRPr lang="en-US" sz="2133">
              <a:solidFill>
                <a:schemeClr val="tx1"/>
              </a:solidFill>
              <a:latin typeface="Arial" pitchFamily="34" charset="0"/>
              <a:cs typeface="Arial" pitchFamily="34" charset="0"/>
            </a:endParaRPr>
          </a:p>
        </p:txBody>
      </p:sp>
      <p:pic>
        <p:nvPicPr>
          <p:cNvPr id="6" name="Imagen 5"/>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032547" y="234242"/>
            <a:ext cx="1828799" cy="830424"/>
          </a:xfrm>
          <a:prstGeom prst="rect">
            <a:avLst/>
          </a:prstGeom>
        </p:spPr>
      </p:pic>
      <p:sp>
        <p:nvSpPr>
          <p:cNvPr id="79" name="Text Box 1222"/>
          <p:cNvSpPr txBox="1">
            <a:spLocks noChangeArrowheads="1"/>
          </p:cNvSpPr>
          <p:nvPr userDrawn="1"/>
        </p:nvSpPr>
        <p:spPr bwMode="auto">
          <a:xfrm>
            <a:off x="6964587" y="6400744"/>
            <a:ext cx="6356897" cy="240515"/>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PE" sz="1070" b="0" i="0" u="none" strike="noStrike" kern="1200" cap="none" spc="0" normalizeH="0" baseline="0" noProof="0" dirty="0">
                <a:ln>
                  <a:noFill/>
                </a:ln>
                <a:solidFill>
                  <a:schemeClr val="tx1">
                    <a:lumMod val="50000"/>
                    <a:lumOff val="50000"/>
                  </a:schemeClr>
                </a:solidFill>
                <a:effectLst/>
                <a:uLnTx/>
                <a:uFillTx/>
                <a:latin typeface="Corbel" panose="020B0503020204020204" pitchFamily="34" charset="0"/>
                <a:ea typeface="+mn-ea"/>
                <a:cs typeface="Tahoma" pitchFamily="34" charset="0"/>
              </a:rPr>
              <a:t>Base </a:t>
            </a:r>
            <a:r>
              <a:rPr kumimoji="0" lang="es-419"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febrero</a:t>
            </a:r>
            <a:r>
              <a:rPr kumimoji="0" lang="es-PE"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 201</a:t>
            </a:r>
            <a:r>
              <a:rPr kumimoji="0" lang="es-419"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9</a:t>
            </a:r>
            <a:r>
              <a:rPr kumimoji="0" lang="es-PE"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 </a:t>
            </a:r>
            <a:r>
              <a:rPr kumimoji="0" lang="es-PE" sz="1070" b="0" i="0" u="none" strike="noStrike" kern="1200" cap="none" spc="0" normalizeH="0" baseline="0" noProof="0" dirty="0">
                <a:ln>
                  <a:noFill/>
                </a:ln>
                <a:solidFill>
                  <a:schemeClr val="tx1">
                    <a:lumMod val="50000"/>
                    <a:lumOff val="50000"/>
                  </a:schemeClr>
                </a:solidFill>
                <a:effectLst/>
                <a:uLnTx/>
                <a:uFillTx/>
                <a:latin typeface="Corbel" panose="020B0503020204020204" pitchFamily="34" charset="0"/>
                <a:ea typeface="+mn-ea"/>
                <a:cs typeface="Tahoma" pitchFamily="34" charset="0"/>
              </a:rPr>
              <a:t>Total de entrevistados - Nacional urbano </a:t>
            </a:r>
            <a:r>
              <a:rPr lang="es-PE" sz="1070" kern="1200" noProof="0" dirty="0">
                <a:solidFill>
                  <a:schemeClr val="tx1">
                    <a:lumMod val="50000"/>
                    <a:lumOff val="50000"/>
                  </a:schemeClr>
                </a:solidFill>
                <a:latin typeface="Corbel" panose="020B0503020204020204" pitchFamily="34" charset="0"/>
                <a:ea typeface="+mn-ea"/>
                <a:cs typeface="+mn-cs"/>
              </a:rPr>
              <a:t>rural</a:t>
            </a:r>
            <a:r>
              <a:rPr kumimoji="0" lang="es-PE" sz="1070" b="0" i="0" u="none" strike="noStrike" kern="1200" cap="none" spc="0" normalizeH="0" baseline="0" noProof="0" dirty="0">
                <a:ln>
                  <a:noFill/>
                </a:ln>
                <a:solidFill>
                  <a:schemeClr val="tx1">
                    <a:lumMod val="50000"/>
                    <a:lumOff val="50000"/>
                  </a:schemeClr>
                </a:solidFill>
                <a:effectLst/>
                <a:uLnTx/>
                <a:uFillTx/>
                <a:latin typeface="Corbel" panose="020B0503020204020204" pitchFamily="34" charset="0"/>
                <a:ea typeface="+mn-ea"/>
                <a:cs typeface="Tahoma" pitchFamily="34" charset="0"/>
              </a:rPr>
              <a:t> </a:t>
            </a:r>
            <a:r>
              <a:rPr kumimoji="0" lang="es-PE"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a:t>
            </a:r>
            <a:r>
              <a:rPr kumimoji="0" lang="es-419"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1228</a:t>
            </a:r>
            <a:r>
              <a:rPr kumimoji="0" lang="es-PE"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a:t>
            </a:r>
          </a:p>
        </p:txBody>
      </p:sp>
    </p:spTree>
    <p:extLst>
      <p:ext uri="{BB962C8B-B14F-4D97-AF65-F5344CB8AC3E}">
        <p14:creationId xmlns:p14="http://schemas.microsoft.com/office/powerpoint/2010/main" val="2844183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65" r:id="rId20"/>
    <p:sldLayoutId id="2147483769" r:id="rId21"/>
    <p:sldLayoutId id="2147483770" r:id="rId22"/>
  </p:sldLayoutIdLst>
  <p:timing>
    <p:tnLst>
      <p:par>
        <p:cTn id="1" dur="indefinite" restart="never" nodeType="tmRoot"/>
      </p:par>
    </p:tnLst>
  </p:timing>
  <p:hf hdr="0" ftr="0" dt="0"/>
  <p:txStyles>
    <p:titleStyle>
      <a:lvl1pPr algn="l" defTabSz="1219170" rtl="0" eaLnBrk="1" latinLnBrk="0" hangingPunct="1">
        <a:spcBef>
          <a:spcPct val="0"/>
        </a:spcBef>
        <a:buNone/>
        <a:defRPr sz="2400" kern="1200">
          <a:solidFill>
            <a:schemeClr val="tx1"/>
          </a:solidFill>
          <a:latin typeface="Arial" pitchFamily="34" charset="0"/>
          <a:ea typeface="+mj-ea"/>
          <a:cs typeface="+mj-cs"/>
        </a:defRPr>
      </a:lvl1pPr>
    </p:titleStyle>
    <p:bodyStyle>
      <a:lvl1pPr marL="0" marR="0" indent="0" algn="l" defTabSz="1219170" rtl="0" eaLnBrk="1" fontAlgn="auto" latinLnBrk="0" hangingPunct="1">
        <a:lnSpc>
          <a:spcPct val="100000"/>
        </a:lnSpc>
        <a:spcBef>
          <a:spcPts val="400"/>
        </a:spcBef>
        <a:spcAft>
          <a:spcPts val="0"/>
        </a:spcAft>
        <a:buClrTx/>
        <a:buSzTx/>
        <a:buFont typeface="Arial" pitchFamily="34" charset="0"/>
        <a:buNone/>
        <a:tabLst/>
        <a:defRPr sz="2133" kern="1200">
          <a:solidFill>
            <a:schemeClr val="tx1"/>
          </a:solidFill>
          <a:latin typeface="Arial" pitchFamily="34" charset="0"/>
          <a:ea typeface="+mn-ea"/>
          <a:cs typeface="Arial" pitchFamily="34" charset="0"/>
        </a:defRPr>
      </a:lvl1pPr>
      <a:lvl2pPr marL="239994" marR="0" indent="-2399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2pPr>
      <a:lvl3pPr marL="479988"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3pPr>
      <a:lvl4pPr marL="719982"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4pPr>
      <a:lvl5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5pPr>
      <a:lvl6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6pPr>
      <a:lvl7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7pPr>
      <a:lvl8pPr marL="719982" indent="-239994" algn="l" defTabSz="1219170" rtl="0" eaLnBrk="1" latinLnBrk="0" hangingPunct="1">
        <a:spcBef>
          <a:spcPts val="400"/>
        </a:spcBef>
        <a:spcAft>
          <a:spcPts val="0"/>
        </a:spcAft>
        <a:buFont typeface="Arial" pitchFamily="34" charset="0"/>
        <a:buChar char="•"/>
        <a:defRPr sz="2133" kern="1200">
          <a:solidFill>
            <a:schemeClr val="tx1"/>
          </a:solidFill>
          <a:latin typeface="Arial" pitchFamily="34" charset="0"/>
          <a:ea typeface="+mn-ea"/>
          <a:cs typeface="Arial" pitchFamily="34" charset="0"/>
        </a:defRPr>
      </a:lvl8pPr>
      <a:lvl9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chart" Target="../charts/chart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chart" Target="../charts/chart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9.xml"/><Relationship Id="rId5" Type="http://schemas.openxmlformats.org/officeDocument/2006/relationships/tags" Target="../tags/tag11.xml"/><Relationship Id="rId15" Type="http://schemas.openxmlformats.org/officeDocument/2006/relationships/image" Target="../media/image6.jpeg"/><Relationship Id="rId10" Type="http://schemas.openxmlformats.org/officeDocument/2006/relationships/slideLayout" Target="../slideLayouts/slideLayout20.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8.xml"/><Relationship Id="rId7" Type="http://schemas.openxmlformats.org/officeDocument/2006/relationships/image" Target="../media/image7.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7.xml"/><Relationship Id="rId5" Type="http://schemas.openxmlformats.org/officeDocument/2006/relationships/slideLayout" Target="../slideLayouts/slideLayout20.xml"/><Relationship Id="rId10" Type="http://schemas.openxmlformats.org/officeDocument/2006/relationships/image" Target="../media/image10.jpeg"/><Relationship Id="rId4" Type="http://schemas.openxmlformats.org/officeDocument/2006/relationships/tags" Target="../tags/tag19.xml"/><Relationship Id="rId9"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chart" Target="../charts/chart14.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11.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notesSlide" Target="../notesSlides/notesSlide26.xml"/><Relationship Id="rId5" Type="http://schemas.openxmlformats.org/officeDocument/2006/relationships/tags" Target="../tags/tag24.xml"/><Relationship Id="rId15" Type="http://schemas.openxmlformats.org/officeDocument/2006/relationships/chart" Target="../charts/chart16.xml"/><Relationship Id="rId10" Type="http://schemas.openxmlformats.org/officeDocument/2006/relationships/slideLayout" Target="../slideLayouts/slideLayout20.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1.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hyperlink" Target="mailto:hchaparro@iep.org.pe"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hyperlink" Target="mailto:lamaya@iep.org.p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PE" dirty="0" smtClean="0">
                <a:solidFill>
                  <a:srgbClr val="008442"/>
                </a:solidFill>
                <a:latin typeface="Corbel" panose="020B0503020204020204" pitchFamily="34" charset="0"/>
              </a:rPr>
              <a:t>IEP Informe de Opinión –</a:t>
            </a:r>
            <a:r>
              <a:rPr lang="es-419" dirty="0" smtClean="0">
                <a:solidFill>
                  <a:srgbClr val="008442"/>
                </a:solidFill>
                <a:latin typeface="Corbel" panose="020B0503020204020204" pitchFamily="34" charset="0"/>
              </a:rPr>
              <a:t> Febrero 2019-</a:t>
            </a:r>
            <a:br>
              <a:rPr lang="es-419" dirty="0" smtClean="0">
                <a:solidFill>
                  <a:srgbClr val="008442"/>
                </a:solidFill>
                <a:latin typeface="Corbel" panose="020B0503020204020204" pitchFamily="34" charset="0"/>
              </a:rPr>
            </a:br>
            <a:r>
              <a:rPr lang="es-419" dirty="0" smtClean="0">
                <a:solidFill>
                  <a:srgbClr val="008442"/>
                </a:solidFill>
                <a:latin typeface="Corbel" panose="020B0503020204020204" pitchFamily="34" charset="0"/>
              </a:rPr>
              <a:t>Especial por el Día de la Mujer</a:t>
            </a:r>
            <a:endParaRPr lang="es-PE" dirty="0">
              <a:solidFill>
                <a:srgbClr val="008442"/>
              </a:solidFill>
              <a:latin typeface="Corbel" panose="020B0503020204020204" pitchFamily="34" charset="0"/>
            </a:endParaRPr>
          </a:p>
        </p:txBody>
      </p:sp>
      <p:sp>
        <p:nvSpPr>
          <p:cNvPr id="4" name="Subtítulo 3"/>
          <p:cNvSpPr>
            <a:spLocks noGrp="1"/>
          </p:cNvSpPr>
          <p:nvPr>
            <p:ph type="subTitle" idx="1"/>
          </p:nvPr>
        </p:nvSpPr>
        <p:spPr/>
        <p:txBody>
          <a:bodyPr/>
          <a:lstStyle/>
          <a:p>
            <a:r>
              <a:rPr lang="es-PE" dirty="0" smtClean="0">
                <a:solidFill>
                  <a:srgbClr val="423132"/>
                </a:solidFill>
                <a:latin typeface="Corbel" panose="020B0503020204020204" pitchFamily="34" charset="0"/>
              </a:rPr>
              <a:t>Encuesta Nacional Urbano Rural</a:t>
            </a:r>
            <a:endParaRPr lang="es-PE" dirty="0">
              <a:solidFill>
                <a:srgbClr val="423132"/>
              </a:solidFill>
              <a:latin typeface="Corbel" panose="020B0503020204020204" pitchFamily="34" charset="0"/>
            </a:endParaRPr>
          </a:p>
        </p:txBody>
      </p:sp>
      <p:sp>
        <p:nvSpPr>
          <p:cNvPr id="2" name="Rectángulo 1"/>
          <p:cNvSpPr/>
          <p:nvPr/>
        </p:nvSpPr>
        <p:spPr bwMode="gray">
          <a:xfrm>
            <a:off x="6658377" y="6439437"/>
            <a:ext cx="5102410" cy="2189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ES" sz="1600" dirty="0" smtClean="0">
              <a:solidFill>
                <a:schemeClr val="tx1"/>
              </a:solidFill>
              <a:latin typeface="Arial" pitchFamily="34" charset="0"/>
              <a:cs typeface="Arial" pitchFamily="34" charset="0"/>
            </a:endParaRPr>
          </a:p>
        </p:txBody>
      </p:sp>
      <p:sp>
        <p:nvSpPr>
          <p:cNvPr id="6" name="Marcador de texto 4"/>
          <p:cNvSpPr>
            <a:spLocks noGrp="1"/>
          </p:cNvSpPr>
          <p:nvPr>
            <p:ph type="body" sz="quarter" idx="10"/>
          </p:nvPr>
        </p:nvSpPr>
        <p:spPr>
          <a:xfrm>
            <a:off x="431371" y="6309400"/>
            <a:ext cx="11328829" cy="288000"/>
          </a:xfrm>
        </p:spPr>
        <p:txBody>
          <a:bodyPr/>
          <a:lstStyle/>
          <a:p>
            <a:r>
              <a:rPr lang="es-PE" dirty="0">
                <a:solidFill>
                  <a:schemeClr val="accent5"/>
                </a:solidFill>
                <a:latin typeface="Corbel" panose="020B0503020204020204" pitchFamily="34" charset="0"/>
              </a:rPr>
              <a:t>Lima, </a:t>
            </a:r>
            <a:r>
              <a:rPr lang="es-PE" dirty="0" smtClean="0">
                <a:solidFill>
                  <a:schemeClr val="accent5"/>
                </a:solidFill>
                <a:latin typeface="Corbel" panose="020B0503020204020204" pitchFamily="34" charset="0"/>
              </a:rPr>
              <a:t>2</a:t>
            </a:r>
            <a:r>
              <a:rPr lang="es-419" dirty="0" smtClean="0">
                <a:solidFill>
                  <a:schemeClr val="accent5"/>
                </a:solidFill>
                <a:latin typeface="Corbel" panose="020B0503020204020204" pitchFamily="34" charset="0"/>
              </a:rPr>
              <a:t>4 </a:t>
            </a:r>
            <a:r>
              <a:rPr lang="es-PE" dirty="0" smtClean="0">
                <a:solidFill>
                  <a:schemeClr val="accent5"/>
                </a:solidFill>
                <a:latin typeface="Corbel" panose="020B0503020204020204" pitchFamily="34" charset="0"/>
              </a:rPr>
              <a:t>de </a:t>
            </a:r>
            <a:r>
              <a:rPr lang="es-419" dirty="0" smtClean="0">
                <a:solidFill>
                  <a:schemeClr val="accent5"/>
                </a:solidFill>
                <a:latin typeface="Corbel" panose="020B0503020204020204" pitchFamily="34" charset="0"/>
              </a:rPr>
              <a:t>febrero </a:t>
            </a:r>
            <a:r>
              <a:rPr lang="es-PE" dirty="0" smtClean="0">
                <a:solidFill>
                  <a:schemeClr val="accent5"/>
                </a:solidFill>
                <a:latin typeface="Corbel" panose="020B0503020204020204" pitchFamily="34" charset="0"/>
              </a:rPr>
              <a:t>del 201</a:t>
            </a:r>
            <a:r>
              <a:rPr lang="es-419" dirty="0" smtClean="0">
                <a:solidFill>
                  <a:schemeClr val="accent5"/>
                </a:solidFill>
                <a:latin typeface="Corbel" panose="020B0503020204020204" pitchFamily="34" charset="0"/>
              </a:rPr>
              <a:t>9</a:t>
            </a:r>
            <a:endParaRPr lang="es-PE" dirty="0">
              <a:solidFill>
                <a:schemeClr val="accent5"/>
              </a:solidFill>
              <a:latin typeface="Corbel" panose="020B0503020204020204" pitchFamily="34" charset="0"/>
            </a:endParaRPr>
          </a:p>
        </p:txBody>
      </p:sp>
      <p:pic>
        <p:nvPicPr>
          <p:cNvPr id="18" name="Marcador de posición de imagen 17"/>
          <p:cNvPicPr>
            <a:picLocks noGrp="1" noChangeAspect="1"/>
          </p:cNvPicPr>
          <p:nvPr>
            <p:ph type="pic" sz="quarter" idx="11"/>
          </p:nvPr>
        </p:nvPicPr>
        <p:blipFill>
          <a:blip r:embed="rId2"/>
          <a:srcRect t="3161" b="3161"/>
          <a:stretch>
            <a:fillRect/>
          </a:stretch>
        </p:blipFill>
        <p:spPr>
          <a:prstGeom prst="rect">
            <a:avLst/>
          </a:prstGeom>
        </p:spPr>
      </p:pic>
    </p:spTree>
    <p:extLst>
      <p:ext uri="{BB962C8B-B14F-4D97-AF65-F5344CB8AC3E}">
        <p14:creationId xmlns:p14="http://schemas.microsoft.com/office/powerpoint/2010/main" val="1620318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459930"/>
            <a:ext cx="9737444"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¿Se percibe desigualdad salarial entre hombres y mujeres? </a:t>
            </a:r>
          </a:p>
          <a:p>
            <a:pPr lvl="0" defTabSz="914400">
              <a:spcBef>
                <a:spcPts val="0"/>
              </a:spcBef>
              <a:defRPr/>
            </a:pPr>
            <a:r>
              <a:rPr lang="es-419" sz="1600" dirty="0" smtClean="0">
                <a:solidFill>
                  <a:srgbClr val="000000"/>
                </a:solidFill>
                <a:latin typeface="Corbel" panose="020B0503020204020204" pitchFamily="34" charset="0"/>
              </a:rPr>
              <a:t>Para más de la tercera parte de los encuestados es muy probable que las mujeres sean víctimas de desigualdad salarial. Percepción es más fuerte en mujeres (41%)  que en hombres (31%).</a:t>
            </a:r>
          </a:p>
        </p:txBody>
      </p:sp>
      <p:sp>
        <p:nvSpPr>
          <p:cNvPr id="19" name="Rectángulo 18"/>
          <p:cNvSpPr/>
          <p:nvPr/>
        </p:nvSpPr>
        <p:spPr>
          <a:xfrm>
            <a:off x="466495" y="1708928"/>
            <a:ext cx="3493341" cy="2185214"/>
          </a:xfrm>
          <a:prstGeom prst="rect">
            <a:avLst/>
          </a:prstGeom>
        </p:spPr>
        <p:txBody>
          <a:bodyPr wrap="square">
            <a:spAutoFit/>
          </a:bodyPr>
          <a:lstStyle/>
          <a:p>
            <a:pPr lvl="0">
              <a:defRPr/>
            </a:pPr>
            <a:r>
              <a:rPr lang="es-PE" sz="1600" dirty="0" smtClean="0">
                <a:solidFill>
                  <a:srgbClr val="000000"/>
                </a:solidFill>
                <a:latin typeface="Corbel" panose="020B0503020204020204" pitchFamily="34" charset="0"/>
              </a:rPr>
              <a:t>¿</a:t>
            </a:r>
            <a:r>
              <a:rPr lang="es-419" sz="1600" dirty="0" smtClean="0">
                <a:solidFill>
                  <a:srgbClr val="000000"/>
                </a:solidFill>
                <a:latin typeface="Corbel" panose="020B0503020204020204" pitchFamily="34" charset="0"/>
              </a:rPr>
              <a:t>Qué </a:t>
            </a:r>
            <a:r>
              <a:rPr lang="es-PE" sz="1600" dirty="0" smtClean="0">
                <a:solidFill>
                  <a:srgbClr val="000000"/>
                </a:solidFill>
                <a:latin typeface="Corbel" panose="020B0503020204020204" pitchFamily="34" charset="0"/>
              </a:rPr>
              <a:t>tan </a:t>
            </a:r>
            <a:r>
              <a:rPr lang="es-PE" sz="1600" dirty="0">
                <a:solidFill>
                  <a:srgbClr val="000000"/>
                </a:solidFill>
                <a:latin typeface="Corbel" panose="020B0503020204020204" pitchFamily="34" charset="0"/>
              </a:rPr>
              <a:t>probable es que las mujeres en nuestro país puedan ser víctimas </a:t>
            </a:r>
            <a:r>
              <a:rPr lang="es-PE" sz="1600" dirty="0" smtClean="0">
                <a:solidFill>
                  <a:srgbClr val="000000"/>
                </a:solidFill>
                <a:latin typeface="Corbel" panose="020B0503020204020204" pitchFamily="34" charset="0"/>
              </a:rPr>
              <a:t>de</a:t>
            </a:r>
            <a:endParaRPr lang="es-419" sz="1600" dirty="0" smtClean="0">
              <a:solidFill>
                <a:srgbClr val="000000"/>
              </a:solidFill>
              <a:latin typeface="Corbel" panose="020B0503020204020204" pitchFamily="34" charset="0"/>
            </a:endParaRPr>
          </a:p>
          <a:p>
            <a:pPr>
              <a:defRPr/>
            </a:pPr>
            <a:r>
              <a:rPr lang="es-419" sz="2000" b="1" dirty="0">
                <a:latin typeface="Corbel" panose="020B0503020204020204" pitchFamily="34" charset="0"/>
                <a:cs typeface="Arial" pitchFamily="34" charset="0"/>
              </a:rPr>
              <a:t>Desigualdad salarial (recibir menos sueldo por el hecho de ser mujer</a:t>
            </a:r>
            <a:r>
              <a:rPr lang="es-419" sz="2000" b="1" dirty="0" smtClean="0">
                <a:latin typeface="Corbel" panose="020B0503020204020204" pitchFamily="34" charset="0"/>
                <a:cs typeface="Arial" pitchFamily="34" charset="0"/>
              </a:rPr>
              <a:t>)?</a:t>
            </a:r>
          </a:p>
          <a:p>
            <a:pPr>
              <a:defRPr/>
            </a:pPr>
            <a:endParaRPr lang="es-ES" sz="2000" b="1" dirty="0">
              <a:solidFill>
                <a:srgbClr val="9B1F23"/>
              </a:solidFill>
              <a:latin typeface="Corbel" panose="020B0503020204020204" pitchFamily="34" charset="0"/>
              <a:cs typeface="Arial" pitchFamily="34" charset="0"/>
            </a:endParaRPr>
          </a:p>
          <a:p>
            <a:pPr lvl="0">
              <a:defRPr/>
            </a:pPr>
            <a:r>
              <a:rPr lang="es-419" sz="2400" b="1" dirty="0" smtClean="0">
                <a:solidFill>
                  <a:srgbClr val="000000"/>
                </a:solidFill>
                <a:latin typeface="Corbel" panose="020B0503020204020204" pitchFamily="34" charset="0"/>
              </a:rPr>
              <a:t>(% MUY PROBABLE)</a:t>
            </a:r>
            <a:endParaRPr lang="es-PE" sz="2400" b="1" dirty="0">
              <a:solidFill>
                <a:srgbClr val="000000"/>
              </a:solidFill>
              <a:latin typeface="Corbel" panose="020B0503020204020204" pitchFamily="34" charset="0"/>
            </a:endParaRPr>
          </a:p>
        </p:txBody>
      </p:sp>
      <p:sp>
        <p:nvSpPr>
          <p:cNvPr id="8" name="Text Placeholder 1"/>
          <p:cNvSpPr txBox="1">
            <a:spLocks/>
          </p:cNvSpPr>
          <p:nvPr>
            <p:custDataLst>
              <p:tags r:id="rId1"/>
            </p:custDataLst>
          </p:nvPr>
        </p:nvSpPr>
        <p:spPr bwMode="gray">
          <a:xfrm>
            <a:off x="4504017" y="3724199"/>
            <a:ext cx="1833416" cy="604205"/>
          </a:xfrm>
          <a:prstGeom prst="rect">
            <a:avLst/>
          </a:prstGeom>
          <a:solidFill>
            <a:schemeClr val="bg2">
              <a:lumMod val="20000"/>
              <a:lumOff val="80000"/>
            </a:schemeClr>
          </a:solidFill>
          <a:ln w="9525">
            <a:noFill/>
          </a:ln>
        </p:spPr>
        <p:txBody>
          <a:bodyPr vert="horz" lIns="120000" tIns="96000" rIns="120000" bIns="96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lgn="ctr">
              <a:spcAft>
                <a:spcPts val="400"/>
              </a:spcAft>
            </a:pPr>
            <a:r>
              <a:rPr lang="es-419" sz="1800" b="1" dirty="0" smtClean="0">
                <a:latin typeface="Corbel" panose="020B0503020204020204" pitchFamily="34" charset="0"/>
              </a:rPr>
              <a:t>Total nacional</a:t>
            </a:r>
            <a:endParaRPr lang="en-US" sz="1800" b="1" dirty="0">
              <a:latin typeface="Corbel" panose="020B0503020204020204" pitchFamily="34" charset="0"/>
            </a:endParaRPr>
          </a:p>
        </p:txBody>
      </p:sp>
      <p:graphicFrame>
        <p:nvGraphicFramePr>
          <p:cNvPr id="9" name="Dia Asia"/>
          <p:cNvGraphicFramePr/>
          <p:nvPr>
            <p:custDataLst>
              <p:tags r:id="rId2"/>
            </p:custDataLst>
            <p:extLst>
              <p:ext uri="{D42A27DB-BD31-4B8C-83A1-F6EECF244321}">
                <p14:modId xmlns:p14="http://schemas.microsoft.com/office/powerpoint/2010/main" val="3546295991"/>
              </p:ext>
            </p:extLst>
          </p:nvPr>
        </p:nvGraphicFramePr>
        <p:xfrm>
          <a:off x="4071375" y="1776716"/>
          <a:ext cx="2496000" cy="1824000"/>
        </p:xfrm>
        <a:graphic>
          <a:graphicData uri="http://schemas.openxmlformats.org/drawingml/2006/chart">
            <c:chart xmlns:c="http://schemas.openxmlformats.org/drawingml/2006/chart" xmlns:r="http://schemas.openxmlformats.org/officeDocument/2006/relationships" r:id="rId12"/>
          </a:graphicData>
        </a:graphic>
      </p:graphicFrame>
      <p:sp>
        <p:nvSpPr>
          <p:cNvPr id="10" name="Rechteck 52"/>
          <p:cNvSpPr/>
          <p:nvPr>
            <p:custDataLst>
              <p:tags r:id="rId3"/>
            </p:custDataLst>
          </p:nvPr>
        </p:nvSpPr>
        <p:spPr bwMode="gray">
          <a:xfrm>
            <a:off x="4756376" y="1916579"/>
            <a:ext cx="1344149" cy="1344000"/>
          </a:xfrm>
          <a:prstGeom prst="rect">
            <a:avLst/>
          </a:prstGeom>
        </p:spPr>
        <p:txBody>
          <a:bodyPr wrap="none" anchor="ctr">
            <a:noAutofit/>
          </a:bodyPr>
          <a:lstStyle/>
          <a:p>
            <a:pPr lvl="0" algn="ctr"/>
            <a:r>
              <a:rPr lang="es-419" sz="4267" b="1" dirty="0" smtClean="0">
                <a:solidFill>
                  <a:srgbClr val="9B1F23"/>
                </a:solidFill>
                <a:latin typeface="Corbel" panose="020B0503020204020204" pitchFamily="34" charset="0"/>
              </a:rPr>
              <a:t>36</a:t>
            </a:r>
            <a:r>
              <a:rPr lang="en-US" sz="2133" b="1" dirty="0" smtClean="0">
                <a:solidFill>
                  <a:srgbClr val="9B1F23"/>
                </a:solidFill>
                <a:latin typeface="Corbel" panose="020B0503020204020204" pitchFamily="34" charset="0"/>
              </a:rPr>
              <a:t>%</a:t>
            </a:r>
            <a:endParaRPr lang="en-US" sz="2133" b="1" dirty="0">
              <a:solidFill>
                <a:srgbClr val="9B1F23"/>
              </a:solidFill>
              <a:latin typeface="Corbel" panose="020B0503020204020204" pitchFamily="34" charset="0"/>
            </a:endParaRPr>
          </a:p>
        </p:txBody>
      </p:sp>
      <p:sp>
        <p:nvSpPr>
          <p:cNvPr id="11" name="Flecha derecha 10"/>
          <p:cNvSpPr/>
          <p:nvPr/>
        </p:nvSpPr>
        <p:spPr bwMode="gray">
          <a:xfrm>
            <a:off x="6603114" y="2404688"/>
            <a:ext cx="546707" cy="564886"/>
          </a:xfrm>
          <a:prstGeom prst="rightArrow">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ES" sz="1600" dirty="0" smtClean="0">
              <a:solidFill>
                <a:schemeClr val="tx1"/>
              </a:solidFill>
              <a:latin typeface="Arial" pitchFamily="34" charset="0"/>
              <a:cs typeface="Arial" pitchFamily="34" charset="0"/>
            </a:endParaRPr>
          </a:p>
        </p:txBody>
      </p:sp>
      <p:graphicFrame>
        <p:nvGraphicFramePr>
          <p:cNvPr id="12" name="Dia Asia"/>
          <p:cNvGraphicFramePr/>
          <p:nvPr>
            <p:custDataLst>
              <p:tags r:id="rId4"/>
            </p:custDataLst>
            <p:extLst>
              <p:ext uri="{D42A27DB-BD31-4B8C-83A1-F6EECF244321}">
                <p14:modId xmlns:p14="http://schemas.microsoft.com/office/powerpoint/2010/main" val="2167166306"/>
              </p:ext>
            </p:extLst>
          </p:nvPr>
        </p:nvGraphicFramePr>
        <p:xfrm>
          <a:off x="7170079" y="3252144"/>
          <a:ext cx="2496000" cy="1824000"/>
        </p:xfrm>
        <a:graphic>
          <a:graphicData uri="http://schemas.openxmlformats.org/drawingml/2006/chart">
            <c:chart xmlns:c="http://schemas.openxmlformats.org/drawingml/2006/chart" xmlns:r="http://schemas.openxmlformats.org/officeDocument/2006/relationships" r:id="rId13"/>
          </a:graphicData>
        </a:graphic>
      </p:graphicFrame>
      <p:sp>
        <p:nvSpPr>
          <p:cNvPr id="13" name="Rechteck 52"/>
          <p:cNvSpPr/>
          <p:nvPr>
            <p:custDataLst>
              <p:tags r:id="rId5"/>
            </p:custDataLst>
          </p:nvPr>
        </p:nvSpPr>
        <p:spPr bwMode="gray">
          <a:xfrm>
            <a:off x="7855080" y="3392007"/>
            <a:ext cx="1344149" cy="1344000"/>
          </a:xfrm>
          <a:prstGeom prst="rect">
            <a:avLst/>
          </a:prstGeom>
        </p:spPr>
        <p:txBody>
          <a:bodyPr wrap="none" anchor="ctr">
            <a:noAutofit/>
          </a:bodyPr>
          <a:lstStyle/>
          <a:p>
            <a:pPr lvl="0" algn="ctr"/>
            <a:r>
              <a:rPr lang="es-419" sz="4267" b="1" dirty="0" smtClean="0">
                <a:solidFill>
                  <a:schemeClr val="accent5"/>
                </a:solidFill>
                <a:latin typeface="Corbel" panose="020B0503020204020204" pitchFamily="34" charset="0"/>
              </a:rPr>
              <a:t>41</a:t>
            </a:r>
            <a:r>
              <a:rPr lang="en-US" sz="2133" b="1" dirty="0" smtClean="0">
                <a:solidFill>
                  <a:schemeClr val="accent5"/>
                </a:solidFill>
                <a:latin typeface="Corbel" panose="020B0503020204020204" pitchFamily="34" charset="0"/>
              </a:rPr>
              <a:t>%</a:t>
            </a:r>
            <a:endParaRPr lang="en-US" sz="2133" b="1" dirty="0">
              <a:solidFill>
                <a:schemeClr val="accent5"/>
              </a:solidFill>
              <a:latin typeface="Corbel" panose="020B0503020204020204" pitchFamily="34" charset="0"/>
            </a:endParaRPr>
          </a:p>
        </p:txBody>
      </p:sp>
      <p:graphicFrame>
        <p:nvGraphicFramePr>
          <p:cNvPr id="15" name="Dia Asia"/>
          <p:cNvGraphicFramePr/>
          <p:nvPr>
            <p:custDataLst>
              <p:tags r:id="rId6"/>
            </p:custDataLst>
            <p:extLst>
              <p:ext uri="{D42A27DB-BD31-4B8C-83A1-F6EECF244321}">
                <p14:modId xmlns:p14="http://schemas.microsoft.com/office/powerpoint/2010/main" val="2348506139"/>
              </p:ext>
            </p:extLst>
          </p:nvPr>
        </p:nvGraphicFramePr>
        <p:xfrm>
          <a:off x="9219494" y="4347279"/>
          <a:ext cx="2496000" cy="1824000"/>
        </p:xfrm>
        <a:graphic>
          <a:graphicData uri="http://schemas.openxmlformats.org/drawingml/2006/chart">
            <c:chart xmlns:c="http://schemas.openxmlformats.org/drawingml/2006/chart" xmlns:r="http://schemas.openxmlformats.org/officeDocument/2006/relationships" r:id="rId14"/>
          </a:graphicData>
        </a:graphic>
      </p:graphicFrame>
      <p:sp>
        <p:nvSpPr>
          <p:cNvPr id="16" name="Rechteck 52"/>
          <p:cNvSpPr/>
          <p:nvPr>
            <p:custDataLst>
              <p:tags r:id="rId7"/>
            </p:custDataLst>
          </p:nvPr>
        </p:nvSpPr>
        <p:spPr bwMode="gray">
          <a:xfrm>
            <a:off x="9904495" y="4487142"/>
            <a:ext cx="1344149" cy="1344000"/>
          </a:xfrm>
          <a:prstGeom prst="rect">
            <a:avLst/>
          </a:prstGeom>
        </p:spPr>
        <p:txBody>
          <a:bodyPr wrap="none" anchor="ctr">
            <a:noAutofit/>
          </a:bodyPr>
          <a:lstStyle/>
          <a:p>
            <a:pPr lvl="0" algn="ctr"/>
            <a:r>
              <a:rPr lang="es-419" sz="4267" b="1" dirty="0" smtClean="0">
                <a:solidFill>
                  <a:schemeClr val="accent1"/>
                </a:solidFill>
                <a:latin typeface="Corbel" panose="020B0503020204020204" pitchFamily="34" charset="0"/>
              </a:rPr>
              <a:t>31</a:t>
            </a:r>
            <a:r>
              <a:rPr lang="en-US" sz="2133" b="1" dirty="0" smtClean="0">
                <a:solidFill>
                  <a:schemeClr val="accent1"/>
                </a:solidFill>
                <a:latin typeface="Corbel" panose="020B0503020204020204" pitchFamily="34" charset="0"/>
              </a:rPr>
              <a:t>%</a:t>
            </a:r>
            <a:endParaRPr lang="en-US" sz="2133" b="1" dirty="0">
              <a:solidFill>
                <a:schemeClr val="accent1"/>
              </a:solidFill>
              <a:latin typeface="Corbel" panose="020B0503020204020204" pitchFamily="34" charset="0"/>
            </a:endParaRPr>
          </a:p>
        </p:txBody>
      </p:sp>
      <p:sp>
        <p:nvSpPr>
          <p:cNvPr id="17" name="Freeform 62"/>
          <p:cNvSpPr>
            <a:spLocks noChangeAspect="1" noEditPoints="1"/>
          </p:cNvSpPr>
          <p:nvPr>
            <p:custDataLst>
              <p:tags r:id="rId8"/>
            </p:custDataLst>
          </p:nvPr>
        </p:nvSpPr>
        <p:spPr bwMode="auto">
          <a:xfrm>
            <a:off x="8065723" y="2254596"/>
            <a:ext cx="646811" cy="868240"/>
          </a:xfrm>
          <a:custGeom>
            <a:avLst/>
            <a:gdLst>
              <a:gd name="T0" fmla="*/ 351 w 1520"/>
              <a:gd name="T1" fmla="*/ 1420 h 2040"/>
              <a:gd name="T2" fmla="*/ 598 w 1520"/>
              <a:gd name="T3" fmla="*/ 1555 h 2040"/>
              <a:gd name="T4" fmla="*/ 788 w 1520"/>
              <a:gd name="T5" fmla="*/ 1669 h 2040"/>
              <a:gd name="T6" fmla="*/ 1072 w 1520"/>
              <a:gd name="T7" fmla="*/ 1388 h 2040"/>
              <a:gd name="T8" fmla="*/ 1438 w 1520"/>
              <a:gd name="T9" fmla="*/ 1537 h 2040"/>
              <a:gd name="T10" fmla="*/ 1292 w 1520"/>
              <a:gd name="T11" fmla="*/ 1961 h 2040"/>
              <a:gd name="T12" fmla="*/ 227 w 1520"/>
              <a:gd name="T13" fmla="*/ 1961 h 2040"/>
              <a:gd name="T14" fmla="*/ 82 w 1520"/>
              <a:gd name="T15" fmla="*/ 1536 h 2040"/>
              <a:gd name="T16" fmla="*/ 524 w 1520"/>
              <a:gd name="T17" fmla="*/ 1377 h 2040"/>
              <a:gd name="T18" fmla="*/ 600 w 1520"/>
              <a:gd name="T19" fmla="*/ 1104 h 2040"/>
              <a:gd name="T20" fmla="*/ 402 w 1520"/>
              <a:gd name="T21" fmla="*/ 783 h 2040"/>
              <a:gd name="T22" fmla="*/ 642 w 1520"/>
              <a:gd name="T23" fmla="*/ 504 h 2040"/>
              <a:gd name="T24" fmla="*/ 1126 w 1520"/>
              <a:gd name="T25" fmla="*/ 715 h 2040"/>
              <a:gd name="T26" fmla="*/ 1046 w 1520"/>
              <a:gd name="T27" fmla="*/ 853 h 2040"/>
              <a:gd name="T28" fmla="*/ 991 w 1520"/>
              <a:gd name="T29" fmla="*/ 1373 h 2040"/>
              <a:gd name="T30" fmla="*/ 760 w 1520"/>
              <a:gd name="T31" fmla="*/ 1585 h 2040"/>
              <a:gd name="T32" fmla="*/ 1025 w 1520"/>
              <a:gd name="T33" fmla="*/ 1283 h 2040"/>
              <a:gd name="T34" fmla="*/ 1114 w 1520"/>
              <a:gd name="T35" fmla="*/ 907 h 2040"/>
              <a:gd name="T36" fmla="*/ 1191 w 1520"/>
              <a:gd name="T37" fmla="*/ 646 h 2040"/>
              <a:gd name="T38" fmla="*/ 671 w 1520"/>
              <a:gd name="T39" fmla="*/ 415 h 2040"/>
              <a:gd name="T40" fmla="*/ 606 w 1520"/>
              <a:gd name="T41" fmla="*/ 418 h 2040"/>
              <a:gd name="T42" fmla="*/ 406 w 1520"/>
              <a:gd name="T43" fmla="*/ 907 h 2040"/>
              <a:gd name="T44" fmla="*/ 507 w 1520"/>
              <a:gd name="T45" fmla="*/ 1243 h 2040"/>
              <a:gd name="T46" fmla="*/ 328 w 1520"/>
              <a:gd name="T47" fmla="*/ 1343 h 2040"/>
              <a:gd name="T48" fmla="*/ 147 w 1520"/>
              <a:gd name="T49" fmla="*/ 1318 h 2040"/>
              <a:gd name="T50" fmla="*/ 200 w 1520"/>
              <a:gd name="T51" fmla="*/ 1120 h 2040"/>
              <a:gd name="T52" fmla="*/ 160 w 1520"/>
              <a:gd name="T53" fmla="*/ 1040 h 2040"/>
              <a:gd name="T54" fmla="*/ 190 w 1520"/>
              <a:gd name="T55" fmla="*/ 804 h 2040"/>
              <a:gd name="T56" fmla="*/ 308 w 1520"/>
              <a:gd name="T57" fmla="*/ 246 h 2040"/>
              <a:gd name="T58" fmla="*/ 800 w 1520"/>
              <a:gd name="T59" fmla="*/ 0 h 2040"/>
              <a:gd name="T60" fmla="*/ 1316 w 1520"/>
              <a:gd name="T61" fmla="*/ 757 h 2040"/>
              <a:gd name="T62" fmla="*/ 1425 w 1520"/>
              <a:gd name="T63" fmla="*/ 1061 h 2040"/>
              <a:gd name="T64" fmla="*/ 1324 w 1520"/>
              <a:gd name="T65" fmla="*/ 1124 h 2040"/>
              <a:gd name="T66" fmla="*/ 1388 w 1520"/>
              <a:gd name="T67" fmla="*/ 1252 h 2040"/>
              <a:gd name="T68" fmla="*/ 1378 w 1520"/>
              <a:gd name="T69" fmla="*/ 1316 h 2040"/>
              <a:gd name="T70" fmla="*/ 1192 w 1520"/>
              <a:gd name="T71" fmla="*/ 1343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0" h="2040">
                <a:moveTo>
                  <a:pt x="82" y="1536"/>
                </a:moveTo>
                <a:cubicBezTo>
                  <a:pt x="128" y="1490"/>
                  <a:pt x="249" y="1451"/>
                  <a:pt x="351" y="1420"/>
                </a:cubicBezTo>
                <a:cubicBezTo>
                  <a:pt x="384" y="1409"/>
                  <a:pt x="415" y="1400"/>
                  <a:pt x="444" y="1390"/>
                </a:cubicBezTo>
                <a:cubicBezTo>
                  <a:pt x="460" y="1447"/>
                  <a:pt x="524" y="1497"/>
                  <a:pt x="598" y="1555"/>
                </a:cubicBezTo>
                <a:cubicBezTo>
                  <a:pt x="642" y="1589"/>
                  <a:pt x="689" y="1627"/>
                  <a:pt x="731" y="1669"/>
                </a:cubicBezTo>
                <a:cubicBezTo>
                  <a:pt x="747" y="1684"/>
                  <a:pt x="772" y="1684"/>
                  <a:pt x="788" y="1669"/>
                </a:cubicBezTo>
                <a:cubicBezTo>
                  <a:pt x="830" y="1626"/>
                  <a:pt x="872" y="1594"/>
                  <a:pt x="910" y="1565"/>
                </a:cubicBezTo>
                <a:cubicBezTo>
                  <a:pt x="981" y="1512"/>
                  <a:pt x="1040" y="1467"/>
                  <a:pt x="1072" y="1388"/>
                </a:cubicBezTo>
                <a:cubicBezTo>
                  <a:pt x="1101" y="1399"/>
                  <a:pt x="1134" y="1409"/>
                  <a:pt x="1168" y="1420"/>
                </a:cubicBezTo>
                <a:cubicBezTo>
                  <a:pt x="1270" y="1451"/>
                  <a:pt x="1392" y="1491"/>
                  <a:pt x="1438" y="1537"/>
                </a:cubicBezTo>
                <a:cubicBezTo>
                  <a:pt x="1488" y="1588"/>
                  <a:pt x="1520" y="1657"/>
                  <a:pt x="1520" y="1760"/>
                </a:cubicBezTo>
                <a:cubicBezTo>
                  <a:pt x="1520" y="1852"/>
                  <a:pt x="1424" y="1917"/>
                  <a:pt x="1292" y="1961"/>
                </a:cubicBezTo>
                <a:cubicBezTo>
                  <a:pt x="1130" y="2015"/>
                  <a:pt x="908" y="2040"/>
                  <a:pt x="760" y="2040"/>
                </a:cubicBezTo>
                <a:cubicBezTo>
                  <a:pt x="611" y="2040"/>
                  <a:pt x="389" y="2015"/>
                  <a:pt x="227" y="1961"/>
                </a:cubicBezTo>
                <a:cubicBezTo>
                  <a:pt x="95" y="1917"/>
                  <a:pt x="0" y="1852"/>
                  <a:pt x="0" y="1760"/>
                </a:cubicBezTo>
                <a:cubicBezTo>
                  <a:pt x="0" y="1657"/>
                  <a:pt x="32" y="1587"/>
                  <a:pt x="82" y="1536"/>
                </a:cubicBezTo>
                <a:close/>
                <a:moveTo>
                  <a:pt x="648" y="1492"/>
                </a:moveTo>
                <a:cubicBezTo>
                  <a:pt x="589" y="1446"/>
                  <a:pt x="539" y="1407"/>
                  <a:pt x="524" y="1377"/>
                </a:cubicBezTo>
                <a:cubicBezTo>
                  <a:pt x="555" y="1349"/>
                  <a:pt x="574" y="1307"/>
                  <a:pt x="585" y="1262"/>
                </a:cubicBezTo>
                <a:cubicBezTo>
                  <a:pt x="598" y="1209"/>
                  <a:pt x="600" y="1157"/>
                  <a:pt x="600" y="1104"/>
                </a:cubicBezTo>
                <a:cubicBezTo>
                  <a:pt x="525" y="1030"/>
                  <a:pt x="500" y="951"/>
                  <a:pt x="474" y="853"/>
                </a:cubicBezTo>
                <a:cubicBezTo>
                  <a:pt x="439" y="835"/>
                  <a:pt x="417" y="822"/>
                  <a:pt x="402" y="783"/>
                </a:cubicBezTo>
                <a:cubicBezTo>
                  <a:pt x="392" y="760"/>
                  <a:pt x="390" y="733"/>
                  <a:pt x="394" y="707"/>
                </a:cubicBezTo>
                <a:cubicBezTo>
                  <a:pt x="488" y="657"/>
                  <a:pt x="576" y="587"/>
                  <a:pt x="642" y="504"/>
                </a:cubicBezTo>
                <a:cubicBezTo>
                  <a:pt x="778" y="653"/>
                  <a:pt x="912" y="677"/>
                  <a:pt x="1070" y="704"/>
                </a:cubicBezTo>
                <a:cubicBezTo>
                  <a:pt x="1088" y="707"/>
                  <a:pt x="1107" y="711"/>
                  <a:pt x="1126" y="715"/>
                </a:cubicBezTo>
                <a:cubicBezTo>
                  <a:pt x="1133" y="767"/>
                  <a:pt x="1111" y="820"/>
                  <a:pt x="1062" y="845"/>
                </a:cubicBezTo>
                <a:cubicBezTo>
                  <a:pt x="1046" y="853"/>
                  <a:pt x="1046" y="853"/>
                  <a:pt x="1046" y="853"/>
                </a:cubicBezTo>
                <a:cubicBezTo>
                  <a:pt x="1019" y="953"/>
                  <a:pt x="995" y="1029"/>
                  <a:pt x="919" y="1104"/>
                </a:cubicBezTo>
                <a:cubicBezTo>
                  <a:pt x="922" y="1191"/>
                  <a:pt x="924" y="1309"/>
                  <a:pt x="991" y="1373"/>
                </a:cubicBezTo>
                <a:cubicBezTo>
                  <a:pt x="965" y="1424"/>
                  <a:pt x="918" y="1460"/>
                  <a:pt x="862" y="1502"/>
                </a:cubicBezTo>
                <a:cubicBezTo>
                  <a:pt x="830" y="1527"/>
                  <a:pt x="795" y="1553"/>
                  <a:pt x="760" y="1585"/>
                </a:cubicBezTo>
                <a:cubicBezTo>
                  <a:pt x="723" y="1551"/>
                  <a:pt x="684" y="1521"/>
                  <a:pt x="648" y="1492"/>
                </a:cubicBezTo>
                <a:close/>
                <a:moveTo>
                  <a:pt x="1025" y="1283"/>
                </a:moveTo>
                <a:cubicBezTo>
                  <a:pt x="1005" y="1240"/>
                  <a:pt x="1002" y="1183"/>
                  <a:pt x="1000" y="1136"/>
                </a:cubicBezTo>
                <a:cubicBezTo>
                  <a:pt x="1058" y="1072"/>
                  <a:pt x="1090" y="989"/>
                  <a:pt x="1114" y="907"/>
                </a:cubicBezTo>
                <a:cubicBezTo>
                  <a:pt x="1194" y="857"/>
                  <a:pt x="1224" y="758"/>
                  <a:pt x="1198" y="669"/>
                </a:cubicBezTo>
                <a:cubicBezTo>
                  <a:pt x="1191" y="646"/>
                  <a:pt x="1191" y="646"/>
                  <a:pt x="1191" y="646"/>
                </a:cubicBezTo>
                <a:cubicBezTo>
                  <a:pt x="1155" y="639"/>
                  <a:pt x="1120" y="632"/>
                  <a:pt x="1084" y="625"/>
                </a:cubicBezTo>
                <a:cubicBezTo>
                  <a:pt x="929" y="598"/>
                  <a:pt x="798" y="575"/>
                  <a:pt x="671" y="415"/>
                </a:cubicBezTo>
                <a:cubicBezTo>
                  <a:pt x="637" y="373"/>
                  <a:pt x="637" y="373"/>
                  <a:pt x="637" y="373"/>
                </a:cubicBezTo>
                <a:cubicBezTo>
                  <a:pt x="606" y="418"/>
                  <a:pt x="606" y="418"/>
                  <a:pt x="606" y="418"/>
                </a:cubicBezTo>
                <a:cubicBezTo>
                  <a:pt x="537" y="522"/>
                  <a:pt x="437" y="597"/>
                  <a:pt x="326" y="652"/>
                </a:cubicBezTo>
                <a:cubicBezTo>
                  <a:pt x="298" y="749"/>
                  <a:pt x="314" y="850"/>
                  <a:pt x="406" y="907"/>
                </a:cubicBezTo>
                <a:cubicBezTo>
                  <a:pt x="429" y="988"/>
                  <a:pt x="462" y="1073"/>
                  <a:pt x="520" y="1136"/>
                </a:cubicBezTo>
                <a:cubicBezTo>
                  <a:pt x="519" y="1168"/>
                  <a:pt x="516" y="1208"/>
                  <a:pt x="507" y="1243"/>
                </a:cubicBezTo>
                <a:cubicBezTo>
                  <a:pt x="504" y="1258"/>
                  <a:pt x="499" y="1271"/>
                  <a:pt x="493" y="1283"/>
                </a:cubicBezTo>
                <a:cubicBezTo>
                  <a:pt x="490" y="1293"/>
                  <a:pt x="414" y="1317"/>
                  <a:pt x="328" y="1343"/>
                </a:cubicBezTo>
                <a:cubicBezTo>
                  <a:pt x="275" y="1360"/>
                  <a:pt x="220" y="1377"/>
                  <a:pt x="169" y="1397"/>
                </a:cubicBezTo>
                <a:cubicBezTo>
                  <a:pt x="177" y="1360"/>
                  <a:pt x="175" y="1327"/>
                  <a:pt x="147" y="1318"/>
                </a:cubicBezTo>
                <a:cubicBezTo>
                  <a:pt x="94" y="1301"/>
                  <a:pt x="94" y="1301"/>
                  <a:pt x="94" y="1301"/>
                </a:cubicBezTo>
                <a:cubicBezTo>
                  <a:pt x="136" y="1245"/>
                  <a:pt x="182" y="1188"/>
                  <a:pt x="200" y="1120"/>
                </a:cubicBezTo>
                <a:cubicBezTo>
                  <a:pt x="206" y="1097"/>
                  <a:pt x="206" y="1079"/>
                  <a:pt x="202" y="1065"/>
                </a:cubicBezTo>
                <a:cubicBezTo>
                  <a:pt x="196" y="1045"/>
                  <a:pt x="178" y="1040"/>
                  <a:pt x="160" y="1040"/>
                </a:cubicBezTo>
                <a:cubicBezTo>
                  <a:pt x="95" y="1040"/>
                  <a:pt x="95" y="1040"/>
                  <a:pt x="95" y="1040"/>
                </a:cubicBezTo>
                <a:cubicBezTo>
                  <a:pt x="133" y="964"/>
                  <a:pt x="174" y="888"/>
                  <a:pt x="190" y="804"/>
                </a:cubicBezTo>
                <a:cubicBezTo>
                  <a:pt x="200" y="755"/>
                  <a:pt x="200" y="706"/>
                  <a:pt x="200" y="640"/>
                </a:cubicBezTo>
                <a:cubicBezTo>
                  <a:pt x="200" y="479"/>
                  <a:pt x="241" y="343"/>
                  <a:pt x="308" y="246"/>
                </a:cubicBezTo>
                <a:cubicBezTo>
                  <a:pt x="378" y="145"/>
                  <a:pt x="475" y="86"/>
                  <a:pt x="584" y="81"/>
                </a:cubicBezTo>
                <a:cubicBezTo>
                  <a:pt x="634" y="40"/>
                  <a:pt x="736" y="0"/>
                  <a:pt x="800" y="0"/>
                </a:cubicBezTo>
                <a:cubicBezTo>
                  <a:pt x="1197" y="0"/>
                  <a:pt x="1320" y="283"/>
                  <a:pt x="1320" y="640"/>
                </a:cubicBezTo>
                <a:cubicBezTo>
                  <a:pt x="1320" y="685"/>
                  <a:pt x="1318" y="723"/>
                  <a:pt x="1316" y="757"/>
                </a:cubicBezTo>
                <a:cubicBezTo>
                  <a:pt x="1310" y="857"/>
                  <a:pt x="1308" y="904"/>
                  <a:pt x="1392" y="1016"/>
                </a:cubicBezTo>
                <a:cubicBezTo>
                  <a:pt x="1425" y="1061"/>
                  <a:pt x="1425" y="1061"/>
                  <a:pt x="1425" y="1061"/>
                </a:cubicBezTo>
                <a:cubicBezTo>
                  <a:pt x="1372" y="1078"/>
                  <a:pt x="1372" y="1078"/>
                  <a:pt x="1372" y="1078"/>
                </a:cubicBezTo>
                <a:cubicBezTo>
                  <a:pt x="1350" y="1085"/>
                  <a:pt x="1328" y="1099"/>
                  <a:pt x="1324" y="1124"/>
                </a:cubicBezTo>
                <a:cubicBezTo>
                  <a:pt x="1323" y="1136"/>
                  <a:pt x="1325" y="1149"/>
                  <a:pt x="1330" y="1164"/>
                </a:cubicBezTo>
                <a:cubicBezTo>
                  <a:pt x="1339" y="1193"/>
                  <a:pt x="1361" y="1225"/>
                  <a:pt x="1388" y="1252"/>
                </a:cubicBezTo>
                <a:cubicBezTo>
                  <a:pt x="1427" y="1291"/>
                  <a:pt x="1427" y="1291"/>
                  <a:pt x="1427" y="1291"/>
                </a:cubicBezTo>
                <a:cubicBezTo>
                  <a:pt x="1378" y="1316"/>
                  <a:pt x="1378" y="1316"/>
                  <a:pt x="1378" y="1316"/>
                </a:cubicBezTo>
                <a:cubicBezTo>
                  <a:pt x="1354" y="1327"/>
                  <a:pt x="1355" y="1377"/>
                  <a:pt x="1357" y="1400"/>
                </a:cubicBezTo>
                <a:cubicBezTo>
                  <a:pt x="1304" y="1379"/>
                  <a:pt x="1246" y="1361"/>
                  <a:pt x="1192" y="1343"/>
                </a:cubicBezTo>
                <a:cubicBezTo>
                  <a:pt x="1105" y="1317"/>
                  <a:pt x="1028" y="1293"/>
                  <a:pt x="1025" y="128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000" noProof="1"/>
          </a:p>
        </p:txBody>
      </p:sp>
      <p:sp>
        <p:nvSpPr>
          <p:cNvPr id="18" name="Freeform 470"/>
          <p:cNvSpPr>
            <a:spLocks noChangeAspect="1" noEditPoints="1"/>
          </p:cNvSpPr>
          <p:nvPr>
            <p:custDataLst>
              <p:tags r:id="rId9"/>
            </p:custDataLst>
          </p:nvPr>
        </p:nvSpPr>
        <p:spPr bwMode="auto">
          <a:xfrm>
            <a:off x="10250538" y="3510451"/>
            <a:ext cx="627311" cy="743658"/>
          </a:xfrm>
          <a:custGeom>
            <a:avLst/>
            <a:gdLst>
              <a:gd name="T0" fmla="*/ 962 w 1760"/>
              <a:gd name="T1" fmla="*/ 1528 h 2086"/>
              <a:gd name="T2" fmla="*/ 920 w 1760"/>
              <a:gd name="T3" fmla="*/ 1566 h 2086"/>
              <a:gd name="T4" fmla="*/ 1000 w 1760"/>
              <a:gd name="T5" fmla="*/ 2003 h 2086"/>
              <a:gd name="T6" fmla="*/ 1063 w 1760"/>
              <a:gd name="T7" fmla="*/ 2000 h 2086"/>
              <a:gd name="T8" fmla="*/ 1212 w 1760"/>
              <a:gd name="T9" fmla="*/ 1450 h 2086"/>
              <a:gd name="T10" fmla="*/ 1036 w 1760"/>
              <a:gd name="T11" fmla="*/ 1627 h 2086"/>
              <a:gd name="T12" fmla="*/ 962 w 1760"/>
              <a:gd name="T13" fmla="*/ 1528 h 2086"/>
              <a:gd name="T14" fmla="*/ 598 w 1760"/>
              <a:gd name="T15" fmla="*/ 1388 h 2086"/>
              <a:gd name="T16" fmla="*/ 716 w 1760"/>
              <a:gd name="T17" fmla="*/ 1505 h 2086"/>
              <a:gd name="T18" fmla="*/ 777 w 1760"/>
              <a:gd name="T19" fmla="*/ 1424 h 2086"/>
              <a:gd name="T20" fmla="*/ 627 w 1760"/>
              <a:gd name="T21" fmla="*/ 1351 h 2086"/>
              <a:gd name="T22" fmla="*/ 598 w 1760"/>
              <a:gd name="T23" fmla="*/ 1388 h 2086"/>
              <a:gd name="T24" fmla="*/ 800 w 1760"/>
              <a:gd name="T25" fmla="*/ 1526 h 2086"/>
              <a:gd name="T26" fmla="*/ 724 w 1760"/>
              <a:gd name="T27" fmla="*/ 1627 h 2086"/>
              <a:gd name="T28" fmla="*/ 548 w 1760"/>
              <a:gd name="T29" fmla="*/ 1450 h 2086"/>
              <a:gd name="T30" fmla="*/ 697 w 1760"/>
              <a:gd name="T31" fmla="*/ 2000 h 2086"/>
              <a:gd name="T32" fmla="*/ 760 w 1760"/>
              <a:gd name="T33" fmla="*/ 2003 h 2086"/>
              <a:gd name="T34" fmla="*/ 840 w 1760"/>
              <a:gd name="T35" fmla="*/ 1566 h 2086"/>
              <a:gd name="T36" fmla="*/ 800 w 1760"/>
              <a:gd name="T37" fmla="*/ 1526 h 2086"/>
              <a:gd name="T38" fmla="*/ 1162 w 1760"/>
              <a:gd name="T39" fmla="*/ 1388 h 2086"/>
              <a:gd name="T40" fmla="*/ 1132 w 1760"/>
              <a:gd name="T41" fmla="*/ 1351 h 2086"/>
              <a:gd name="T42" fmla="*/ 984 w 1760"/>
              <a:gd name="T43" fmla="*/ 1424 h 2086"/>
              <a:gd name="T44" fmla="*/ 1044 w 1760"/>
              <a:gd name="T45" fmla="*/ 1505 h 2086"/>
              <a:gd name="T46" fmla="*/ 1162 w 1760"/>
              <a:gd name="T47" fmla="*/ 1388 h 2086"/>
              <a:gd name="T48" fmla="*/ 1457 w 1760"/>
              <a:gd name="T49" fmla="*/ 1420 h 2086"/>
              <a:gd name="T50" fmla="*/ 1621 w 1760"/>
              <a:gd name="T51" fmla="*/ 1503 h 2086"/>
              <a:gd name="T52" fmla="*/ 1760 w 1760"/>
              <a:gd name="T53" fmla="*/ 1854 h 2086"/>
              <a:gd name="T54" fmla="*/ 1478 w 1760"/>
              <a:gd name="T55" fmla="*/ 2022 h 2086"/>
              <a:gd name="T56" fmla="*/ 880 w 1760"/>
              <a:gd name="T57" fmla="*/ 2086 h 2086"/>
              <a:gd name="T58" fmla="*/ 282 w 1760"/>
              <a:gd name="T59" fmla="*/ 2022 h 2086"/>
              <a:gd name="T60" fmla="*/ 0 w 1760"/>
              <a:gd name="T61" fmla="*/ 1854 h 2086"/>
              <a:gd name="T62" fmla="*/ 139 w 1760"/>
              <a:gd name="T63" fmla="*/ 1503 h 2086"/>
              <a:gd name="T64" fmla="*/ 303 w 1760"/>
              <a:gd name="T65" fmla="*/ 1420 h 2086"/>
              <a:gd name="T66" fmla="*/ 540 w 1760"/>
              <a:gd name="T67" fmla="*/ 1331 h 2086"/>
              <a:gd name="T68" fmla="*/ 563 w 1760"/>
              <a:gd name="T69" fmla="*/ 1183 h 2086"/>
              <a:gd name="T70" fmla="*/ 560 w 1760"/>
              <a:gd name="T71" fmla="*/ 1142 h 2086"/>
              <a:gd name="T72" fmla="*/ 464 w 1760"/>
              <a:gd name="T73" fmla="*/ 920 h 2086"/>
              <a:gd name="T74" fmla="*/ 460 w 1760"/>
              <a:gd name="T75" fmla="*/ 908 h 2086"/>
              <a:gd name="T76" fmla="*/ 383 w 1760"/>
              <a:gd name="T77" fmla="*/ 810 h 2086"/>
              <a:gd name="T78" fmla="*/ 374 w 1760"/>
              <a:gd name="T79" fmla="*/ 672 h 2086"/>
              <a:gd name="T80" fmla="*/ 356 w 1760"/>
              <a:gd name="T81" fmla="*/ 572 h 2086"/>
              <a:gd name="T82" fmla="*/ 375 w 1760"/>
              <a:gd name="T83" fmla="*/ 284 h 2086"/>
              <a:gd name="T84" fmla="*/ 592 w 1760"/>
              <a:gd name="T85" fmla="*/ 95 h 2086"/>
              <a:gd name="T86" fmla="*/ 622 w 1760"/>
              <a:gd name="T87" fmla="*/ 88 h 2086"/>
              <a:gd name="T88" fmla="*/ 937 w 1760"/>
              <a:gd name="T89" fmla="*/ 8 h 2086"/>
              <a:gd name="T90" fmla="*/ 1268 w 1760"/>
              <a:gd name="T91" fmla="*/ 138 h 2086"/>
              <a:gd name="T92" fmla="*/ 1397 w 1760"/>
              <a:gd name="T93" fmla="*/ 371 h 2086"/>
              <a:gd name="T94" fmla="*/ 1386 w 1760"/>
              <a:gd name="T95" fmla="*/ 672 h 2086"/>
              <a:gd name="T96" fmla="*/ 1377 w 1760"/>
              <a:gd name="T97" fmla="*/ 810 h 2086"/>
              <a:gd name="T98" fmla="*/ 1300 w 1760"/>
              <a:gd name="T99" fmla="*/ 908 h 2086"/>
              <a:gd name="T100" fmla="*/ 1296 w 1760"/>
              <a:gd name="T101" fmla="*/ 922 h 2086"/>
              <a:gd name="T102" fmla="*/ 1200 w 1760"/>
              <a:gd name="T103" fmla="*/ 1142 h 2086"/>
              <a:gd name="T104" fmla="*/ 1197 w 1760"/>
              <a:gd name="T105" fmla="*/ 1192 h 2086"/>
              <a:gd name="T106" fmla="*/ 1195 w 1760"/>
              <a:gd name="T107" fmla="*/ 1217 h 2086"/>
              <a:gd name="T108" fmla="*/ 1219 w 1760"/>
              <a:gd name="T109" fmla="*/ 1331 h 2086"/>
              <a:gd name="T110" fmla="*/ 1457 w 1760"/>
              <a:gd name="T111" fmla="*/ 142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0" h="2086">
                <a:moveTo>
                  <a:pt x="962" y="1528"/>
                </a:moveTo>
                <a:cubicBezTo>
                  <a:pt x="946" y="1542"/>
                  <a:pt x="930" y="1556"/>
                  <a:pt x="920" y="1566"/>
                </a:cubicBezTo>
                <a:cubicBezTo>
                  <a:pt x="991" y="1708"/>
                  <a:pt x="999" y="1882"/>
                  <a:pt x="1000" y="2003"/>
                </a:cubicBezTo>
                <a:cubicBezTo>
                  <a:pt x="1020" y="2002"/>
                  <a:pt x="1041" y="2002"/>
                  <a:pt x="1063" y="2000"/>
                </a:cubicBezTo>
                <a:cubicBezTo>
                  <a:pt x="1081" y="1868"/>
                  <a:pt x="1137" y="1610"/>
                  <a:pt x="1212" y="1450"/>
                </a:cubicBezTo>
                <a:cubicBezTo>
                  <a:pt x="1036" y="1627"/>
                  <a:pt x="1036" y="1627"/>
                  <a:pt x="1036" y="1627"/>
                </a:cubicBezTo>
                <a:lnTo>
                  <a:pt x="962" y="1528"/>
                </a:lnTo>
                <a:close/>
                <a:moveTo>
                  <a:pt x="598" y="1388"/>
                </a:moveTo>
                <a:cubicBezTo>
                  <a:pt x="716" y="1505"/>
                  <a:pt x="716" y="1505"/>
                  <a:pt x="716" y="1505"/>
                </a:cubicBezTo>
                <a:cubicBezTo>
                  <a:pt x="777" y="1424"/>
                  <a:pt x="777" y="1424"/>
                  <a:pt x="777" y="1424"/>
                </a:cubicBezTo>
                <a:cubicBezTo>
                  <a:pt x="722" y="1412"/>
                  <a:pt x="669" y="1388"/>
                  <a:pt x="627" y="1351"/>
                </a:cubicBezTo>
                <a:cubicBezTo>
                  <a:pt x="620" y="1365"/>
                  <a:pt x="611" y="1377"/>
                  <a:pt x="598" y="1388"/>
                </a:cubicBezTo>
                <a:close/>
                <a:moveTo>
                  <a:pt x="800" y="1526"/>
                </a:moveTo>
                <a:cubicBezTo>
                  <a:pt x="724" y="1627"/>
                  <a:pt x="724" y="1627"/>
                  <a:pt x="724" y="1627"/>
                </a:cubicBezTo>
                <a:cubicBezTo>
                  <a:pt x="548" y="1450"/>
                  <a:pt x="548" y="1450"/>
                  <a:pt x="548" y="1450"/>
                </a:cubicBezTo>
                <a:cubicBezTo>
                  <a:pt x="623" y="1610"/>
                  <a:pt x="679" y="1868"/>
                  <a:pt x="697" y="2000"/>
                </a:cubicBezTo>
                <a:cubicBezTo>
                  <a:pt x="719" y="2002"/>
                  <a:pt x="740" y="2002"/>
                  <a:pt x="760" y="2003"/>
                </a:cubicBezTo>
                <a:cubicBezTo>
                  <a:pt x="761" y="1882"/>
                  <a:pt x="769" y="1708"/>
                  <a:pt x="840" y="1566"/>
                </a:cubicBezTo>
                <a:lnTo>
                  <a:pt x="800" y="1526"/>
                </a:lnTo>
                <a:close/>
                <a:moveTo>
                  <a:pt x="1162" y="1388"/>
                </a:moveTo>
                <a:cubicBezTo>
                  <a:pt x="1149" y="1377"/>
                  <a:pt x="1139" y="1365"/>
                  <a:pt x="1132" y="1351"/>
                </a:cubicBezTo>
                <a:cubicBezTo>
                  <a:pt x="1090" y="1388"/>
                  <a:pt x="1038" y="1412"/>
                  <a:pt x="984" y="1424"/>
                </a:cubicBezTo>
                <a:cubicBezTo>
                  <a:pt x="1044" y="1505"/>
                  <a:pt x="1044" y="1505"/>
                  <a:pt x="1044" y="1505"/>
                </a:cubicBezTo>
                <a:lnTo>
                  <a:pt x="1162" y="1388"/>
                </a:lnTo>
                <a:close/>
                <a:moveTo>
                  <a:pt x="1457" y="1420"/>
                </a:moveTo>
                <a:cubicBezTo>
                  <a:pt x="1510" y="1440"/>
                  <a:pt x="1580" y="1464"/>
                  <a:pt x="1621" y="1503"/>
                </a:cubicBezTo>
                <a:cubicBezTo>
                  <a:pt x="1712" y="1593"/>
                  <a:pt x="1760" y="1729"/>
                  <a:pt x="1760" y="1854"/>
                </a:cubicBezTo>
                <a:cubicBezTo>
                  <a:pt x="1760" y="1948"/>
                  <a:pt x="1559" y="2001"/>
                  <a:pt x="1478" y="2022"/>
                </a:cubicBezTo>
                <a:cubicBezTo>
                  <a:pt x="1292" y="2071"/>
                  <a:pt x="1033" y="2086"/>
                  <a:pt x="880" y="2086"/>
                </a:cubicBezTo>
                <a:cubicBezTo>
                  <a:pt x="727" y="2086"/>
                  <a:pt x="468" y="2071"/>
                  <a:pt x="282" y="2022"/>
                </a:cubicBezTo>
                <a:cubicBezTo>
                  <a:pt x="201" y="2001"/>
                  <a:pt x="0" y="1948"/>
                  <a:pt x="0" y="1854"/>
                </a:cubicBezTo>
                <a:cubicBezTo>
                  <a:pt x="0" y="1729"/>
                  <a:pt x="48" y="1593"/>
                  <a:pt x="139" y="1503"/>
                </a:cubicBezTo>
                <a:cubicBezTo>
                  <a:pt x="180" y="1464"/>
                  <a:pt x="250" y="1440"/>
                  <a:pt x="303" y="1420"/>
                </a:cubicBezTo>
                <a:cubicBezTo>
                  <a:pt x="385" y="1390"/>
                  <a:pt x="463" y="1376"/>
                  <a:pt x="540" y="1331"/>
                </a:cubicBezTo>
                <a:cubicBezTo>
                  <a:pt x="576" y="1311"/>
                  <a:pt x="566" y="1228"/>
                  <a:pt x="563" y="1183"/>
                </a:cubicBezTo>
                <a:cubicBezTo>
                  <a:pt x="562" y="1169"/>
                  <a:pt x="561" y="1155"/>
                  <a:pt x="560" y="1142"/>
                </a:cubicBezTo>
                <a:cubicBezTo>
                  <a:pt x="506" y="1080"/>
                  <a:pt x="484" y="998"/>
                  <a:pt x="464" y="920"/>
                </a:cubicBezTo>
                <a:cubicBezTo>
                  <a:pt x="463" y="917"/>
                  <a:pt x="462" y="914"/>
                  <a:pt x="460" y="908"/>
                </a:cubicBezTo>
                <a:cubicBezTo>
                  <a:pt x="424" y="884"/>
                  <a:pt x="398" y="850"/>
                  <a:pt x="383" y="810"/>
                </a:cubicBezTo>
                <a:cubicBezTo>
                  <a:pt x="367" y="767"/>
                  <a:pt x="364" y="717"/>
                  <a:pt x="374" y="672"/>
                </a:cubicBezTo>
                <a:cubicBezTo>
                  <a:pt x="367" y="640"/>
                  <a:pt x="360" y="606"/>
                  <a:pt x="356" y="572"/>
                </a:cubicBezTo>
                <a:cubicBezTo>
                  <a:pt x="341" y="472"/>
                  <a:pt x="342" y="370"/>
                  <a:pt x="375" y="284"/>
                </a:cubicBezTo>
                <a:cubicBezTo>
                  <a:pt x="409" y="194"/>
                  <a:pt x="476" y="123"/>
                  <a:pt x="592" y="95"/>
                </a:cubicBezTo>
                <a:cubicBezTo>
                  <a:pt x="602" y="92"/>
                  <a:pt x="612" y="90"/>
                  <a:pt x="622" y="88"/>
                </a:cubicBezTo>
                <a:cubicBezTo>
                  <a:pt x="692" y="26"/>
                  <a:pt x="814" y="0"/>
                  <a:pt x="937" y="8"/>
                </a:cubicBezTo>
                <a:cubicBezTo>
                  <a:pt x="1062" y="17"/>
                  <a:pt x="1191" y="60"/>
                  <a:pt x="1268" y="138"/>
                </a:cubicBezTo>
                <a:cubicBezTo>
                  <a:pt x="1334" y="203"/>
                  <a:pt x="1377" y="280"/>
                  <a:pt x="1397" y="371"/>
                </a:cubicBezTo>
                <a:cubicBezTo>
                  <a:pt x="1416" y="458"/>
                  <a:pt x="1413" y="557"/>
                  <a:pt x="1386" y="672"/>
                </a:cubicBezTo>
                <a:cubicBezTo>
                  <a:pt x="1396" y="717"/>
                  <a:pt x="1394" y="767"/>
                  <a:pt x="1377" y="810"/>
                </a:cubicBezTo>
                <a:cubicBezTo>
                  <a:pt x="1362" y="850"/>
                  <a:pt x="1336" y="884"/>
                  <a:pt x="1300" y="908"/>
                </a:cubicBezTo>
                <a:cubicBezTo>
                  <a:pt x="1298" y="914"/>
                  <a:pt x="1297" y="918"/>
                  <a:pt x="1296" y="922"/>
                </a:cubicBezTo>
                <a:cubicBezTo>
                  <a:pt x="1276" y="999"/>
                  <a:pt x="1255" y="1080"/>
                  <a:pt x="1200" y="1142"/>
                </a:cubicBezTo>
                <a:cubicBezTo>
                  <a:pt x="1200" y="1158"/>
                  <a:pt x="1198" y="1174"/>
                  <a:pt x="1197" y="1192"/>
                </a:cubicBezTo>
                <a:cubicBezTo>
                  <a:pt x="1196" y="1200"/>
                  <a:pt x="1195" y="1208"/>
                  <a:pt x="1195" y="1217"/>
                </a:cubicBezTo>
                <a:cubicBezTo>
                  <a:pt x="1194" y="1248"/>
                  <a:pt x="1187" y="1311"/>
                  <a:pt x="1219" y="1331"/>
                </a:cubicBezTo>
                <a:cubicBezTo>
                  <a:pt x="1303" y="1375"/>
                  <a:pt x="1371" y="1388"/>
                  <a:pt x="1457" y="14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3314" name="Picture 2" descr="Imagen relacionad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011" y="3770659"/>
            <a:ext cx="2980553" cy="298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89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443135"/>
            <a:ext cx="9737444"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defTabSz="914400">
              <a:spcBef>
                <a:spcPts val="0"/>
              </a:spcBef>
              <a:defRPr/>
            </a:pPr>
            <a:r>
              <a:rPr lang="es-419" dirty="0" smtClean="0">
                <a:solidFill>
                  <a:srgbClr val="000000"/>
                </a:solidFill>
                <a:latin typeface="Corbel" panose="020B0503020204020204" pitchFamily="34" charset="0"/>
              </a:rPr>
              <a:t>Mujeres en cargos políticos: ¿qué tanto se les apoya? </a:t>
            </a:r>
          </a:p>
          <a:p>
            <a:pPr defTabSz="914400">
              <a:spcBef>
                <a:spcPts val="0"/>
              </a:spcBef>
              <a:defRPr/>
            </a:pPr>
            <a:r>
              <a:rPr lang="es-419" sz="1600" dirty="0" smtClean="0">
                <a:solidFill>
                  <a:srgbClr val="000000"/>
                </a:solidFill>
                <a:latin typeface="Corbel" panose="020B0503020204020204" pitchFamily="34" charset="0"/>
              </a:rPr>
              <a:t>9 de cada 10 encuestados dice que sí votaría por mujeres a diferentes cargos públicos, desde alcalde del distrito hasta Presidenta de la República. No obstante hay diferencias entre hombres y mujeres.</a:t>
            </a:r>
            <a:endParaRPr lang="es-419" sz="1200" dirty="0">
              <a:solidFill>
                <a:srgbClr val="000000"/>
              </a:solidFill>
              <a:latin typeface="Corbel" panose="020B0503020204020204" pitchFamily="34" charset="0"/>
            </a:endParaRPr>
          </a:p>
        </p:txBody>
      </p:sp>
      <p:graphicFrame>
        <p:nvGraphicFramePr>
          <p:cNvPr id="18" name="31 Gráfico"/>
          <p:cNvGraphicFramePr/>
          <p:nvPr>
            <p:extLst>
              <p:ext uri="{D42A27DB-BD31-4B8C-83A1-F6EECF244321}">
                <p14:modId xmlns:p14="http://schemas.microsoft.com/office/powerpoint/2010/main" val="1751223637"/>
              </p:ext>
            </p:extLst>
          </p:nvPr>
        </p:nvGraphicFramePr>
        <p:xfrm>
          <a:off x="372471" y="2646541"/>
          <a:ext cx="10896543" cy="405585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475502" y="2015088"/>
            <a:ext cx="10368509" cy="707886"/>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¿Votaría por una mujer si se presenta para….?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a:p>
            <a:pPr lvl="0">
              <a:defRPr/>
            </a:pPr>
            <a:r>
              <a:rPr lang="es-419" sz="2400" b="1" dirty="0" smtClean="0">
                <a:solidFill>
                  <a:srgbClr val="000000"/>
                </a:solidFill>
                <a:latin typeface="Corbel" panose="020B0503020204020204" pitchFamily="34" charset="0"/>
              </a:rPr>
              <a:t>(% que dice que sí)</a:t>
            </a:r>
            <a:endParaRPr lang="es-PE" sz="2400" b="1" dirty="0">
              <a:solidFill>
                <a:srgbClr val="000000"/>
              </a:solidFill>
              <a:latin typeface="Corbel" panose="020B0503020204020204" pitchFamily="34" charset="0"/>
            </a:endParaRPr>
          </a:p>
        </p:txBody>
      </p:sp>
    </p:spTree>
    <p:extLst>
      <p:ext uri="{BB962C8B-B14F-4D97-AF65-F5344CB8AC3E}">
        <p14:creationId xmlns:p14="http://schemas.microsoft.com/office/powerpoint/2010/main" val="1350770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443135"/>
            <a:ext cx="9737444"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defTabSz="914400">
              <a:spcBef>
                <a:spcPts val="0"/>
              </a:spcBef>
              <a:defRPr/>
            </a:pPr>
            <a:r>
              <a:rPr lang="es-419" dirty="0" smtClean="0">
                <a:solidFill>
                  <a:srgbClr val="000000"/>
                </a:solidFill>
                <a:latin typeface="Corbel" panose="020B0503020204020204" pitchFamily="34" charset="0"/>
              </a:rPr>
              <a:t>Mujeres en cargos políticos: ¿qué tanto se les apoya? </a:t>
            </a:r>
          </a:p>
          <a:p>
            <a:pPr defTabSz="914400">
              <a:spcBef>
                <a:spcPts val="0"/>
              </a:spcBef>
              <a:defRPr/>
            </a:pPr>
            <a:r>
              <a:rPr lang="es-419" sz="1600" dirty="0" smtClean="0">
                <a:solidFill>
                  <a:srgbClr val="000000"/>
                </a:solidFill>
                <a:latin typeface="Corbel" panose="020B0503020204020204" pitchFamily="34" charset="0"/>
              </a:rPr>
              <a:t>Respaldo hacia candidatas mujeres es mayor en los niveles socioeconómicos medios bajos.</a:t>
            </a:r>
            <a:endParaRPr lang="es-419" sz="1200" dirty="0">
              <a:solidFill>
                <a:srgbClr val="000000"/>
              </a:solidFill>
              <a:latin typeface="Corbel" panose="020B0503020204020204" pitchFamily="34" charset="0"/>
            </a:endParaRPr>
          </a:p>
        </p:txBody>
      </p:sp>
      <p:graphicFrame>
        <p:nvGraphicFramePr>
          <p:cNvPr id="18" name="31 Gráfico"/>
          <p:cNvGraphicFramePr/>
          <p:nvPr>
            <p:extLst/>
          </p:nvPr>
        </p:nvGraphicFramePr>
        <p:xfrm>
          <a:off x="372471" y="2646541"/>
          <a:ext cx="10896543" cy="405585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475502" y="2015088"/>
            <a:ext cx="10368509" cy="707886"/>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¿Votaría por una mujer si se presenta para….?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a:p>
            <a:pPr lvl="0">
              <a:defRPr/>
            </a:pPr>
            <a:r>
              <a:rPr lang="es-419" sz="2400" b="1" dirty="0" smtClean="0">
                <a:solidFill>
                  <a:srgbClr val="000000"/>
                </a:solidFill>
                <a:latin typeface="Corbel" panose="020B0503020204020204" pitchFamily="34" charset="0"/>
              </a:rPr>
              <a:t>(% que dice que sí)</a:t>
            </a:r>
            <a:endParaRPr lang="es-PE" sz="2400" b="1" dirty="0">
              <a:solidFill>
                <a:srgbClr val="000000"/>
              </a:solidFill>
              <a:latin typeface="Corbel" panose="020B0503020204020204" pitchFamily="34" charset="0"/>
            </a:endParaRPr>
          </a:p>
        </p:txBody>
      </p:sp>
    </p:spTree>
    <p:extLst>
      <p:ext uri="{BB962C8B-B14F-4D97-AF65-F5344CB8AC3E}">
        <p14:creationId xmlns:p14="http://schemas.microsoft.com/office/powerpoint/2010/main" val="3669919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475502" y="2066604"/>
            <a:ext cx="10368509" cy="892552"/>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Ahora me gustaría que me dijera ¿Qué tan de acuerdo o en desacuerdo se encuentra con las siguientes frases?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a:p>
            <a:pPr lvl="0">
              <a:defRPr/>
            </a:pPr>
            <a:r>
              <a:rPr lang="es-419" b="1" dirty="0" smtClean="0">
                <a:solidFill>
                  <a:srgbClr val="000000"/>
                </a:solidFill>
                <a:latin typeface="Corbel" panose="020B0503020204020204" pitchFamily="34" charset="0"/>
              </a:rPr>
              <a:t>(% DE ACUERDO + TOTALMENTE DE ACUERDO)</a:t>
            </a:r>
            <a:endParaRPr lang="es-PE" b="1" dirty="0">
              <a:solidFill>
                <a:srgbClr val="000000"/>
              </a:solidFill>
              <a:latin typeface="Corbel" panose="020B0503020204020204" pitchFamily="34" charset="0"/>
            </a:endParaRPr>
          </a:p>
        </p:txBody>
      </p:sp>
      <p:sp>
        <p:nvSpPr>
          <p:cNvPr id="14" name="Título 10"/>
          <p:cNvSpPr txBox="1">
            <a:spLocks/>
          </p:cNvSpPr>
          <p:nvPr/>
        </p:nvSpPr>
        <p:spPr>
          <a:xfrm>
            <a:off x="475502" y="443135"/>
            <a:ext cx="9531383"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defTabSz="914400">
              <a:spcBef>
                <a:spcPts val="0"/>
              </a:spcBef>
              <a:defRPr/>
            </a:pPr>
            <a:r>
              <a:rPr lang="es-419" dirty="0" smtClean="0">
                <a:solidFill>
                  <a:srgbClr val="000000"/>
                </a:solidFill>
                <a:latin typeface="Corbel" panose="020B0503020204020204" pitchFamily="34" charset="0"/>
              </a:rPr>
              <a:t>Mujeres en las ciencias: ¿qué tanto se les apoya? </a:t>
            </a:r>
          </a:p>
          <a:p>
            <a:pPr defTabSz="914400">
              <a:spcBef>
                <a:spcPts val="0"/>
              </a:spcBef>
              <a:defRPr/>
            </a:pPr>
            <a:r>
              <a:rPr lang="es-419" sz="1600" dirty="0" smtClean="0">
                <a:solidFill>
                  <a:srgbClr val="000000"/>
                </a:solidFill>
                <a:latin typeface="Corbel" panose="020B0503020204020204" pitchFamily="34" charset="0"/>
              </a:rPr>
              <a:t>Un 26% considera que la ciencia y la tecnología están más relacionadas con rasgos masculinos que femeninos. Los hombres están más a favor de esta creencia, al igual que cuando se señala que los hombres tienen más habilidades para las matemáticas que las mujeres.</a:t>
            </a:r>
            <a:endParaRPr lang="es-419" sz="1200" dirty="0">
              <a:solidFill>
                <a:srgbClr val="000000"/>
              </a:solidFill>
              <a:latin typeface="Corbel" panose="020B0503020204020204" pitchFamily="34" charset="0"/>
            </a:endParaRPr>
          </a:p>
        </p:txBody>
      </p:sp>
      <p:graphicFrame>
        <p:nvGraphicFramePr>
          <p:cNvPr id="18" name="31 Gráfico"/>
          <p:cNvGraphicFramePr/>
          <p:nvPr>
            <p:extLst>
              <p:ext uri="{D42A27DB-BD31-4B8C-83A1-F6EECF244321}">
                <p14:modId xmlns:p14="http://schemas.microsoft.com/office/powerpoint/2010/main" val="1883369658"/>
              </p:ext>
            </p:extLst>
          </p:nvPr>
        </p:nvGraphicFramePr>
        <p:xfrm>
          <a:off x="359592" y="2324569"/>
          <a:ext cx="10896543" cy="4055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5025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rgbClr val="008442"/>
          </a:solidFill>
        </p:spPr>
        <p:txBody>
          <a:bodyPr/>
          <a:lstStyle/>
          <a:p>
            <a:pPr>
              <a:spcAft>
                <a:spcPts val="400"/>
              </a:spcAft>
            </a:pPr>
            <a:r>
              <a:rPr lang="es-PE" sz="4400" dirty="0" smtClean="0">
                <a:latin typeface="Corbel" panose="020B0503020204020204" pitchFamily="34" charset="0"/>
              </a:rPr>
              <a:t>Uso del tiempo</a:t>
            </a:r>
            <a:endParaRPr lang="es-PE" sz="4400" dirty="0">
              <a:latin typeface="Corbel" panose="020B0503020204020204" pitchFamily="34" charset="0"/>
            </a:endParaRPr>
          </a:p>
        </p:txBody>
      </p:sp>
      <p:sp>
        <p:nvSpPr>
          <p:cNvPr id="3" name="Rectángulo 2"/>
          <p:cNvSpPr/>
          <p:nvPr/>
        </p:nvSpPr>
        <p:spPr bwMode="gray">
          <a:xfrm>
            <a:off x="6530109" y="6456218"/>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54957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432788" y="1971082"/>
            <a:ext cx="10368509" cy="461665"/>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En los </a:t>
            </a:r>
            <a:r>
              <a:rPr lang="es-PE" sz="1600" b="1" u="sng" dirty="0">
                <a:solidFill>
                  <a:srgbClr val="000000"/>
                </a:solidFill>
                <a:latin typeface="Corbel" panose="020B0503020204020204" pitchFamily="34" charset="0"/>
              </a:rPr>
              <a:t>últimos siete días </a:t>
            </a:r>
            <a:r>
              <a:rPr lang="es-PE" sz="1600" dirty="0">
                <a:solidFill>
                  <a:srgbClr val="000000"/>
                </a:solidFill>
                <a:latin typeface="Corbel" panose="020B0503020204020204" pitchFamily="34" charset="0"/>
              </a:rPr>
              <a:t>¿</a:t>
            </a:r>
            <a:r>
              <a:rPr lang="es-PE" sz="1600" dirty="0" smtClean="0">
                <a:solidFill>
                  <a:srgbClr val="000000"/>
                </a:solidFill>
                <a:latin typeface="Corbel" panose="020B0503020204020204" pitchFamily="34" charset="0"/>
              </a:rPr>
              <a:t>Ud. </a:t>
            </a:r>
            <a:r>
              <a:rPr lang="es-PE" sz="1600" dirty="0">
                <a:solidFill>
                  <a:srgbClr val="000000"/>
                </a:solidFill>
                <a:latin typeface="Corbel" panose="020B0503020204020204" pitchFamily="34" charset="0"/>
              </a:rPr>
              <a:t>realizó a ayudó a realizar </a:t>
            </a:r>
            <a:r>
              <a:rPr lang="es-PE" sz="1600" dirty="0">
                <a:solidFill>
                  <a:srgbClr val="000000"/>
                </a:solidFill>
                <a:latin typeface="Corbel" panose="020B0503020204020204" pitchFamily="34" charset="0"/>
              </a:rPr>
              <a:t>alguna tarea de su hogar como… ? </a:t>
            </a:r>
            <a:r>
              <a:rPr lang="x-none" sz="2400" b="1" dirty="0" smtClean="0">
                <a:solidFill>
                  <a:srgbClr val="000000"/>
                </a:solidFill>
                <a:latin typeface="Corbel" panose="020B0503020204020204" pitchFamily="34" charset="0"/>
              </a:rPr>
              <a:t>(% </a:t>
            </a:r>
            <a:r>
              <a:rPr lang="es-PE" sz="2400" b="1" dirty="0" smtClean="0">
                <a:solidFill>
                  <a:srgbClr val="000000"/>
                </a:solidFill>
                <a:latin typeface="Corbel" panose="020B0503020204020204" pitchFamily="34" charset="0"/>
              </a:rPr>
              <a:t>que </a:t>
            </a:r>
            <a:r>
              <a:rPr lang="x-none" sz="2400" b="1" dirty="0" smtClean="0">
                <a:solidFill>
                  <a:srgbClr val="000000"/>
                </a:solidFill>
                <a:latin typeface="Corbel" panose="020B0503020204020204" pitchFamily="34" charset="0"/>
              </a:rPr>
              <a:t>SI)</a:t>
            </a:r>
            <a:endParaRPr lang="es-PE" sz="2400" b="1" dirty="0">
              <a:solidFill>
                <a:srgbClr val="000000"/>
              </a:solidFill>
              <a:latin typeface="Corbel" panose="020B0503020204020204" pitchFamily="34" charset="0"/>
            </a:endParaRPr>
          </a:p>
        </p:txBody>
      </p:sp>
      <p:sp>
        <p:nvSpPr>
          <p:cNvPr id="5" name="Título 10"/>
          <p:cNvSpPr txBox="1">
            <a:spLocks/>
          </p:cNvSpPr>
          <p:nvPr/>
        </p:nvSpPr>
        <p:spPr>
          <a:xfrm>
            <a:off x="432788" y="503967"/>
            <a:ext cx="9509701" cy="830232"/>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PE" dirty="0" smtClean="0">
                <a:solidFill>
                  <a:srgbClr val="000000"/>
                </a:solidFill>
                <a:latin typeface="Corbel" panose="020B0503020204020204" pitchFamily="34" charset="0"/>
              </a:rPr>
              <a:t>Uso del </a:t>
            </a:r>
            <a:r>
              <a:rPr lang="es-PE" dirty="0" smtClean="0">
                <a:solidFill>
                  <a:srgbClr val="000000"/>
                </a:solidFill>
                <a:latin typeface="Corbel" panose="020B0503020204020204" pitchFamily="34" charset="0"/>
              </a:rPr>
              <a:t>tiempo</a:t>
            </a:r>
            <a:r>
              <a:rPr lang="es-419" dirty="0" smtClean="0">
                <a:solidFill>
                  <a:srgbClr val="000000"/>
                </a:solidFill>
                <a:latin typeface="Corbel" panose="020B0503020204020204" pitchFamily="34" charset="0"/>
              </a:rPr>
              <a:t> para realización de tareas del hogar es mayor en mujeres que en hombres, salvo cuando se trata de realizar arreglos sencillos de mantenimiento</a:t>
            </a:r>
            <a:endParaRPr lang="x-none" dirty="0" smtClean="0">
              <a:solidFill>
                <a:srgbClr val="000000"/>
              </a:solidFill>
              <a:latin typeface="Corbel" panose="020B0503020204020204" pitchFamily="34" charset="0"/>
            </a:endParaRPr>
          </a:p>
        </p:txBody>
      </p:sp>
      <p:graphicFrame>
        <p:nvGraphicFramePr>
          <p:cNvPr id="6" name="31 Gráfico"/>
          <p:cNvGraphicFramePr/>
          <p:nvPr>
            <p:extLst/>
          </p:nvPr>
        </p:nvGraphicFramePr>
        <p:xfrm>
          <a:off x="432788" y="2802142"/>
          <a:ext cx="10896543" cy="4055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732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432788" y="1558958"/>
            <a:ext cx="10368509" cy="461665"/>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Pensando en la última semana </a:t>
            </a:r>
            <a:r>
              <a:rPr lang="es-PE" sz="1600" b="1" u="sng" dirty="0">
                <a:solidFill>
                  <a:srgbClr val="000000"/>
                </a:solidFill>
                <a:latin typeface="Corbel" panose="020B0503020204020204" pitchFamily="34" charset="0"/>
              </a:rPr>
              <a:t>(últimos 7 días)</a:t>
            </a:r>
            <a:r>
              <a:rPr lang="es-PE" sz="1600" dirty="0">
                <a:solidFill>
                  <a:srgbClr val="000000"/>
                </a:solidFill>
                <a:latin typeface="Corbel" panose="020B0503020204020204" pitchFamily="34" charset="0"/>
              </a:rPr>
              <a:t>, ¿usted realizó alguna de las siguientes </a:t>
            </a:r>
            <a:r>
              <a:rPr lang="es-PE" sz="1600" dirty="0" smtClean="0">
                <a:solidFill>
                  <a:srgbClr val="000000"/>
                </a:solidFill>
                <a:latin typeface="Corbel" panose="020B0503020204020204" pitchFamily="34" charset="0"/>
              </a:rPr>
              <a:t>actividades? </a:t>
            </a:r>
            <a:r>
              <a:rPr lang="x-none" sz="2400" b="1" dirty="0" smtClean="0">
                <a:solidFill>
                  <a:srgbClr val="000000"/>
                </a:solidFill>
                <a:latin typeface="Corbel" panose="020B0503020204020204" pitchFamily="34" charset="0"/>
              </a:rPr>
              <a:t>(% </a:t>
            </a:r>
            <a:r>
              <a:rPr lang="es-PE" sz="2400" b="1" dirty="0" smtClean="0">
                <a:solidFill>
                  <a:srgbClr val="000000"/>
                </a:solidFill>
                <a:latin typeface="Corbel" panose="020B0503020204020204" pitchFamily="34" charset="0"/>
              </a:rPr>
              <a:t>que </a:t>
            </a:r>
            <a:r>
              <a:rPr lang="x-none" sz="2400" b="1" dirty="0" smtClean="0">
                <a:solidFill>
                  <a:srgbClr val="000000"/>
                </a:solidFill>
                <a:latin typeface="Corbel" panose="020B0503020204020204" pitchFamily="34" charset="0"/>
              </a:rPr>
              <a:t>SI)</a:t>
            </a:r>
            <a:endParaRPr lang="es-PE" sz="2400" b="1" dirty="0">
              <a:solidFill>
                <a:srgbClr val="000000"/>
              </a:solidFill>
              <a:latin typeface="Corbel" panose="020B0503020204020204" pitchFamily="34" charset="0"/>
            </a:endParaRPr>
          </a:p>
        </p:txBody>
      </p:sp>
      <p:sp>
        <p:nvSpPr>
          <p:cNvPr id="5" name="Título 10"/>
          <p:cNvSpPr txBox="1">
            <a:spLocks/>
          </p:cNvSpPr>
          <p:nvPr/>
        </p:nvSpPr>
        <p:spPr>
          <a:xfrm>
            <a:off x="432788" y="503967"/>
            <a:ext cx="9509701" cy="830232"/>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PE" dirty="0" smtClean="0">
                <a:solidFill>
                  <a:srgbClr val="000000"/>
                </a:solidFill>
                <a:latin typeface="Corbel" panose="020B0503020204020204" pitchFamily="34" charset="0"/>
              </a:rPr>
              <a:t>Uso del </a:t>
            </a:r>
            <a:r>
              <a:rPr lang="es-PE" dirty="0" smtClean="0">
                <a:solidFill>
                  <a:srgbClr val="000000"/>
                </a:solidFill>
                <a:latin typeface="Corbel" panose="020B0503020204020204" pitchFamily="34" charset="0"/>
              </a:rPr>
              <a:t>tiempo</a:t>
            </a:r>
            <a:r>
              <a:rPr lang="es-419" dirty="0" smtClean="0">
                <a:solidFill>
                  <a:srgbClr val="000000"/>
                </a:solidFill>
                <a:latin typeface="Corbel" panose="020B0503020204020204" pitchFamily="34" charset="0"/>
              </a:rPr>
              <a:t> para actividades recreativas</a:t>
            </a:r>
            <a:endParaRPr lang="es-PE" dirty="0" smtClean="0">
              <a:solidFill>
                <a:srgbClr val="000000"/>
              </a:solidFill>
              <a:latin typeface="Corbel" panose="020B0503020204020204" pitchFamily="34" charset="0"/>
            </a:endParaRPr>
          </a:p>
          <a:p>
            <a:pPr lvl="0" defTabSz="914400">
              <a:spcBef>
                <a:spcPts val="0"/>
              </a:spcBef>
              <a:defRPr/>
            </a:pPr>
            <a:r>
              <a:rPr lang="es-PE" sz="1800" dirty="0" smtClean="0">
                <a:solidFill>
                  <a:srgbClr val="000000"/>
                </a:solidFill>
                <a:latin typeface="Corbel" panose="020B0503020204020204" pitchFamily="34" charset="0"/>
              </a:rPr>
              <a:t>Para las mujeres es menos frecuente la realización de actividades recreativas</a:t>
            </a:r>
            <a:endParaRPr lang="x-none" sz="1800" dirty="0" smtClean="0">
              <a:solidFill>
                <a:srgbClr val="000000"/>
              </a:solidFill>
              <a:latin typeface="Corbel" panose="020B0503020204020204" pitchFamily="34" charset="0"/>
            </a:endParaRPr>
          </a:p>
        </p:txBody>
      </p:sp>
      <p:graphicFrame>
        <p:nvGraphicFramePr>
          <p:cNvPr id="7" name="31 Gráfico"/>
          <p:cNvGraphicFramePr/>
          <p:nvPr>
            <p:extLst/>
          </p:nvPr>
        </p:nvGraphicFramePr>
        <p:xfrm>
          <a:off x="432788" y="2557444"/>
          <a:ext cx="10896543" cy="4055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4560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rgbClr val="008442"/>
          </a:solidFill>
        </p:spPr>
        <p:txBody>
          <a:bodyPr/>
          <a:lstStyle/>
          <a:p>
            <a:pPr>
              <a:spcAft>
                <a:spcPts val="400"/>
              </a:spcAft>
            </a:pPr>
            <a:r>
              <a:rPr lang="es-419" sz="4400" dirty="0" smtClean="0">
                <a:latin typeface="Corbel" panose="020B0503020204020204" pitchFamily="34" charset="0"/>
              </a:rPr>
              <a:t>Violencia percibida hacia las mujeres</a:t>
            </a:r>
            <a:endParaRPr lang="es-PE" sz="4400" dirty="0">
              <a:latin typeface="Corbel" panose="020B0503020204020204" pitchFamily="34" charset="0"/>
            </a:endParaRPr>
          </a:p>
        </p:txBody>
      </p:sp>
      <p:sp>
        <p:nvSpPr>
          <p:cNvPr id="3" name="Rectángulo 2"/>
          <p:cNvSpPr/>
          <p:nvPr/>
        </p:nvSpPr>
        <p:spPr bwMode="gray">
          <a:xfrm>
            <a:off x="6530109" y="6456218"/>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0088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459930"/>
            <a:ext cx="9737444"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Más del 60% de los encuestados reconoce que las mujeres en nuestro país se encuentran en permanente riesgo de ser víctimas de violencia.</a:t>
            </a:r>
          </a:p>
        </p:txBody>
      </p:sp>
      <p:sp>
        <p:nvSpPr>
          <p:cNvPr id="19" name="Rectángulo 18"/>
          <p:cNvSpPr/>
          <p:nvPr/>
        </p:nvSpPr>
        <p:spPr>
          <a:xfrm>
            <a:off x="475502" y="1569472"/>
            <a:ext cx="10368509" cy="954107"/>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Tomando en cuenta la siguiente escala, ¿qué tan probable es que las mujeres en nuestro país puedan ser víctimas de…?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a:p>
            <a:pPr lvl="0">
              <a:defRPr/>
            </a:pPr>
            <a:r>
              <a:rPr lang="es-419" sz="2400" b="1" dirty="0" smtClean="0">
                <a:solidFill>
                  <a:srgbClr val="000000"/>
                </a:solidFill>
                <a:latin typeface="Corbel" panose="020B0503020204020204" pitchFamily="34" charset="0"/>
              </a:rPr>
              <a:t>(% MUY PROBABLE)</a:t>
            </a:r>
            <a:endParaRPr lang="es-PE" sz="2400" b="1" dirty="0">
              <a:solidFill>
                <a:srgbClr val="000000"/>
              </a:solidFill>
              <a:latin typeface="Corbel" panose="020B0503020204020204" pitchFamily="34" charset="0"/>
            </a:endParaRPr>
          </a:p>
        </p:txBody>
      </p:sp>
      <p:pic>
        <p:nvPicPr>
          <p:cNvPr id="14340" name="Picture 4" descr="Resultado de imagen para feminicid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2697" y="3021009"/>
            <a:ext cx="1893194" cy="141989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n relacionad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66" r="6101"/>
          <a:stretch/>
        </p:blipFill>
        <p:spPr bwMode="auto">
          <a:xfrm>
            <a:off x="8309755" y="3037648"/>
            <a:ext cx="2232453" cy="1419896"/>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Resultado de imagen para acoso callejer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7427" y="3037648"/>
            <a:ext cx="2120792" cy="1403257"/>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Resultado de imagen para violaci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4617" y="3021009"/>
            <a:ext cx="2240859" cy="140325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bwMode="gray">
          <a:xfrm>
            <a:off x="1249250" y="4623517"/>
            <a:ext cx="1687133" cy="307777"/>
          </a:xfrm>
          <a:prstGeom prst="rect">
            <a:avLst/>
          </a:prstGeom>
          <a:noFill/>
        </p:spPr>
        <p:txBody>
          <a:bodyPr wrap="square" lIns="0" tIns="0" rIns="0" bIns="0" rtlCol="0">
            <a:spAutoFit/>
          </a:bodyPr>
          <a:lstStyle/>
          <a:p>
            <a:pPr algn="ctr">
              <a:spcBef>
                <a:spcPts val="300"/>
              </a:spcBef>
            </a:pPr>
            <a:r>
              <a:rPr lang="es-419" sz="2000" b="1" dirty="0" smtClean="0">
                <a:solidFill>
                  <a:schemeClr val="accent1"/>
                </a:solidFill>
                <a:latin typeface="Corbel" panose="020B0503020204020204" pitchFamily="34" charset="0"/>
                <a:cs typeface="Arial" pitchFamily="34" charset="0"/>
              </a:rPr>
              <a:t>Violación</a:t>
            </a:r>
            <a:endParaRPr lang="es-ES" sz="2000" b="1" dirty="0" err="1" smtClean="0">
              <a:solidFill>
                <a:schemeClr val="accent1"/>
              </a:solidFill>
              <a:latin typeface="Corbel" panose="020B0503020204020204" pitchFamily="34" charset="0"/>
              <a:cs typeface="Arial" pitchFamily="34" charset="0"/>
            </a:endParaRPr>
          </a:p>
        </p:txBody>
      </p:sp>
      <p:sp>
        <p:nvSpPr>
          <p:cNvPr id="12" name="CuadroTexto 11"/>
          <p:cNvSpPr txBox="1"/>
          <p:nvPr/>
        </p:nvSpPr>
        <p:spPr bwMode="gray">
          <a:xfrm>
            <a:off x="3695727" y="4623516"/>
            <a:ext cx="1687133" cy="307777"/>
          </a:xfrm>
          <a:prstGeom prst="rect">
            <a:avLst/>
          </a:prstGeom>
          <a:noFill/>
        </p:spPr>
        <p:txBody>
          <a:bodyPr wrap="square" lIns="0" tIns="0" rIns="0" bIns="0" rtlCol="0">
            <a:spAutoFit/>
          </a:bodyPr>
          <a:lstStyle/>
          <a:p>
            <a:pPr algn="ctr">
              <a:spcBef>
                <a:spcPts val="300"/>
              </a:spcBef>
            </a:pPr>
            <a:r>
              <a:rPr lang="es-419" sz="2000" b="1" dirty="0" smtClean="0">
                <a:solidFill>
                  <a:schemeClr val="accent1"/>
                </a:solidFill>
                <a:latin typeface="Corbel" panose="020B0503020204020204" pitchFamily="34" charset="0"/>
                <a:cs typeface="Arial" pitchFamily="34" charset="0"/>
              </a:rPr>
              <a:t>Feminicidio</a:t>
            </a:r>
            <a:endParaRPr lang="es-ES" sz="2000" b="1" dirty="0" err="1" smtClean="0">
              <a:solidFill>
                <a:schemeClr val="accent1"/>
              </a:solidFill>
              <a:latin typeface="Corbel" panose="020B0503020204020204" pitchFamily="34" charset="0"/>
              <a:cs typeface="Arial" pitchFamily="34" charset="0"/>
            </a:endParaRPr>
          </a:p>
        </p:txBody>
      </p:sp>
      <p:sp>
        <p:nvSpPr>
          <p:cNvPr id="13" name="Textfeld 310"/>
          <p:cNvSpPr txBox="1"/>
          <p:nvPr>
            <p:custDataLst>
              <p:tags r:id="rId1"/>
            </p:custDataLst>
          </p:nvPr>
        </p:nvSpPr>
        <p:spPr bwMode="gray">
          <a:xfrm>
            <a:off x="1476551" y="5296766"/>
            <a:ext cx="1296989" cy="792000"/>
          </a:xfrm>
          <a:prstGeom prst="rect">
            <a:avLst/>
          </a:prstGeom>
          <a:noFill/>
        </p:spPr>
        <p:txBody>
          <a:bodyPr wrap="none" lIns="108000" tIns="0" rIns="108000" bIns="0" rtlCol="0" anchor="ctr" anchorCtr="0">
            <a:noAutofit/>
          </a:bodyPr>
          <a:lstStyle/>
          <a:p>
            <a:pPr lvl="0" algn="ctr">
              <a:spcAft>
                <a:spcPts val="600"/>
              </a:spcAft>
            </a:pPr>
            <a:r>
              <a:rPr lang="es-419" sz="4000" b="1" dirty="0" smtClean="0">
                <a:solidFill>
                  <a:schemeClr val="accent1"/>
                </a:solidFill>
              </a:rPr>
              <a:t>65</a:t>
            </a:r>
            <a:r>
              <a:rPr lang="en-US" b="1" dirty="0" smtClean="0">
                <a:solidFill>
                  <a:schemeClr val="accent1"/>
                </a:solidFill>
              </a:rPr>
              <a:t>%</a:t>
            </a:r>
            <a:endParaRPr lang="en-US" b="1" dirty="0">
              <a:solidFill>
                <a:schemeClr val="accent1"/>
              </a:solidFill>
            </a:endParaRPr>
          </a:p>
        </p:txBody>
      </p:sp>
      <p:sp>
        <p:nvSpPr>
          <p:cNvPr id="15" name="Textfeld 310"/>
          <p:cNvSpPr txBox="1"/>
          <p:nvPr>
            <p:custDataLst>
              <p:tags r:id="rId2"/>
            </p:custDataLst>
          </p:nvPr>
        </p:nvSpPr>
        <p:spPr bwMode="gray">
          <a:xfrm>
            <a:off x="3933803" y="5267917"/>
            <a:ext cx="1296989" cy="792000"/>
          </a:xfrm>
          <a:prstGeom prst="rect">
            <a:avLst/>
          </a:prstGeom>
          <a:noFill/>
        </p:spPr>
        <p:txBody>
          <a:bodyPr wrap="none" lIns="108000" tIns="0" rIns="108000" bIns="0" rtlCol="0" anchor="ctr" anchorCtr="0">
            <a:noAutofit/>
          </a:bodyPr>
          <a:lstStyle/>
          <a:p>
            <a:pPr lvl="0" algn="ctr">
              <a:spcAft>
                <a:spcPts val="600"/>
              </a:spcAft>
            </a:pPr>
            <a:r>
              <a:rPr lang="es-419" sz="4000" b="1" dirty="0" smtClean="0">
                <a:solidFill>
                  <a:schemeClr val="accent1"/>
                </a:solidFill>
              </a:rPr>
              <a:t>65</a:t>
            </a:r>
            <a:r>
              <a:rPr lang="en-US" b="1" dirty="0" smtClean="0">
                <a:solidFill>
                  <a:schemeClr val="accent1"/>
                </a:solidFill>
              </a:rPr>
              <a:t>%</a:t>
            </a:r>
            <a:endParaRPr lang="en-US" b="1" dirty="0">
              <a:solidFill>
                <a:schemeClr val="accent1"/>
              </a:solidFill>
            </a:endParaRPr>
          </a:p>
        </p:txBody>
      </p:sp>
      <p:sp>
        <p:nvSpPr>
          <p:cNvPr id="16" name="CuadroTexto 15"/>
          <p:cNvSpPr txBox="1"/>
          <p:nvPr/>
        </p:nvSpPr>
        <p:spPr bwMode="gray">
          <a:xfrm>
            <a:off x="5960262" y="4623515"/>
            <a:ext cx="1687133" cy="307777"/>
          </a:xfrm>
          <a:prstGeom prst="rect">
            <a:avLst/>
          </a:prstGeom>
          <a:noFill/>
        </p:spPr>
        <p:txBody>
          <a:bodyPr wrap="square" lIns="0" tIns="0" rIns="0" bIns="0" rtlCol="0">
            <a:spAutoFit/>
          </a:bodyPr>
          <a:lstStyle/>
          <a:p>
            <a:pPr algn="ctr">
              <a:spcBef>
                <a:spcPts val="300"/>
              </a:spcBef>
            </a:pPr>
            <a:r>
              <a:rPr lang="es-419" sz="2000" b="1" dirty="0" smtClean="0">
                <a:solidFill>
                  <a:schemeClr val="accent1"/>
                </a:solidFill>
                <a:latin typeface="Corbel" panose="020B0503020204020204" pitchFamily="34" charset="0"/>
                <a:cs typeface="Arial" pitchFamily="34" charset="0"/>
              </a:rPr>
              <a:t>Acoso callejero</a:t>
            </a:r>
            <a:endParaRPr lang="es-ES" sz="2000" b="1" dirty="0" err="1" smtClean="0">
              <a:solidFill>
                <a:schemeClr val="accent1"/>
              </a:solidFill>
              <a:latin typeface="Corbel" panose="020B0503020204020204" pitchFamily="34" charset="0"/>
              <a:cs typeface="Arial" pitchFamily="34" charset="0"/>
            </a:endParaRPr>
          </a:p>
        </p:txBody>
      </p:sp>
      <p:sp>
        <p:nvSpPr>
          <p:cNvPr id="17" name="Textfeld 310"/>
          <p:cNvSpPr txBox="1"/>
          <p:nvPr>
            <p:custDataLst>
              <p:tags r:id="rId3"/>
            </p:custDataLst>
          </p:nvPr>
        </p:nvSpPr>
        <p:spPr bwMode="gray">
          <a:xfrm>
            <a:off x="6324813" y="5239068"/>
            <a:ext cx="1296989" cy="792000"/>
          </a:xfrm>
          <a:prstGeom prst="rect">
            <a:avLst/>
          </a:prstGeom>
          <a:noFill/>
        </p:spPr>
        <p:txBody>
          <a:bodyPr wrap="none" lIns="108000" tIns="0" rIns="108000" bIns="0" rtlCol="0" anchor="ctr" anchorCtr="0">
            <a:noAutofit/>
          </a:bodyPr>
          <a:lstStyle/>
          <a:p>
            <a:pPr lvl="0" algn="ctr">
              <a:spcAft>
                <a:spcPts val="600"/>
              </a:spcAft>
            </a:pPr>
            <a:r>
              <a:rPr lang="es-419" sz="4000" b="1" dirty="0" smtClean="0">
                <a:solidFill>
                  <a:schemeClr val="accent1"/>
                </a:solidFill>
              </a:rPr>
              <a:t>64</a:t>
            </a:r>
            <a:r>
              <a:rPr lang="en-US" b="1" dirty="0" smtClean="0">
                <a:solidFill>
                  <a:schemeClr val="accent1"/>
                </a:solidFill>
              </a:rPr>
              <a:t>%</a:t>
            </a:r>
            <a:endParaRPr lang="en-US" b="1" dirty="0">
              <a:solidFill>
                <a:schemeClr val="accent1"/>
              </a:solidFill>
            </a:endParaRPr>
          </a:p>
        </p:txBody>
      </p:sp>
      <p:sp>
        <p:nvSpPr>
          <p:cNvPr id="20" name="Textfeld 310"/>
          <p:cNvSpPr txBox="1"/>
          <p:nvPr>
            <p:custDataLst>
              <p:tags r:id="rId4"/>
            </p:custDataLst>
          </p:nvPr>
        </p:nvSpPr>
        <p:spPr bwMode="gray">
          <a:xfrm>
            <a:off x="8792245" y="5239068"/>
            <a:ext cx="1296989" cy="792000"/>
          </a:xfrm>
          <a:prstGeom prst="rect">
            <a:avLst/>
          </a:prstGeom>
          <a:noFill/>
        </p:spPr>
        <p:txBody>
          <a:bodyPr wrap="none" lIns="108000" tIns="0" rIns="108000" bIns="0" rtlCol="0" anchor="ctr" anchorCtr="0">
            <a:noAutofit/>
          </a:bodyPr>
          <a:lstStyle/>
          <a:p>
            <a:pPr lvl="0" algn="ctr">
              <a:spcAft>
                <a:spcPts val="600"/>
              </a:spcAft>
            </a:pPr>
            <a:r>
              <a:rPr lang="es-419" sz="4000" b="1" dirty="0" smtClean="0">
                <a:solidFill>
                  <a:schemeClr val="accent1"/>
                </a:solidFill>
              </a:rPr>
              <a:t>61</a:t>
            </a:r>
            <a:r>
              <a:rPr lang="en-US" b="1" dirty="0" smtClean="0">
                <a:solidFill>
                  <a:schemeClr val="accent1"/>
                </a:solidFill>
              </a:rPr>
              <a:t>%</a:t>
            </a:r>
            <a:endParaRPr lang="en-US" b="1" dirty="0">
              <a:solidFill>
                <a:schemeClr val="accent1"/>
              </a:solidFill>
            </a:endParaRPr>
          </a:p>
        </p:txBody>
      </p:sp>
      <p:sp>
        <p:nvSpPr>
          <p:cNvPr id="21" name="CuadroTexto 20"/>
          <p:cNvSpPr txBox="1"/>
          <p:nvPr/>
        </p:nvSpPr>
        <p:spPr bwMode="gray">
          <a:xfrm>
            <a:off x="8309755" y="4623515"/>
            <a:ext cx="2261971" cy="615553"/>
          </a:xfrm>
          <a:prstGeom prst="rect">
            <a:avLst/>
          </a:prstGeom>
          <a:noFill/>
        </p:spPr>
        <p:txBody>
          <a:bodyPr wrap="square" lIns="0" tIns="0" rIns="0" bIns="0" rtlCol="0">
            <a:spAutoFit/>
          </a:bodyPr>
          <a:lstStyle/>
          <a:p>
            <a:pPr algn="ctr">
              <a:spcBef>
                <a:spcPts val="300"/>
              </a:spcBef>
            </a:pPr>
            <a:r>
              <a:rPr lang="es-419" sz="2000" b="1" dirty="0" smtClean="0">
                <a:solidFill>
                  <a:schemeClr val="accent1"/>
                </a:solidFill>
                <a:latin typeface="Corbel" panose="020B0503020204020204" pitchFamily="34" charset="0"/>
                <a:cs typeface="Arial" pitchFamily="34" charset="0"/>
              </a:rPr>
              <a:t>Violencia por parte de la pareja</a:t>
            </a:r>
            <a:endParaRPr lang="es-ES" sz="2000" b="1" dirty="0" err="1" smtClean="0">
              <a:solidFill>
                <a:schemeClr val="accent1"/>
              </a:solidFill>
              <a:latin typeface="Corbel" panose="020B0503020204020204" pitchFamily="34" charset="0"/>
              <a:cs typeface="Arial" pitchFamily="34" charset="0"/>
            </a:endParaRPr>
          </a:p>
        </p:txBody>
      </p:sp>
    </p:spTree>
    <p:extLst>
      <p:ext uri="{BB962C8B-B14F-4D97-AF65-F5344CB8AC3E}">
        <p14:creationId xmlns:p14="http://schemas.microsoft.com/office/powerpoint/2010/main" val="2113222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459930"/>
            <a:ext cx="9737444"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Percepción de probabilidad de violencia contra la mujer</a:t>
            </a:r>
          </a:p>
          <a:p>
            <a:pPr lvl="0" defTabSz="914400">
              <a:spcBef>
                <a:spcPts val="0"/>
              </a:spcBef>
              <a:defRPr/>
            </a:pPr>
            <a:r>
              <a:rPr lang="es-419" dirty="0" smtClean="0">
                <a:solidFill>
                  <a:srgbClr val="000000"/>
                </a:solidFill>
                <a:latin typeface="Corbel" panose="020B0503020204020204" pitchFamily="34" charset="0"/>
              </a:rPr>
              <a:t>Diferencias por zona geográfica, nivel socioeconómico, sexo y rol en el hogar</a:t>
            </a:r>
          </a:p>
          <a:p>
            <a:pPr lvl="0" defTabSz="914400">
              <a:spcBef>
                <a:spcPts val="0"/>
              </a:spcBef>
              <a:defRPr/>
            </a:pPr>
            <a:r>
              <a:rPr lang="es-419" dirty="0" smtClean="0">
                <a:solidFill>
                  <a:srgbClr val="000000"/>
                </a:solidFill>
                <a:latin typeface="Corbel" panose="020B0503020204020204" pitchFamily="34" charset="0"/>
              </a:rPr>
              <a:t> </a:t>
            </a:r>
          </a:p>
        </p:txBody>
      </p:sp>
      <p:sp>
        <p:nvSpPr>
          <p:cNvPr id="18" name="Rectángulo 17"/>
          <p:cNvSpPr/>
          <p:nvPr/>
        </p:nvSpPr>
        <p:spPr>
          <a:xfrm>
            <a:off x="475502" y="1569472"/>
            <a:ext cx="10368509" cy="954107"/>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Tomando en cuenta la siguiente escala, ¿qué tan probable es que las mujeres en nuestro país puedan ser víctimas de…?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a:p>
            <a:pPr lvl="0">
              <a:defRPr/>
            </a:pPr>
            <a:r>
              <a:rPr lang="es-419" sz="2400" b="1" dirty="0" smtClean="0">
                <a:solidFill>
                  <a:srgbClr val="000000"/>
                </a:solidFill>
                <a:latin typeface="Corbel" panose="020B0503020204020204" pitchFamily="34" charset="0"/>
              </a:rPr>
              <a:t>(% MUY PROBABLE)</a:t>
            </a:r>
            <a:endParaRPr lang="es-PE" sz="2400" b="1" dirty="0">
              <a:solidFill>
                <a:srgbClr val="000000"/>
              </a:solidFill>
              <a:latin typeface="Corbel" panose="020B0503020204020204" pitchFamily="34" charset="0"/>
            </a:endParaRPr>
          </a:p>
        </p:txBody>
      </p:sp>
      <p:graphicFrame>
        <p:nvGraphicFramePr>
          <p:cNvPr id="7" name="Tabla 6"/>
          <p:cNvGraphicFramePr>
            <a:graphicFrameLocks noGrp="1"/>
          </p:cNvGraphicFramePr>
          <p:nvPr>
            <p:extLst/>
          </p:nvPr>
        </p:nvGraphicFramePr>
        <p:xfrm>
          <a:off x="605306" y="2634139"/>
          <a:ext cx="10625070" cy="2941747"/>
        </p:xfrm>
        <a:graphic>
          <a:graphicData uri="http://schemas.openxmlformats.org/drawingml/2006/table">
            <a:tbl>
              <a:tblPr>
                <a:tableStyleId>{5C22544A-7EE6-4342-B048-85BDC9FD1C3A}</a:tableStyleId>
              </a:tblPr>
              <a:tblGrid>
                <a:gridCol w="1703255"/>
                <a:gridCol w="712261"/>
                <a:gridCol w="675415"/>
                <a:gridCol w="953036"/>
                <a:gridCol w="798490"/>
                <a:gridCol w="708338"/>
                <a:gridCol w="785612"/>
                <a:gridCol w="862884"/>
                <a:gridCol w="734096"/>
                <a:gridCol w="772732"/>
                <a:gridCol w="888643"/>
                <a:gridCol w="1030308"/>
              </a:tblGrid>
              <a:tr h="392418">
                <a:tc rowSpan="2">
                  <a:txBody>
                    <a:bodyPr/>
                    <a:lstStyle/>
                    <a:p>
                      <a:pPr algn="ctr" fontAlgn="ctr"/>
                      <a:r>
                        <a:rPr lang="es-419" sz="2000" b="1" u="none" strike="noStrike" dirty="0" smtClean="0">
                          <a:solidFill>
                            <a:schemeClr val="bg1"/>
                          </a:solidFill>
                          <a:effectLst/>
                          <a:latin typeface="Corbel" panose="020B0503020204020204" pitchFamily="34" charset="0"/>
                        </a:rPr>
                        <a:t>% MUY</a:t>
                      </a:r>
                      <a:r>
                        <a:rPr lang="es-419" sz="2000" b="1" u="none" strike="noStrike" baseline="0" dirty="0" smtClean="0">
                          <a:solidFill>
                            <a:schemeClr val="bg1"/>
                          </a:solidFill>
                          <a:effectLst/>
                          <a:latin typeface="Corbel" panose="020B0503020204020204" pitchFamily="34" charset="0"/>
                        </a:rPr>
                        <a:t> PROBABLE</a:t>
                      </a:r>
                      <a:r>
                        <a:rPr lang="es-ES" sz="2000" b="1" u="none" strike="noStrike" dirty="0">
                          <a:solidFill>
                            <a:schemeClr val="bg1"/>
                          </a:solidFill>
                          <a:effectLst/>
                          <a:latin typeface="Corbel" panose="020B0503020204020204" pitchFamily="34" charset="0"/>
                        </a:rPr>
                        <a:t> </a:t>
                      </a:r>
                      <a:endParaRPr lang="es-ES" sz="20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rowSpan="2">
                  <a:txBody>
                    <a:bodyPr/>
                    <a:lstStyle/>
                    <a:p>
                      <a:pPr algn="ctr" fontAlgn="ctr"/>
                      <a:r>
                        <a:rPr lang="es-419" sz="1600" b="1" u="none" strike="noStrike" dirty="0" smtClean="0">
                          <a:solidFill>
                            <a:schemeClr val="bg1"/>
                          </a:solidFill>
                          <a:effectLst/>
                          <a:latin typeface="Corbel" panose="020B0503020204020204" pitchFamily="34" charset="0"/>
                        </a:rPr>
                        <a:t>Total</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gridSpan="2">
                  <a:txBody>
                    <a:bodyPr/>
                    <a:lstStyle/>
                    <a:p>
                      <a:pPr algn="ctr" fontAlgn="ctr"/>
                      <a:r>
                        <a:rPr lang="es-419" sz="1600" b="1" u="none" strike="noStrike" dirty="0" smtClean="0">
                          <a:solidFill>
                            <a:schemeClr val="bg1"/>
                          </a:solidFill>
                          <a:effectLst/>
                          <a:latin typeface="Corbel" panose="020B0503020204020204" pitchFamily="34" charset="0"/>
                        </a:rPr>
                        <a:t>ZONA</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hMerge="1">
                  <a:txBody>
                    <a:bodyPr/>
                    <a:lstStyle/>
                    <a:p>
                      <a:endParaRPr lang="es-ES"/>
                    </a:p>
                  </a:txBody>
                  <a:tcPr/>
                </a:tc>
                <a:tc gridSpan="3">
                  <a:txBody>
                    <a:bodyPr/>
                    <a:lstStyle/>
                    <a:p>
                      <a:pPr algn="ctr" fontAlgn="ctr"/>
                      <a:r>
                        <a:rPr lang="es-419" sz="1600" b="1" u="none" strike="noStrike" dirty="0" smtClean="0">
                          <a:solidFill>
                            <a:schemeClr val="bg1"/>
                          </a:solidFill>
                          <a:effectLst/>
                          <a:latin typeface="Corbel" panose="020B0503020204020204" pitchFamily="34" charset="0"/>
                        </a:rPr>
                        <a:t>NIVEL</a:t>
                      </a:r>
                      <a:r>
                        <a:rPr lang="es-419" sz="1600" b="1" u="none" strike="noStrike" baseline="0" dirty="0" smtClean="0">
                          <a:solidFill>
                            <a:schemeClr val="bg1"/>
                          </a:solidFill>
                          <a:effectLst/>
                          <a:latin typeface="Corbel" panose="020B0503020204020204" pitchFamily="34" charset="0"/>
                        </a:rPr>
                        <a:t> SOCIOECONÓMICO</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hMerge="1">
                  <a:txBody>
                    <a:bodyPr/>
                    <a:lstStyle/>
                    <a:p>
                      <a:endParaRPr lang="es-ES"/>
                    </a:p>
                  </a:txBody>
                  <a:tcPr/>
                </a:tc>
                <a:tc hMerge="1">
                  <a:txBody>
                    <a:bodyPr/>
                    <a:lstStyle/>
                    <a:p>
                      <a:endParaRPr lang="es-ES"/>
                    </a:p>
                  </a:txBody>
                  <a:tcPr/>
                </a:tc>
                <a:tc gridSpan="2">
                  <a:txBody>
                    <a:bodyPr/>
                    <a:lstStyle/>
                    <a:p>
                      <a:pPr algn="ctr" fontAlgn="ctr"/>
                      <a:r>
                        <a:rPr lang="es-ES" sz="1600" b="1" u="none" strike="noStrike" dirty="0">
                          <a:solidFill>
                            <a:schemeClr val="bg1"/>
                          </a:solidFill>
                          <a:effectLst/>
                          <a:latin typeface="Corbel" panose="020B0503020204020204" pitchFamily="34" charset="0"/>
                        </a:rPr>
                        <a:t>SEXO</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hMerge="1">
                  <a:txBody>
                    <a:bodyPr/>
                    <a:lstStyle/>
                    <a:p>
                      <a:endParaRPr lang="es-ES"/>
                    </a:p>
                  </a:txBody>
                  <a:tcPr/>
                </a:tc>
                <a:tc gridSpan="3">
                  <a:txBody>
                    <a:bodyPr/>
                    <a:lstStyle/>
                    <a:p>
                      <a:pPr algn="ctr" fontAlgn="ctr"/>
                      <a:r>
                        <a:rPr lang="es-ES" sz="1600" b="1" u="none" strike="noStrike">
                          <a:solidFill>
                            <a:schemeClr val="bg1"/>
                          </a:solidFill>
                          <a:effectLst/>
                          <a:latin typeface="Corbel" panose="020B0503020204020204" pitchFamily="34" charset="0"/>
                        </a:rPr>
                        <a:t>ROL EN EL HOGAR</a:t>
                      </a:r>
                      <a:endParaRPr lang="es-ES" sz="1600" b="1" i="0" u="none" strike="noStrike">
                        <a:solidFill>
                          <a:schemeClr val="bg1"/>
                        </a:solidFill>
                        <a:effectLst/>
                        <a:latin typeface="Corbel" panose="020B0503020204020204" pitchFamily="34" charset="0"/>
                      </a:endParaRPr>
                    </a:p>
                  </a:txBody>
                  <a:tcPr marL="9525" marR="9525" marT="9525" marB="0" anchor="ctr">
                    <a:solidFill>
                      <a:schemeClr val="accent5"/>
                    </a:solidFill>
                  </a:tcPr>
                </a:tc>
                <a:tc hMerge="1">
                  <a:txBody>
                    <a:bodyPr/>
                    <a:lstStyle/>
                    <a:p>
                      <a:endParaRPr lang="es-ES"/>
                    </a:p>
                  </a:txBody>
                  <a:tcPr/>
                </a:tc>
                <a:tc hMerge="1">
                  <a:txBody>
                    <a:bodyPr/>
                    <a:lstStyle/>
                    <a:p>
                      <a:endParaRPr lang="es-ES"/>
                    </a:p>
                  </a:txBody>
                  <a:tcPr/>
                </a:tc>
              </a:tr>
              <a:tr h="463618">
                <a:tc vMerge="1">
                  <a:txBody>
                    <a:bodyPr/>
                    <a:lstStyle/>
                    <a:p>
                      <a:endParaRPr lang="es-ES"/>
                    </a:p>
                  </a:txBody>
                  <a:tcPr/>
                </a:tc>
                <a:tc vMerge="1">
                  <a:txBody>
                    <a:bodyPr/>
                    <a:lstStyle/>
                    <a:p>
                      <a:endParaRPr lang="es-ES"/>
                    </a:p>
                  </a:txBody>
                  <a:tcPr/>
                </a:tc>
                <a:tc>
                  <a:txBody>
                    <a:bodyPr/>
                    <a:lstStyle/>
                    <a:p>
                      <a:pPr algn="ctr" fontAlgn="ctr"/>
                      <a:r>
                        <a:rPr lang="es-419" sz="1600" b="1" u="none" strike="noStrike" dirty="0" smtClean="0">
                          <a:solidFill>
                            <a:schemeClr val="bg1"/>
                          </a:solidFill>
                          <a:effectLst/>
                          <a:latin typeface="Corbel" panose="020B0503020204020204" pitchFamily="34" charset="0"/>
                        </a:rPr>
                        <a:t>Lima </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u="none" strike="noStrike" dirty="0" smtClean="0">
                          <a:solidFill>
                            <a:schemeClr val="bg1"/>
                          </a:solidFill>
                          <a:effectLst/>
                          <a:latin typeface="Corbel" panose="020B0503020204020204" pitchFamily="34" charset="0"/>
                        </a:rPr>
                        <a:t>Interior</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u="none" strike="noStrike" dirty="0" smtClean="0">
                          <a:solidFill>
                            <a:schemeClr val="bg1"/>
                          </a:solidFill>
                          <a:effectLst/>
                          <a:latin typeface="Corbel" panose="020B0503020204020204" pitchFamily="34" charset="0"/>
                        </a:rPr>
                        <a:t>AB </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u="none" strike="noStrike" dirty="0" smtClean="0">
                          <a:solidFill>
                            <a:schemeClr val="bg1"/>
                          </a:solidFill>
                          <a:effectLst/>
                          <a:latin typeface="Corbel" panose="020B0503020204020204" pitchFamily="34" charset="0"/>
                        </a:rPr>
                        <a:t>C</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PE" sz="1600" b="1" i="0" u="none" strike="noStrike" dirty="0" smtClean="0">
                          <a:solidFill>
                            <a:schemeClr val="bg1"/>
                          </a:solidFill>
                          <a:effectLst/>
                          <a:latin typeface="Corbel" panose="020B0503020204020204" pitchFamily="34" charset="0"/>
                        </a:rPr>
                        <a:t>DE</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u="none" strike="noStrike" dirty="0" smtClean="0">
                          <a:solidFill>
                            <a:schemeClr val="bg1"/>
                          </a:solidFill>
                          <a:effectLst/>
                          <a:latin typeface="Corbel" panose="020B0503020204020204" pitchFamily="34" charset="0"/>
                        </a:rPr>
                        <a:t>Hombre</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u="none" strike="noStrike" dirty="0" smtClean="0">
                          <a:solidFill>
                            <a:schemeClr val="bg1"/>
                          </a:solidFill>
                          <a:effectLst/>
                          <a:latin typeface="Corbel" panose="020B0503020204020204" pitchFamily="34" charset="0"/>
                        </a:rPr>
                        <a:t>Mujer</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ES" sz="1600" b="1" u="none" strike="noStrike" dirty="0" smtClean="0">
                          <a:solidFill>
                            <a:schemeClr val="bg1"/>
                          </a:solidFill>
                          <a:effectLst/>
                          <a:latin typeface="Corbel" panose="020B0503020204020204" pitchFamily="34" charset="0"/>
                        </a:rPr>
                        <a:t>Jefe de hogar</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ES" sz="1600" b="1" u="none" strike="noStrike" dirty="0" smtClean="0">
                          <a:solidFill>
                            <a:schemeClr val="bg1"/>
                          </a:solidFill>
                          <a:effectLst/>
                          <a:latin typeface="Corbel" panose="020B0503020204020204" pitchFamily="34" charset="0"/>
                        </a:rPr>
                        <a:t>Ama de casa</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i="0" u="none" strike="noStrike" dirty="0" smtClean="0">
                          <a:solidFill>
                            <a:schemeClr val="bg1"/>
                          </a:solidFill>
                          <a:effectLst/>
                          <a:latin typeface="Corbel" panose="020B0503020204020204" pitchFamily="34" charset="0"/>
                        </a:rPr>
                        <a:t>Hijos/otros</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r>
              <a:tr h="392418">
                <a:tc>
                  <a:txBody>
                    <a:bodyPr/>
                    <a:lstStyle/>
                    <a:p>
                      <a:pPr algn="l" fontAlgn="b"/>
                      <a:r>
                        <a:rPr lang="es-ES" sz="1600" b="1" u="none" strike="noStrike" dirty="0">
                          <a:effectLst/>
                          <a:latin typeface="Corbel" panose="020B0503020204020204" pitchFamily="34" charset="0"/>
                        </a:rPr>
                        <a:t>Violación</a:t>
                      </a:r>
                      <a:endParaRPr lang="es-ES" sz="1600" b="1"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u="none" strike="noStrike" dirty="0">
                          <a:effectLst/>
                          <a:latin typeface="Corbel" panose="020B0503020204020204" pitchFamily="34" charset="0"/>
                        </a:rPr>
                        <a:t>65%</a:t>
                      </a:r>
                      <a:endParaRPr lang="es-ES" sz="16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71%</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u="none" strike="noStrike">
                          <a:effectLst/>
                          <a:latin typeface="Corbel" panose="020B0503020204020204" pitchFamily="34" charset="0"/>
                        </a:rPr>
                        <a:t>62%</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69%</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66%</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63%</a:t>
                      </a:r>
                    </a:p>
                  </a:txBody>
                  <a:tcPr marL="9525" marR="9525" marT="9525" marB="0" anchor="ctr"/>
                </a:tc>
                <a:tc>
                  <a:txBody>
                    <a:bodyPr/>
                    <a:lstStyle/>
                    <a:p>
                      <a:pPr algn="ctr" fontAlgn="ctr"/>
                      <a:r>
                        <a:rPr lang="es-ES" sz="1600" u="none" strike="noStrike" dirty="0">
                          <a:effectLst/>
                          <a:latin typeface="Corbel" panose="020B0503020204020204" pitchFamily="34" charset="0"/>
                        </a:rPr>
                        <a:t>61%</a:t>
                      </a:r>
                      <a:endParaRPr lang="es-ES" sz="16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69%</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u="none" strike="noStrike" dirty="0">
                          <a:effectLst/>
                          <a:latin typeface="Corbel" panose="020B0503020204020204" pitchFamily="34" charset="0"/>
                        </a:rPr>
                        <a:t>60%</a:t>
                      </a:r>
                      <a:endParaRPr lang="es-ES" sz="16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71%</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u="none" strike="noStrike" dirty="0">
                          <a:effectLst/>
                          <a:latin typeface="Corbel" panose="020B0503020204020204" pitchFamily="34" charset="0"/>
                        </a:rPr>
                        <a:t>65%</a:t>
                      </a:r>
                      <a:endParaRPr lang="es-ES" sz="1600" b="0" i="0" u="none" strike="noStrike" dirty="0">
                        <a:solidFill>
                          <a:srgbClr val="000000"/>
                        </a:solidFill>
                        <a:effectLst/>
                        <a:latin typeface="Corbel" panose="020B0503020204020204" pitchFamily="34" charset="0"/>
                      </a:endParaRPr>
                    </a:p>
                  </a:txBody>
                  <a:tcPr marL="9525" marR="9525" marT="9525" marB="0" anchor="ctr"/>
                </a:tc>
              </a:tr>
              <a:tr h="392418">
                <a:tc>
                  <a:txBody>
                    <a:bodyPr/>
                    <a:lstStyle/>
                    <a:p>
                      <a:pPr algn="l" fontAlgn="b"/>
                      <a:r>
                        <a:rPr lang="es-ES" sz="1600" b="1" u="none" strike="noStrike" dirty="0" smtClean="0">
                          <a:effectLst/>
                          <a:latin typeface="Corbel" panose="020B0503020204020204" pitchFamily="34" charset="0"/>
                        </a:rPr>
                        <a:t>Feminicidio</a:t>
                      </a:r>
                      <a:endParaRPr lang="es-ES" sz="1600" b="1"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u="none" strike="noStrike">
                          <a:effectLst/>
                          <a:latin typeface="Corbel" panose="020B0503020204020204" pitchFamily="34" charset="0"/>
                        </a:rPr>
                        <a:t>65%</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72%</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u="none" strike="noStrike">
                          <a:effectLst/>
                          <a:latin typeface="Corbel" panose="020B0503020204020204" pitchFamily="34" charset="0"/>
                        </a:rPr>
                        <a:t>60%</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i="0" u="none" strike="noStrike" dirty="0">
                          <a:solidFill>
                            <a:srgbClr val="FF0000"/>
                          </a:solidFill>
                          <a:effectLst/>
                          <a:latin typeface="Corbel" panose="020B0503020204020204" pitchFamily="34" charset="0"/>
                        </a:rPr>
                        <a:t>69%</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68%</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61%</a:t>
                      </a:r>
                    </a:p>
                  </a:txBody>
                  <a:tcPr marL="9525" marR="9525" marT="9525" marB="0" anchor="ctr"/>
                </a:tc>
                <a:tc>
                  <a:txBody>
                    <a:bodyPr/>
                    <a:lstStyle/>
                    <a:p>
                      <a:pPr algn="ctr" fontAlgn="ctr"/>
                      <a:r>
                        <a:rPr lang="es-ES" sz="1600" u="none" strike="noStrike">
                          <a:effectLst/>
                          <a:latin typeface="Corbel" panose="020B0503020204020204" pitchFamily="34" charset="0"/>
                        </a:rPr>
                        <a:t>59%</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70%</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u="none" strike="noStrike" dirty="0">
                          <a:effectLst/>
                          <a:latin typeface="Corbel" panose="020B0503020204020204" pitchFamily="34" charset="0"/>
                        </a:rPr>
                        <a:t>59%</a:t>
                      </a:r>
                      <a:endParaRPr lang="es-ES" sz="16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70%</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u="none" strike="noStrike" dirty="0">
                          <a:effectLst/>
                          <a:latin typeface="Corbel" panose="020B0503020204020204" pitchFamily="34" charset="0"/>
                        </a:rPr>
                        <a:t>66%</a:t>
                      </a:r>
                      <a:endParaRPr lang="es-ES" sz="1600" b="0" i="0" u="none" strike="noStrike" dirty="0">
                        <a:solidFill>
                          <a:srgbClr val="000000"/>
                        </a:solidFill>
                        <a:effectLst/>
                        <a:latin typeface="Corbel" panose="020B0503020204020204" pitchFamily="34" charset="0"/>
                      </a:endParaRPr>
                    </a:p>
                  </a:txBody>
                  <a:tcPr marL="9525" marR="9525" marT="9525" marB="0" anchor="ctr"/>
                </a:tc>
              </a:tr>
              <a:tr h="392418">
                <a:tc>
                  <a:txBody>
                    <a:bodyPr/>
                    <a:lstStyle/>
                    <a:p>
                      <a:pPr algn="l" fontAlgn="b"/>
                      <a:r>
                        <a:rPr lang="es-ES" sz="1600" b="1" u="none" strike="noStrike">
                          <a:effectLst/>
                          <a:latin typeface="Corbel" panose="020B0503020204020204" pitchFamily="34" charset="0"/>
                        </a:rPr>
                        <a:t>Acoso callejero</a:t>
                      </a:r>
                      <a:endParaRPr lang="es-ES" sz="1600" b="1"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u="none" strike="noStrike">
                          <a:effectLst/>
                          <a:latin typeface="Corbel" panose="020B0503020204020204" pitchFamily="34" charset="0"/>
                        </a:rPr>
                        <a:t>64%</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74%</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u="none" strike="noStrike">
                          <a:effectLst/>
                          <a:latin typeface="Corbel" panose="020B0503020204020204" pitchFamily="34" charset="0"/>
                        </a:rPr>
                        <a:t>59%</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i="0" u="none" strike="noStrike" dirty="0">
                          <a:solidFill>
                            <a:srgbClr val="FF0000"/>
                          </a:solidFill>
                          <a:effectLst/>
                          <a:latin typeface="Corbel" panose="020B0503020204020204" pitchFamily="34" charset="0"/>
                        </a:rPr>
                        <a:t>74%</a:t>
                      </a:r>
                    </a:p>
                  </a:txBody>
                  <a:tcPr marL="9525" marR="9525" marT="9525" marB="0" anchor="ctr"/>
                </a:tc>
                <a:tc>
                  <a:txBody>
                    <a:bodyPr/>
                    <a:lstStyle/>
                    <a:p>
                      <a:pPr algn="ctr" fontAlgn="ctr"/>
                      <a:r>
                        <a:rPr lang="es-ES" sz="1600" b="1" i="0" u="none" strike="noStrike" dirty="0">
                          <a:solidFill>
                            <a:srgbClr val="FF0000"/>
                          </a:solidFill>
                          <a:effectLst/>
                          <a:latin typeface="Corbel" panose="020B0503020204020204" pitchFamily="34" charset="0"/>
                        </a:rPr>
                        <a:t>67%</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60%</a:t>
                      </a:r>
                    </a:p>
                  </a:txBody>
                  <a:tcPr marL="9525" marR="9525" marT="9525" marB="0" anchor="ctr"/>
                </a:tc>
                <a:tc>
                  <a:txBody>
                    <a:bodyPr/>
                    <a:lstStyle/>
                    <a:p>
                      <a:pPr algn="ctr" fontAlgn="ctr"/>
                      <a:r>
                        <a:rPr lang="es-ES" sz="1600" u="none" strike="noStrike">
                          <a:effectLst/>
                          <a:latin typeface="Corbel" panose="020B0503020204020204" pitchFamily="34" charset="0"/>
                        </a:rPr>
                        <a:t>61%</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68%</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u="none" strike="noStrike">
                          <a:effectLst/>
                          <a:latin typeface="Corbel" panose="020B0503020204020204" pitchFamily="34" charset="0"/>
                        </a:rPr>
                        <a:t>59%</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66%</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70%</a:t>
                      </a:r>
                      <a:endParaRPr lang="es-ES" sz="1600" b="1" i="0" u="none" strike="noStrike" dirty="0">
                        <a:solidFill>
                          <a:srgbClr val="FF0000"/>
                        </a:solidFill>
                        <a:effectLst/>
                        <a:latin typeface="Corbel" panose="020B0503020204020204" pitchFamily="34" charset="0"/>
                      </a:endParaRPr>
                    </a:p>
                  </a:txBody>
                  <a:tcPr marL="9525" marR="9525" marT="9525" marB="0" anchor="ctr"/>
                </a:tc>
              </a:tr>
              <a:tr h="770083">
                <a:tc>
                  <a:txBody>
                    <a:bodyPr/>
                    <a:lstStyle/>
                    <a:p>
                      <a:pPr algn="l" fontAlgn="b"/>
                      <a:r>
                        <a:rPr lang="es-PE" sz="1600" b="1" u="none" strike="noStrike" dirty="0">
                          <a:effectLst/>
                          <a:latin typeface="Corbel" panose="020B0503020204020204" pitchFamily="34" charset="0"/>
                        </a:rPr>
                        <a:t>Violencia por parte de la pareja</a:t>
                      </a:r>
                      <a:endParaRPr lang="es-PE" sz="1600" b="1"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u="none" strike="noStrike">
                          <a:effectLst/>
                          <a:latin typeface="Corbel" panose="020B0503020204020204" pitchFamily="34" charset="0"/>
                        </a:rPr>
                        <a:t>61%</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66%</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u="none" strike="noStrike">
                          <a:effectLst/>
                          <a:latin typeface="Corbel" panose="020B0503020204020204" pitchFamily="34" charset="0"/>
                        </a:rPr>
                        <a:t>58%</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69%</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60%</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59%</a:t>
                      </a:r>
                    </a:p>
                  </a:txBody>
                  <a:tcPr marL="9525" marR="9525" marT="9525" marB="0" anchor="ctr"/>
                </a:tc>
                <a:tc>
                  <a:txBody>
                    <a:bodyPr/>
                    <a:lstStyle/>
                    <a:p>
                      <a:pPr algn="ctr" fontAlgn="ctr"/>
                      <a:r>
                        <a:rPr lang="es-ES" sz="1600" u="none" strike="noStrike">
                          <a:effectLst/>
                          <a:latin typeface="Corbel" panose="020B0503020204020204" pitchFamily="34" charset="0"/>
                        </a:rPr>
                        <a:t>56%</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66%</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u="none" strike="noStrike">
                          <a:effectLst/>
                          <a:latin typeface="Corbel" panose="020B0503020204020204" pitchFamily="34" charset="0"/>
                        </a:rPr>
                        <a:t>54%</a:t>
                      </a:r>
                      <a:endParaRPr lang="es-ES" sz="1600" b="0" i="0" u="none" strike="noStrike">
                        <a:solidFill>
                          <a:srgbClr val="00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64%</a:t>
                      </a:r>
                      <a:endParaRPr lang="es-ES" sz="1600" b="1" i="0" u="none" strike="noStrike" dirty="0">
                        <a:solidFill>
                          <a:srgbClr val="FF0000"/>
                        </a:solidFill>
                        <a:effectLst/>
                        <a:latin typeface="Corbel" panose="020B0503020204020204" pitchFamily="34" charset="0"/>
                      </a:endParaRPr>
                    </a:p>
                  </a:txBody>
                  <a:tcPr marL="9525" marR="9525" marT="9525" marB="0" anchor="ctr"/>
                </a:tc>
                <a:tc>
                  <a:txBody>
                    <a:bodyPr/>
                    <a:lstStyle/>
                    <a:p>
                      <a:pPr algn="ctr" fontAlgn="ctr"/>
                      <a:r>
                        <a:rPr lang="es-ES" sz="1600" b="1" u="none" strike="noStrike" dirty="0">
                          <a:solidFill>
                            <a:srgbClr val="FF0000"/>
                          </a:solidFill>
                          <a:effectLst/>
                          <a:latin typeface="Corbel" panose="020B0503020204020204" pitchFamily="34" charset="0"/>
                        </a:rPr>
                        <a:t>66%</a:t>
                      </a:r>
                      <a:endParaRPr lang="es-ES" sz="1600" b="1" i="0" u="none" strike="noStrike" dirty="0">
                        <a:solidFill>
                          <a:srgbClr val="FF0000"/>
                        </a:solidFill>
                        <a:effectLst/>
                        <a:latin typeface="Corbel" panose="020B0503020204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09273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rgbClr val="008442"/>
          </a:solidFill>
        </p:spPr>
        <p:txBody>
          <a:bodyPr/>
          <a:lstStyle/>
          <a:p>
            <a:pPr>
              <a:spcAft>
                <a:spcPts val="400"/>
              </a:spcAft>
            </a:pPr>
            <a:r>
              <a:rPr lang="es-419" sz="4400" dirty="0" smtClean="0">
                <a:latin typeface="Corbel" panose="020B0503020204020204" pitchFamily="34" charset="0"/>
              </a:rPr>
              <a:t>Conclusiones</a:t>
            </a:r>
            <a:endParaRPr lang="es-PE" sz="4400" dirty="0">
              <a:latin typeface="Corbel" panose="020B0503020204020204" pitchFamily="34" charset="0"/>
            </a:endParaRPr>
          </a:p>
        </p:txBody>
      </p:sp>
      <p:sp>
        <p:nvSpPr>
          <p:cNvPr id="3" name="Rectángulo 2"/>
          <p:cNvSpPr/>
          <p:nvPr/>
        </p:nvSpPr>
        <p:spPr bwMode="gray">
          <a:xfrm>
            <a:off x="6530109" y="6456218"/>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6447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rgbClr val="008442"/>
          </a:solidFill>
        </p:spPr>
        <p:txBody>
          <a:bodyPr/>
          <a:lstStyle/>
          <a:p>
            <a:pPr>
              <a:spcAft>
                <a:spcPts val="400"/>
              </a:spcAft>
            </a:pPr>
            <a:r>
              <a:rPr lang="es-419" sz="4400" dirty="0" smtClean="0">
                <a:latin typeface="Corbel" panose="020B0503020204020204" pitchFamily="34" charset="0"/>
              </a:rPr>
              <a:t>Rol del Estado frente a la violencia de género</a:t>
            </a:r>
            <a:endParaRPr lang="es-PE" sz="4400" dirty="0">
              <a:latin typeface="Corbel" panose="020B0503020204020204" pitchFamily="34" charset="0"/>
            </a:endParaRPr>
          </a:p>
        </p:txBody>
      </p:sp>
      <p:sp>
        <p:nvSpPr>
          <p:cNvPr id="3" name="Rectángulo 2"/>
          <p:cNvSpPr/>
          <p:nvPr/>
        </p:nvSpPr>
        <p:spPr bwMode="gray">
          <a:xfrm>
            <a:off x="6530109" y="6456218"/>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30333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500590"/>
            <a:ext cx="9737444"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defTabSz="914400">
              <a:spcBef>
                <a:spcPts val="0"/>
              </a:spcBef>
              <a:defRPr/>
            </a:pPr>
            <a:r>
              <a:rPr lang="es-419" dirty="0" smtClean="0">
                <a:solidFill>
                  <a:srgbClr val="000000"/>
                </a:solidFill>
                <a:latin typeface="Corbel" panose="020B0503020204020204" pitchFamily="34" charset="0"/>
              </a:rPr>
              <a:t>¿El Estado peruano protege a las mujeres?- </a:t>
            </a:r>
            <a:r>
              <a:rPr lang="es-419" dirty="0">
                <a:solidFill>
                  <a:srgbClr val="000000"/>
                </a:solidFill>
                <a:latin typeface="Corbel" panose="020B0503020204020204" pitchFamily="34" charset="0"/>
              </a:rPr>
              <a:t>Comparativo </a:t>
            </a:r>
            <a:r>
              <a:rPr lang="es-419" dirty="0" smtClean="0">
                <a:solidFill>
                  <a:srgbClr val="000000"/>
                </a:solidFill>
                <a:latin typeface="Corbel" panose="020B0503020204020204" pitchFamily="34" charset="0"/>
              </a:rPr>
              <a:t>Lima vs. Interior</a:t>
            </a:r>
          </a:p>
          <a:p>
            <a:pPr defTabSz="914400">
              <a:spcBef>
                <a:spcPts val="0"/>
              </a:spcBef>
              <a:defRPr/>
            </a:pPr>
            <a:r>
              <a:rPr lang="es-419" sz="1600" dirty="0" smtClean="0">
                <a:solidFill>
                  <a:srgbClr val="000000"/>
                </a:solidFill>
                <a:latin typeface="Corbel" panose="020B0503020204020204" pitchFamily="34" charset="0"/>
              </a:rPr>
              <a:t>La </a:t>
            </a:r>
            <a:r>
              <a:rPr lang="es-419" sz="1600" dirty="0">
                <a:solidFill>
                  <a:srgbClr val="000000"/>
                </a:solidFill>
                <a:latin typeface="Corbel" panose="020B0503020204020204" pitchFamily="34" charset="0"/>
              </a:rPr>
              <a:t>efectividad del Estado para proteger a las mujeres frente a casos de </a:t>
            </a:r>
            <a:r>
              <a:rPr lang="es-419" sz="1600" dirty="0" smtClean="0">
                <a:solidFill>
                  <a:srgbClr val="000000"/>
                </a:solidFill>
                <a:latin typeface="Corbel" panose="020B0503020204020204" pitchFamily="34" charset="0"/>
              </a:rPr>
              <a:t>violencia es </a:t>
            </a:r>
            <a:r>
              <a:rPr lang="es-419" sz="1600" dirty="0">
                <a:solidFill>
                  <a:srgbClr val="000000"/>
                </a:solidFill>
                <a:latin typeface="Corbel" panose="020B0503020204020204" pitchFamily="34" charset="0"/>
              </a:rPr>
              <a:t>altamente </a:t>
            </a:r>
            <a:r>
              <a:rPr lang="es-419" sz="1600" dirty="0" smtClean="0">
                <a:solidFill>
                  <a:srgbClr val="000000"/>
                </a:solidFill>
                <a:latin typeface="Corbel" panose="020B0503020204020204" pitchFamily="34" charset="0"/>
              </a:rPr>
              <a:t>cuestionada por los encuestados. Este descontento es mayor en Lima Metropolitana.</a:t>
            </a:r>
            <a:endParaRPr lang="es-419" sz="1600" dirty="0">
              <a:solidFill>
                <a:srgbClr val="000000"/>
              </a:solidFill>
              <a:latin typeface="Corbel" panose="020B0503020204020204" pitchFamily="34" charset="0"/>
            </a:endParaRPr>
          </a:p>
        </p:txBody>
      </p:sp>
      <p:graphicFrame>
        <p:nvGraphicFramePr>
          <p:cNvPr id="18" name="31 Gráfico"/>
          <p:cNvGraphicFramePr/>
          <p:nvPr>
            <p:extLst>
              <p:ext uri="{D42A27DB-BD31-4B8C-83A1-F6EECF244321}">
                <p14:modId xmlns:p14="http://schemas.microsoft.com/office/powerpoint/2010/main" val="60139183"/>
              </p:ext>
            </p:extLst>
          </p:nvPr>
        </p:nvGraphicFramePr>
        <p:xfrm>
          <a:off x="372471" y="2646541"/>
          <a:ext cx="10896543" cy="405585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475502" y="1512812"/>
            <a:ext cx="10368509" cy="338554"/>
          </a:xfrm>
          <a:prstGeom prst="rect">
            <a:avLst/>
          </a:prstGeom>
        </p:spPr>
        <p:txBody>
          <a:bodyPr wrap="square">
            <a:spAutoFit/>
          </a:bodyPr>
          <a:lstStyle/>
          <a:p>
            <a:pPr lvl="0">
              <a:defRPr/>
            </a:pPr>
            <a:r>
              <a:rPr lang="es-PE" sz="1600" dirty="0" smtClean="0">
                <a:solidFill>
                  <a:srgbClr val="000000"/>
                </a:solidFill>
                <a:latin typeface="Corbel" panose="020B0503020204020204" pitchFamily="34" charset="0"/>
              </a:rPr>
              <a:t>¿Qué </a:t>
            </a:r>
            <a:r>
              <a:rPr lang="es-PE" sz="1600" dirty="0">
                <a:solidFill>
                  <a:srgbClr val="000000"/>
                </a:solidFill>
                <a:latin typeface="Corbel" panose="020B0503020204020204" pitchFamily="34" charset="0"/>
              </a:rPr>
              <a:t>tan de acuerdo o en desacuerdo se encuentra </a:t>
            </a:r>
            <a:r>
              <a:rPr lang="es-PE" sz="1600" dirty="0" smtClean="0">
                <a:solidFill>
                  <a:srgbClr val="000000"/>
                </a:solidFill>
                <a:latin typeface="Corbel" panose="020B0503020204020204" pitchFamily="34" charset="0"/>
              </a:rPr>
              <a:t>con</a:t>
            </a:r>
            <a:r>
              <a:rPr lang="es-419" sz="1600" dirty="0" smtClean="0">
                <a:solidFill>
                  <a:srgbClr val="000000"/>
                </a:solidFill>
                <a:latin typeface="Corbel" panose="020B0503020204020204" pitchFamily="34" charset="0"/>
              </a:rPr>
              <a:t>… </a:t>
            </a:r>
            <a:r>
              <a:rPr lang="es-PE" sz="1600" dirty="0" smtClean="0">
                <a:solidFill>
                  <a:srgbClr val="000000"/>
                </a:solidFill>
                <a:latin typeface="Corbel" panose="020B0503020204020204" pitchFamily="34" charset="0"/>
              </a:rPr>
              <a:t>?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p:txBody>
      </p:sp>
      <p:sp>
        <p:nvSpPr>
          <p:cNvPr id="2" name="Rectángulo 1"/>
          <p:cNvSpPr/>
          <p:nvPr/>
        </p:nvSpPr>
        <p:spPr>
          <a:xfrm>
            <a:off x="475502" y="1851366"/>
            <a:ext cx="9904870" cy="400110"/>
          </a:xfrm>
          <a:prstGeom prst="rect">
            <a:avLst/>
          </a:prstGeom>
        </p:spPr>
        <p:txBody>
          <a:bodyPr wrap="square">
            <a:spAutoFit/>
          </a:bodyPr>
          <a:lstStyle/>
          <a:p>
            <a:pPr lvl="0">
              <a:spcAft>
                <a:spcPts val="0"/>
              </a:spcAft>
            </a:pPr>
            <a:r>
              <a:rPr lang="es-419" sz="2000" b="1" dirty="0">
                <a:latin typeface="Corbel" panose="020B0503020204020204" pitchFamily="34" charset="0"/>
                <a:ea typeface="Times New Roman" panose="02020603050405020304" pitchFamily="18" charset="0"/>
              </a:rPr>
              <a:t>El Estado peruano ha sido efectivo en </a:t>
            </a:r>
            <a:r>
              <a:rPr lang="es-419" sz="2000" b="1" u="sng" dirty="0">
                <a:latin typeface="Corbel" panose="020B0503020204020204" pitchFamily="34" charset="0"/>
                <a:ea typeface="Times New Roman" panose="02020603050405020304" pitchFamily="18" charset="0"/>
              </a:rPr>
              <a:t>proteger a las mujeres </a:t>
            </a:r>
            <a:r>
              <a:rPr lang="es-419" sz="2000" b="1" dirty="0">
                <a:latin typeface="Corbel" panose="020B0503020204020204" pitchFamily="34" charset="0"/>
                <a:ea typeface="Times New Roman" panose="02020603050405020304" pitchFamily="18" charset="0"/>
              </a:rPr>
              <a:t>frente a casos de </a:t>
            </a:r>
            <a:r>
              <a:rPr lang="es-419" sz="2000" b="1" dirty="0" smtClean="0">
                <a:latin typeface="Corbel" panose="020B0503020204020204" pitchFamily="34" charset="0"/>
                <a:ea typeface="Times New Roman" panose="02020603050405020304" pitchFamily="18" charset="0"/>
              </a:rPr>
              <a:t>violencia </a:t>
            </a:r>
            <a:endParaRPr lang="es-ES" sz="3600" b="1" dirty="0">
              <a:effectLst/>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1618080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500590"/>
            <a:ext cx="9737444"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defTabSz="914400">
              <a:spcBef>
                <a:spcPts val="0"/>
              </a:spcBef>
              <a:defRPr/>
            </a:pPr>
            <a:r>
              <a:rPr lang="es-419" dirty="0" smtClean="0">
                <a:solidFill>
                  <a:srgbClr val="000000"/>
                </a:solidFill>
                <a:latin typeface="Corbel" panose="020B0503020204020204" pitchFamily="34" charset="0"/>
              </a:rPr>
              <a:t>¿El Estado peruano castiga a los hombres?- </a:t>
            </a:r>
            <a:r>
              <a:rPr lang="es-419" dirty="0">
                <a:solidFill>
                  <a:srgbClr val="000000"/>
                </a:solidFill>
                <a:latin typeface="Corbel" panose="020B0503020204020204" pitchFamily="34" charset="0"/>
              </a:rPr>
              <a:t>Comparativo </a:t>
            </a:r>
            <a:r>
              <a:rPr lang="es-419" dirty="0" smtClean="0">
                <a:solidFill>
                  <a:srgbClr val="000000"/>
                </a:solidFill>
                <a:latin typeface="Corbel" panose="020B0503020204020204" pitchFamily="34" charset="0"/>
              </a:rPr>
              <a:t>Lima vs. Interior</a:t>
            </a:r>
          </a:p>
          <a:p>
            <a:pPr defTabSz="914400">
              <a:spcBef>
                <a:spcPts val="0"/>
              </a:spcBef>
              <a:defRPr/>
            </a:pPr>
            <a:r>
              <a:rPr lang="es-419" sz="1600" dirty="0" smtClean="0">
                <a:solidFill>
                  <a:srgbClr val="000000"/>
                </a:solidFill>
                <a:latin typeface="Corbel" panose="020B0503020204020204" pitchFamily="34" charset="0"/>
              </a:rPr>
              <a:t>Del mismo modo, tampoco se percibe que el Estado ejerza medidas punitivas suficientes contra los hombres que ejercen violencia contra la mujer.</a:t>
            </a:r>
            <a:endParaRPr lang="es-419" sz="1600" dirty="0">
              <a:solidFill>
                <a:srgbClr val="000000"/>
              </a:solidFill>
              <a:latin typeface="Corbel" panose="020B0503020204020204" pitchFamily="34" charset="0"/>
            </a:endParaRPr>
          </a:p>
        </p:txBody>
      </p:sp>
      <p:graphicFrame>
        <p:nvGraphicFramePr>
          <p:cNvPr id="18" name="31 Gráfico"/>
          <p:cNvGraphicFramePr/>
          <p:nvPr>
            <p:extLst>
              <p:ext uri="{D42A27DB-BD31-4B8C-83A1-F6EECF244321}">
                <p14:modId xmlns:p14="http://schemas.microsoft.com/office/powerpoint/2010/main" val="2180239012"/>
              </p:ext>
            </p:extLst>
          </p:nvPr>
        </p:nvGraphicFramePr>
        <p:xfrm>
          <a:off x="372471" y="2646541"/>
          <a:ext cx="10896543" cy="405585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475502" y="1512812"/>
            <a:ext cx="10368509" cy="338554"/>
          </a:xfrm>
          <a:prstGeom prst="rect">
            <a:avLst/>
          </a:prstGeom>
        </p:spPr>
        <p:txBody>
          <a:bodyPr wrap="square">
            <a:spAutoFit/>
          </a:bodyPr>
          <a:lstStyle/>
          <a:p>
            <a:pPr lvl="0">
              <a:defRPr/>
            </a:pPr>
            <a:r>
              <a:rPr lang="es-PE" sz="1600" dirty="0" smtClean="0">
                <a:solidFill>
                  <a:srgbClr val="000000"/>
                </a:solidFill>
                <a:latin typeface="Corbel" panose="020B0503020204020204" pitchFamily="34" charset="0"/>
              </a:rPr>
              <a:t>¿Qué </a:t>
            </a:r>
            <a:r>
              <a:rPr lang="es-PE" sz="1600" dirty="0">
                <a:solidFill>
                  <a:srgbClr val="000000"/>
                </a:solidFill>
                <a:latin typeface="Corbel" panose="020B0503020204020204" pitchFamily="34" charset="0"/>
              </a:rPr>
              <a:t>tan de acuerdo o en desacuerdo se encuentra </a:t>
            </a:r>
            <a:r>
              <a:rPr lang="es-PE" sz="1600" dirty="0" smtClean="0">
                <a:solidFill>
                  <a:srgbClr val="000000"/>
                </a:solidFill>
                <a:latin typeface="Corbel" panose="020B0503020204020204" pitchFamily="34" charset="0"/>
              </a:rPr>
              <a:t>con</a:t>
            </a:r>
            <a:r>
              <a:rPr lang="es-419" sz="1600" dirty="0" smtClean="0">
                <a:solidFill>
                  <a:srgbClr val="000000"/>
                </a:solidFill>
                <a:latin typeface="Corbel" panose="020B0503020204020204" pitchFamily="34" charset="0"/>
              </a:rPr>
              <a:t>… </a:t>
            </a:r>
            <a:r>
              <a:rPr lang="es-PE" sz="1600" dirty="0" smtClean="0">
                <a:solidFill>
                  <a:srgbClr val="000000"/>
                </a:solidFill>
                <a:latin typeface="Corbel" panose="020B0503020204020204" pitchFamily="34" charset="0"/>
              </a:rPr>
              <a:t>?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p:txBody>
      </p:sp>
      <p:sp>
        <p:nvSpPr>
          <p:cNvPr id="2" name="Rectángulo 1"/>
          <p:cNvSpPr/>
          <p:nvPr/>
        </p:nvSpPr>
        <p:spPr>
          <a:xfrm>
            <a:off x="475502" y="1851366"/>
            <a:ext cx="9904870" cy="400110"/>
          </a:xfrm>
          <a:prstGeom prst="rect">
            <a:avLst/>
          </a:prstGeom>
        </p:spPr>
        <p:txBody>
          <a:bodyPr wrap="square">
            <a:spAutoFit/>
          </a:bodyPr>
          <a:lstStyle/>
          <a:p>
            <a:pPr lvl="0">
              <a:spcAft>
                <a:spcPts val="0"/>
              </a:spcAft>
            </a:pPr>
            <a:r>
              <a:rPr lang="es-PE" sz="2000" b="1" dirty="0" smtClean="0">
                <a:latin typeface="Corbel" panose="020B0503020204020204" pitchFamily="34" charset="0"/>
                <a:ea typeface="Times New Roman" panose="02020603050405020304" pitchFamily="18" charset="0"/>
              </a:rPr>
              <a:t>El </a:t>
            </a:r>
            <a:r>
              <a:rPr lang="es-PE" sz="2000" b="1" dirty="0">
                <a:latin typeface="Corbel" panose="020B0503020204020204" pitchFamily="34" charset="0"/>
                <a:ea typeface="Times New Roman" panose="02020603050405020304" pitchFamily="18" charset="0"/>
              </a:rPr>
              <a:t>Estado peruano ha sido efectivo en </a:t>
            </a:r>
            <a:r>
              <a:rPr lang="es-PE" sz="2000" b="1" u="sng" dirty="0">
                <a:latin typeface="Corbel" panose="020B0503020204020204" pitchFamily="34" charset="0"/>
                <a:ea typeface="Times New Roman" panose="02020603050405020304" pitchFamily="18" charset="0"/>
              </a:rPr>
              <a:t>castigar a los hombres </a:t>
            </a:r>
            <a:r>
              <a:rPr lang="es-PE" sz="2000" b="1" dirty="0">
                <a:latin typeface="Corbel" panose="020B0503020204020204" pitchFamily="34" charset="0"/>
                <a:ea typeface="Times New Roman" panose="02020603050405020304" pitchFamily="18" charset="0"/>
              </a:rPr>
              <a:t>frente a casos de violencia.</a:t>
            </a:r>
            <a:endParaRPr lang="es-ES" sz="3600" b="1" dirty="0">
              <a:effectLst/>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3372290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rgbClr val="008442"/>
          </a:solidFill>
        </p:spPr>
        <p:txBody>
          <a:bodyPr/>
          <a:lstStyle/>
          <a:p>
            <a:pPr>
              <a:spcAft>
                <a:spcPts val="400"/>
              </a:spcAft>
            </a:pPr>
            <a:r>
              <a:rPr lang="es-419" sz="4400" dirty="0" smtClean="0">
                <a:latin typeface="Corbel" panose="020B0503020204020204" pitchFamily="34" charset="0"/>
              </a:rPr>
              <a:t>Aprobación de temas como…</a:t>
            </a:r>
            <a:endParaRPr lang="es-PE" sz="4400" dirty="0">
              <a:latin typeface="Corbel" panose="020B0503020204020204" pitchFamily="34" charset="0"/>
            </a:endParaRPr>
          </a:p>
        </p:txBody>
      </p:sp>
      <p:sp>
        <p:nvSpPr>
          <p:cNvPr id="3" name="Rectángulo 2"/>
          <p:cNvSpPr/>
          <p:nvPr/>
        </p:nvSpPr>
        <p:spPr bwMode="gray">
          <a:xfrm>
            <a:off x="6530109" y="6456218"/>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25127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31 Gráfico"/>
          <p:cNvGraphicFramePr/>
          <p:nvPr>
            <p:extLst>
              <p:ext uri="{D42A27DB-BD31-4B8C-83A1-F6EECF244321}">
                <p14:modId xmlns:p14="http://schemas.microsoft.com/office/powerpoint/2010/main" val="3035904495"/>
              </p:ext>
            </p:extLst>
          </p:nvPr>
        </p:nvGraphicFramePr>
        <p:xfrm>
          <a:off x="432788" y="2467292"/>
          <a:ext cx="10896543" cy="405585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432788" y="1564327"/>
            <a:ext cx="10368509" cy="954107"/>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Utilizando una escala del 1 al 10, donde 1 es “desaprueba totalmente” y 10 “aprueba totalmente”, le voy a pedir que me diga ¿Hasta que punto aprueba o desaprueba las siguientes situaciones?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a:p>
            <a:pPr lvl="0">
              <a:defRPr/>
            </a:pPr>
            <a:r>
              <a:rPr lang="es-419" sz="2400" b="1" dirty="0" smtClean="0">
                <a:solidFill>
                  <a:srgbClr val="000000"/>
                </a:solidFill>
                <a:latin typeface="Corbel" panose="020B0503020204020204" pitchFamily="34" charset="0"/>
              </a:rPr>
              <a:t>(% calificaciones 8, 9 y 10)</a:t>
            </a:r>
            <a:endParaRPr lang="es-PE" sz="2400" b="1" dirty="0">
              <a:solidFill>
                <a:srgbClr val="000000"/>
              </a:solidFill>
              <a:latin typeface="Corbel" panose="020B0503020204020204" pitchFamily="34" charset="0"/>
            </a:endParaRPr>
          </a:p>
        </p:txBody>
      </p:sp>
      <p:sp>
        <p:nvSpPr>
          <p:cNvPr id="5" name="Título 10"/>
          <p:cNvSpPr txBox="1">
            <a:spLocks/>
          </p:cNvSpPr>
          <p:nvPr/>
        </p:nvSpPr>
        <p:spPr>
          <a:xfrm>
            <a:off x="432788" y="482701"/>
            <a:ext cx="9509701" cy="830232"/>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¿Qué tanto aprueba….?- Tolerancia frente a diversos temas</a:t>
            </a:r>
          </a:p>
          <a:p>
            <a:pPr lvl="0" defTabSz="914400">
              <a:spcBef>
                <a:spcPts val="0"/>
              </a:spcBef>
              <a:defRPr/>
            </a:pPr>
            <a:r>
              <a:rPr lang="es-419" sz="1600" dirty="0" smtClean="0">
                <a:solidFill>
                  <a:srgbClr val="000000"/>
                </a:solidFill>
                <a:latin typeface="Corbel" panose="020B0503020204020204" pitchFamily="34" charset="0"/>
              </a:rPr>
              <a:t>En general, las mujeres se presentan como más tolerantes que los hombres, salvo en el caso del sexo prematrimonial donde estos últimos se muestran más a favor. </a:t>
            </a:r>
          </a:p>
        </p:txBody>
      </p:sp>
    </p:spTree>
    <p:extLst>
      <p:ext uri="{BB962C8B-B14F-4D97-AF65-F5344CB8AC3E}">
        <p14:creationId xmlns:p14="http://schemas.microsoft.com/office/powerpoint/2010/main" val="4048855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459930"/>
            <a:ext cx="9737444"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¿Qué </a:t>
            </a:r>
            <a:r>
              <a:rPr lang="es-419" dirty="0">
                <a:solidFill>
                  <a:srgbClr val="000000"/>
                </a:solidFill>
                <a:latin typeface="Corbel" panose="020B0503020204020204" pitchFamily="34" charset="0"/>
              </a:rPr>
              <a:t>tanto aprueba….?- Tolerancia frente a diversos temas </a:t>
            </a:r>
            <a:endParaRPr lang="es-419" dirty="0" smtClean="0">
              <a:solidFill>
                <a:srgbClr val="000000"/>
              </a:solidFill>
              <a:latin typeface="Corbel" panose="020B0503020204020204" pitchFamily="34" charset="0"/>
            </a:endParaRPr>
          </a:p>
          <a:p>
            <a:pPr lvl="0" defTabSz="914400">
              <a:spcBef>
                <a:spcPts val="0"/>
              </a:spcBef>
              <a:defRPr/>
            </a:pPr>
            <a:r>
              <a:rPr lang="es-419" sz="1800" dirty="0" smtClean="0">
                <a:solidFill>
                  <a:srgbClr val="000000"/>
                </a:solidFill>
                <a:latin typeface="Corbel" panose="020B0503020204020204" pitchFamily="34" charset="0"/>
              </a:rPr>
              <a:t>Diferencias por zona geográfica, edad, identificación ideológica y nivel de instrucción</a:t>
            </a:r>
          </a:p>
          <a:p>
            <a:pPr lvl="0" defTabSz="914400">
              <a:spcBef>
                <a:spcPts val="0"/>
              </a:spcBef>
              <a:defRPr/>
            </a:pPr>
            <a:r>
              <a:rPr lang="es-419" dirty="0" smtClean="0">
                <a:solidFill>
                  <a:srgbClr val="000000"/>
                </a:solidFill>
                <a:latin typeface="Corbel" panose="020B0503020204020204" pitchFamily="34" charset="0"/>
              </a:rPr>
              <a:t> </a:t>
            </a:r>
          </a:p>
        </p:txBody>
      </p:sp>
      <p:graphicFrame>
        <p:nvGraphicFramePr>
          <p:cNvPr id="4" name="Tabla 3"/>
          <p:cNvGraphicFramePr>
            <a:graphicFrameLocks noGrp="1"/>
          </p:cNvGraphicFramePr>
          <p:nvPr>
            <p:extLst>
              <p:ext uri="{D42A27DB-BD31-4B8C-83A1-F6EECF244321}">
                <p14:modId xmlns:p14="http://schemas.microsoft.com/office/powerpoint/2010/main" val="2563384525"/>
              </p:ext>
            </p:extLst>
          </p:nvPr>
        </p:nvGraphicFramePr>
        <p:xfrm>
          <a:off x="682579" y="2518230"/>
          <a:ext cx="10779616" cy="3738301"/>
        </p:xfrm>
        <a:graphic>
          <a:graphicData uri="http://schemas.openxmlformats.org/drawingml/2006/table">
            <a:tbl>
              <a:tblPr>
                <a:tableStyleId>{5C22544A-7EE6-4342-B048-85BDC9FD1C3A}</a:tableStyleId>
              </a:tblPr>
              <a:tblGrid>
                <a:gridCol w="1828801"/>
                <a:gridCol w="665370"/>
                <a:gridCol w="697408"/>
                <a:gridCol w="710721"/>
                <a:gridCol w="695459"/>
                <a:gridCol w="682580"/>
                <a:gridCol w="824248"/>
                <a:gridCol w="1031746"/>
                <a:gridCol w="726152"/>
                <a:gridCol w="869392"/>
                <a:gridCol w="983882"/>
                <a:gridCol w="1063857"/>
              </a:tblGrid>
              <a:tr h="392418">
                <a:tc rowSpan="2">
                  <a:txBody>
                    <a:bodyPr/>
                    <a:lstStyle/>
                    <a:p>
                      <a:pPr algn="ctr" fontAlgn="ctr"/>
                      <a:r>
                        <a:rPr lang="es-419" sz="2000" b="1" u="none" strike="noStrike" dirty="0" smtClean="0">
                          <a:solidFill>
                            <a:schemeClr val="bg1"/>
                          </a:solidFill>
                          <a:effectLst/>
                          <a:latin typeface="Corbel" panose="020B0503020204020204" pitchFamily="34" charset="0"/>
                        </a:rPr>
                        <a:t>(% calificaciones 8,9</a:t>
                      </a:r>
                      <a:r>
                        <a:rPr lang="es-419" sz="2000" b="1" u="none" strike="noStrike" baseline="0" dirty="0" smtClean="0">
                          <a:solidFill>
                            <a:schemeClr val="bg1"/>
                          </a:solidFill>
                          <a:effectLst/>
                          <a:latin typeface="Corbel" panose="020B0503020204020204" pitchFamily="34" charset="0"/>
                        </a:rPr>
                        <a:t> y 10)</a:t>
                      </a:r>
                      <a:endParaRPr lang="es-ES" sz="20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rowSpan="2">
                  <a:txBody>
                    <a:bodyPr/>
                    <a:lstStyle/>
                    <a:p>
                      <a:pPr algn="ctr" fontAlgn="ctr"/>
                      <a:r>
                        <a:rPr lang="es-419" sz="1600" b="1" u="none" strike="noStrike" dirty="0" smtClean="0">
                          <a:solidFill>
                            <a:schemeClr val="bg1"/>
                          </a:solidFill>
                          <a:effectLst/>
                          <a:latin typeface="Corbel" panose="020B0503020204020204" pitchFamily="34" charset="0"/>
                        </a:rPr>
                        <a:t>Total</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gridSpan="2">
                  <a:txBody>
                    <a:bodyPr/>
                    <a:lstStyle/>
                    <a:p>
                      <a:pPr algn="ctr" fontAlgn="ctr"/>
                      <a:r>
                        <a:rPr lang="es-419" sz="1600" b="1" u="none" strike="noStrike" dirty="0" smtClean="0">
                          <a:solidFill>
                            <a:schemeClr val="bg1"/>
                          </a:solidFill>
                          <a:effectLst/>
                          <a:latin typeface="Corbel" panose="020B0503020204020204" pitchFamily="34" charset="0"/>
                        </a:rPr>
                        <a:t>ZONA</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hMerge="1">
                  <a:txBody>
                    <a:bodyPr/>
                    <a:lstStyle/>
                    <a:p>
                      <a:endParaRPr lang="es-ES"/>
                    </a:p>
                  </a:txBody>
                  <a:tcPr/>
                </a:tc>
                <a:tc gridSpan="3">
                  <a:txBody>
                    <a:bodyPr/>
                    <a:lstStyle/>
                    <a:p>
                      <a:pPr algn="ctr" fontAlgn="ctr"/>
                      <a:r>
                        <a:rPr lang="es-ES" sz="1600" b="1" u="none" strike="noStrike" dirty="0">
                          <a:solidFill>
                            <a:schemeClr val="bg1"/>
                          </a:solidFill>
                          <a:effectLst/>
                          <a:latin typeface="Corbel" panose="020B0503020204020204" pitchFamily="34" charset="0"/>
                        </a:rPr>
                        <a:t>EDAD</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hMerge="1">
                  <a:txBody>
                    <a:bodyPr/>
                    <a:lstStyle/>
                    <a:p>
                      <a:endParaRPr lang="es-ES"/>
                    </a:p>
                  </a:txBody>
                  <a:tcPr/>
                </a:tc>
                <a:tc hMerge="1">
                  <a:txBody>
                    <a:bodyPr/>
                    <a:lstStyle/>
                    <a:p>
                      <a:endParaRPr lang="es-ES"/>
                    </a:p>
                  </a:txBody>
                  <a:tcPr/>
                </a:tc>
                <a:tc gridSpan="3">
                  <a:txBody>
                    <a:bodyPr/>
                    <a:lstStyle/>
                    <a:p>
                      <a:pPr algn="ctr" fontAlgn="ctr"/>
                      <a:r>
                        <a:rPr lang="es-419" sz="1600" b="1" i="0" u="none" strike="noStrike" dirty="0" smtClean="0">
                          <a:solidFill>
                            <a:schemeClr val="bg1"/>
                          </a:solidFill>
                          <a:effectLst/>
                          <a:latin typeface="Corbel" panose="020B0503020204020204" pitchFamily="34" charset="0"/>
                        </a:rPr>
                        <a:t>IDENTIFICACION</a:t>
                      </a:r>
                      <a:r>
                        <a:rPr lang="es-419" sz="1600" b="1" i="0" u="none" strike="noStrike" baseline="0" dirty="0" smtClean="0">
                          <a:solidFill>
                            <a:schemeClr val="bg1"/>
                          </a:solidFill>
                          <a:effectLst/>
                          <a:latin typeface="Corbel" panose="020B0503020204020204" pitchFamily="34" charset="0"/>
                        </a:rPr>
                        <a:t> IDEOLOGICA</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hMerge="1">
                  <a:txBody>
                    <a:bodyPr/>
                    <a:lstStyle/>
                    <a:p>
                      <a:endParaRPr lang="es-ES"/>
                    </a:p>
                  </a:txBody>
                  <a:tcPr/>
                </a:tc>
                <a:tc hMerge="1">
                  <a:txBody>
                    <a:bodyPr/>
                    <a:lstStyle/>
                    <a:p>
                      <a:pPr algn="ctr" fontAlgn="ct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gridSpan="2">
                  <a:txBody>
                    <a:bodyPr/>
                    <a:lstStyle/>
                    <a:p>
                      <a:pPr algn="ctr" fontAlgn="ctr"/>
                      <a:r>
                        <a:rPr lang="es-419" sz="1600" b="1" i="0" u="none" strike="noStrike" dirty="0" smtClean="0">
                          <a:solidFill>
                            <a:schemeClr val="bg1"/>
                          </a:solidFill>
                          <a:effectLst/>
                          <a:latin typeface="Corbel" panose="020B0503020204020204" pitchFamily="34" charset="0"/>
                        </a:rPr>
                        <a:t>NIVEL</a:t>
                      </a:r>
                      <a:r>
                        <a:rPr lang="es-419" sz="1600" b="1" i="0" u="none" strike="noStrike" baseline="0" dirty="0" smtClean="0">
                          <a:solidFill>
                            <a:schemeClr val="bg1"/>
                          </a:solidFill>
                          <a:effectLst/>
                          <a:latin typeface="Corbel" panose="020B0503020204020204" pitchFamily="34" charset="0"/>
                        </a:rPr>
                        <a:t> DE INSTRUCCION</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hMerge="1">
                  <a:txBody>
                    <a:bodyPr/>
                    <a:lstStyle/>
                    <a:p>
                      <a:endParaRPr lang="es-ES"/>
                    </a:p>
                  </a:txBody>
                  <a:tcPr/>
                </a:tc>
              </a:tr>
              <a:tr h="463618">
                <a:tc vMerge="1">
                  <a:txBody>
                    <a:bodyPr/>
                    <a:lstStyle/>
                    <a:p>
                      <a:endParaRPr lang="es-ES"/>
                    </a:p>
                  </a:txBody>
                  <a:tcPr/>
                </a:tc>
                <a:tc vMerge="1">
                  <a:txBody>
                    <a:bodyPr/>
                    <a:lstStyle/>
                    <a:p>
                      <a:endParaRPr lang="es-ES"/>
                    </a:p>
                  </a:txBody>
                  <a:tcPr/>
                </a:tc>
                <a:tc>
                  <a:txBody>
                    <a:bodyPr/>
                    <a:lstStyle/>
                    <a:p>
                      <a:pPr algn="ctr" fontAlgn="ctr"/>
                      <a:r>
                        <a:rPr lang="es-419" sz="1600" b="1" u="none" strike="noStrike" dirty="0" smtClean="0">
                          <a:solidFill>
                            <a:schemeClr val="bg1"/>
                          </a:solidFill>
                          <a:effectLst/>
                          <a:latin typeface="Corbel" panose="020B0503020204020204" pitchFamily="34" charset="0"/>
                        </a:rPr>
                        <a:t>Lima </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a:txBody>
                    <a:bodyPr/>
                    <a:lstStyle/>
                    <a:p>
                      <a:pPr algn="ctr" fontAlgn="ctr"/>
                      <a:r>
                        <a:rPr lang="es-419" sz="1600" b="1" u="none" strike="noStrike" dirty="0" smtClean="0">
                          <a:solidFill>
                            <a:schemeClr val="bg1"/>
                          </a:solidFill>
                          <a:effectLst/>
                          <a:latin typeface="Corbel" panose="020B0503020204020204" pitchFamily="34" charset="0"/>
                        </a:rPr>
                        <a:t>Interior</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a:txBody>
                    <a:bodyPr/>
                    <a:lstStyle/>
                    <a:p>
                      <a:pPr algn="ctr" fontAlgn="ctr"/>
                      <a:r>
                        <a:rPr lang="es-ES" sz="1600" b="1" u="none" strike="noStrike" dirty="0">
                          <a:solidFill>
                            <a:schemeClr val="bg1"/>
                          </a:solidFill>
                          <a:effectLst/>
                          <a:latin typeface="Corbel" panose="020B0503020204020204" pitchFamily="34" charset="0"/>
                        </a:rPr>
                        <a:t>18-24</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a:txBody>
                    <a:bodyPr/>
                    <a:lstStyle/>
                    <a:p>
                      <a:pPr algn="ctr" fontAlgn="ctr"/>
                      <a:r>
                        <a:rPr lang="es-ES" sz="1600" b="1" u="none" strike="noStrike" dirty="0">
                          <a:solidFill>
                            <a:schemeClr val="bg1"/>
                          </a:solidFill>
                          <a:effectLst/>
                          <a:latin typeface="Corbel" panose="020B0503020204020204" pitchFamily="34" charset="0"/>
                        </a:rPr>
                        <a:t>25-39</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a:txBody>
                    <a:bodyPr/>
                    <a:lstStyle/>
                    <a:p>
                      <a:pPr algn="ctr" fontAlgn="ctr"/>
                      <a:r>
                        <a:rPr lang="es-ES" sz="1600" b="1" u="none" strike="noStrike" dirty="0">
                          <a:solidFill>
                            <a:schemeClr val="bg1"/>
                          </a:solidFill>
                          <a:effectLst/>
                          <a:latin typeface="Corbel" panose="020B0503020204020204" pitchFamily="34" charset="0"/>
                        </a:rPr>
                        <a:t>40 </a:t>
                      </a:r>
                      <a:r>
                        <a:rPr lang="es-419" sz="1600" b="1" u="none" strike="noStrike" dirty="0" smtClean="0">
                          <a:solidFill>
                            <a:schemeClr val="bg1"/>
                          </a:solidFill>
                          <a:effectLst/>
                          <a:latin typeface="Corbel" panose="020B0503020204020204" pitchFamily="34" charset="0"/>
                        </a:rPr>
                        <a:t>a</a:t>
                      </a:r>
                      <a:r>
                        <a:rPr lang="es-419" sz="1600" b="1" u="none" strike="noStrike" baseline="0" dirty="0" smtClean="0">
                          <a:solidFill>
                            <a:schemeClr val="bg1"/>
                          </a:solidFill>
                          <a:effectLst/>
                          <a:latin typeface="Corbel" panose="020B0503020204020204" pitchFamily="34" charset="0"/>
                        </a:rPr>
                        <a:t> más</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a:txBody>
                    <a:bodyPr/>
                    <a:lstStyle/>
                    <a:p>
                      <a:pPr algn="ctr" fontAlgn="ctr"/>
                      <a:r>
                        <a:rPr lang="es-419" sz="1600" b="1" i="0" u="none" strike="noStrike" dirty="0" smtClean="0">
                          <a:solidFill>
                            <a:schemeClr val="bg1"/>
                          </a:solidFill>
                          <a:effectLst/>
                          <a:latin typeface="Corbel" panose="020B0503020204020204" pitchFamily="34" charset="0"/>
                        </a:rPr>
                        <a:t>Izquierda</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a:txBody>
                    <a:bodyPr/>
                    <a:lstStyle/>
                    <a:p>
                      <a:pPr algn="ctr" fontAlgn="ctr"/>
                      <a:r>
                        <a:rPr lang="es-419" sz="1600" b="1" i="0" u="none" strike="noStrike" dirty="0" smtClean="0">
                          <a:solidFill>
                            <a:schemeClr val="bg1"/>
                          </a:solidFill>
                          <a:effectLst/>
                          <a:latin typeface="Corbel" panose="020B0503020204020204" pitchFamily="34" charset="0"/>
                        </a:rPr>
                        <a:t>Centro</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a:txBody>
                    <a:bodyPr/>
                    <a:lstStyle/>
                    <a:p>
                      <a:pPr algn="ctr" fontAlgn="ctr"/>
                      <a:r>
                        <a:rPr lang="es-419" sz="1600" b="1" i="0" u="none" strike="noStrike" dirty="0" smtClean="0">
                          <a:solidFill>
                            <a:schemeClr val="bg1"/>
                          </a:solidFill>
                          <a:effectLst/>
                          <a:latin typeface="Corbel" panose="020B0503020204020204" pitchFamily="34" charset="0"/>
                        </a:rPr>
                        <a:t>Derecha</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a:txBody>
                    <a:bodyPr/>
                    <a:lstStyle/>
                    <a:p>
                      <a:pPr algn="ctr" fontAlgn="ctr"/>
                      <a:r>
                        <a:rPr lang="es-419" sz="1600" b="1" i="0" u="none" strike="noStrike" dirty="0" smtClean="0">
                          <a:solidFill>
                            <a:schemeClr val="bg1"/>
                          </a:solidFill>
                          <a:effectLst/>
                          <a:latin typeface="Corbel" panose="020B0503020204020204" pitchFamily="34" charset="0"/>
                        </a:rPr>
                        <a:t>Básica</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c>
                  <a:txBody>
                    <a:bodyPr/>
                    <a:lstStyle/>
                    <a:p>
                      <a:pPr algn="ctr" fontAlgn="ctr"/>
                      <a:r>
                        <a:rPr lang="es-419" sz="1600" b="1" i="0" u="none" strike="noStrike" dirty="0" smtClean="0">
                          <a:solidFill>
                            <a:schemeClr val="bg1"/>
                          </a:solidFill>
                          <a:effectLst/>
                          <a:latin typeface="Corbel" panose="020B0503020204020204" pitchFamily="34" charset="0"/>
                        </a:rPr>
                        <a:t>Superior</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1"/>
                    </a:solidFill>
                  </a:tcPr>
                </a:tc>
              </a:tr>
              <a:tr h="392418">
                <a:tc>
                  <a:txBody>
                    <a:bodyPr/>
                    <a:lstStyle/>
                    <a:p>
                      <a:pPr algn="l" fontAlgn="b"/>
                      <a:r>
                        <a:rPr lang="es-ES" sz="1400" b="0" i="0" u="none" strike="noStrike" dirty="0">
                          <a:solidFill>
                            <a:srgbClr val="000000"/>
                          </a:solidFill>
                          <a:effectLst/>
                          <a:latin typeface="Corbel" panose="020B0503020204020204" pitchFamily="34" charset="0"/>
                        </a:rPr>
                        <a:t> El uso de anticonceptivos                                                                          </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66%</a:t>
                      </a:r>
                    </a:p>
                  </a:txBody>
                  <a:tcPr marL="9525" marR="9525" marT="9525" marB="0" anchor="ctr"/>
                </a:tc>
                <a:tc>
                  <a:txBody>
                    <a:bodyPr/>
                    <a:lstStyle/>
                    <a:p>
                      <a:pPr algn="ctr" fontAlgn="ctr"/>
                      <a:r>
                        <a:rPr lang="es-ES" sz="1400" b="1" i="0" u="none" strike="noStrike" dirty="0">
                          <a:solidFill>
                            <a:srgbClr val="DC291E"/>
                          </a:solidFill>
                          <a:effectLst/>
                          <a:latin typeface="Corbel" panose="020B0503020204020204" pitchFamily="34" charset="0"/>
                        </a:rPr>
                        <a:t>73%</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63%</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62%</a:t>
                      </a:r>
                    </a:p>
                  </a:txBody>
                  <a:tcPr marL="9525" marR="9525" marT="9525" marB="0" anchor="ctr"/>
                </a:tc>
                <a:tc>
                  <a:txBody>
                    <a:bodyPr/>
                    <a:lstStyle/>
                    <a:p>
                      <a:pPr algn="ctr" fontAlgn="ctr"/>
                      <a:r>
                        <a:rPr lang="es-ES" sz="1400" b="0" i="0" u="none" strike="noStrike" dirty="0">
                          <a:solidFill>
                            <a:srgbClr val="000000"/>
                          </a:solidFill>
                          <a:effectLst/>
                          <a:latin typeface="Corbel" panose="020B0503020204020204" pitchFamily="34" charset="0"/>
                        </a:rPr>
                        <a:t>69%</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65%</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62%</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63%</a:t>
                      </a:r>
                    </a:p>
                  </a:txBody>
                  <a:tcPr marL="9525" marR="9525" marT="9525" marB="0" anchor="ctr"/>
                </a:tc>
                <a:tc>
                  <a:txBody>
                    <a:bodyPr/>
                    <a:lstStyle/>
                    <a:p>
                      <a:pPr algn="ctr" fontAlgn="ctr"/>
                      <a:r>
                        <a:rPr lang="es-ES" sz="1400" b="1" i="0" u="none" strike="noStrike" dirty="0">
                          <a:solidFill>
                            <a:srgbClr val="DC291E"/>
                          </a:solidFill>
                          <a:effectLst/>
                          <a:latin typeface="Corbel" panose="020B0503020204020204" pitchFamily="34" charset="0"/>
                        </a:rPr>
                        <a:t>71%</a:t>
                      </a:r>
                    </a:p>
                  </a:txBody>
                  <a:tcPr marL="9525" marR="9525" marT="9525" marB="0" anchor="ctr"/>
                </a:tc>
                <a:tc>
                  <a:txBody>
                    <a:bodyPr/>
                    <a:lstStyle/>
                    <a:p>
                      <a:pPr marL="0" algn="ctr" defTabSz="1219170" rtl="0" eaLnBrk="1" fontAlgn="ctr" latinLnBrk="0" hangingPunct="1"/>
                      <a:r>
                        <a:rPr lang="es-ES" sz="1400" b="0" i="0" u="none" strike="noStrike" kern="1200" dirty="0">
                          <a:solidFill>
                            <a:srgbClr val="000000"/>
                          </a:solidFill>
                          <a:effectLst/>
                          <a:latin typeface="Corbel" panose="020B0503020204020204" pitchFamily="34" charset="0"/>
                          <a:ea typeface="+mn-ea"/>
                          <a:cs typeface="+mn-cs"/>
                        </a:rPr>
                        <a:t>62%</a:t>
                      </a:r>
                    </a:p>
                  </a:txBody>
                  <a:tcPr marL="9525" marR="9525" marT="9525" marB="0" anchor="ctr"/>
                </a:tc>
                <a:tc>
                  <a:txBody>
                    <a:bodyPr/>
                    <a:lstStyle/>
                    <a:p>
                      <a:pPr marL="0" algn="ctr" defTabSz="1219170" rtl="0" eaLnBrk="1" fontAlgn="ctr" latinLnBrk="0" hangingPunct="1"/>
                      <a:r>
                        <a:rPr lang="es-ES" sz="1400" b="1" i="0" u="none" strike="noStrike" kern="1200" dirty="0">
                          <a:solidFill>
                            <a:srgbClr val="DC291E"/>
                          </a:solidFill>
                          <a:effectLst/>
                          <a:latin typeface="Corbel" panose="020B0503020204020204" pitchFamily="34" charset="0"/>
                          <a:ea typeface="+mn-ea"/>
                          <a:cs typeface="+mn-cs"/>
                        </a:rPr>
                        <a:t>73%</a:t>
                      </a:r>
                    </a:p>
                  </a:txBody>
                  <a:tcPr marL="9525" marR="9525" marT="9525" marB="0" anchor="ctr"/>
                </a:tc>
              </a:tr>
              <a:tr h="392418">
                <a:tc>
                  <a:txBody>
                    <a:bodyPr/>
                    <a:lstStyle/>
                    <a:p>
                      <a:pPr algn="l" fontAlgn="b"/>
                      <a:r>
                        <a:rPr lang="es-PE" sz="1400" b="0" i="0" u="none" strike="noStrike" dirty="0">
                          <a:solidFill>
                            <a:srgbClr val="000000"/>
                          </a:solidFill>
                          <a:effectLst/>
                          <a:latin typeface="Corbel" panose="020B0503020204020204" pitchFamily="34" charset="0"/>
                        </a:rPr>
                        <a:t> Que sea la mujer la que proponga el uso del condón (preservativo) cuando va a tener una relación   </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55%</a:t>
                      </a:r>
                    </a:p>
                  </a:txBody>
                  <a:tcPr marL="9525" marR="9525" marT="9525" marB="0" anchor="ctr"/>
                </a:tc>
                <a:tc>
                  <a:txBody>
                    <a:bodyPr/>
                    <a:lstStyle/>
                    <a:p>
                      <a:pPr algn="ctr" fontAlgn="ctr"/>
                      <a:r>
                        <a:rPr lang="es-ES" sz="1400" b="1" i="0" u="none" strike="noStrike" dirty="0">
                          <a:solidFill>
                            <a:srgbClr val="DC291E"/>
                          </a:solidFill>
                          <a:effectLst/>
                          <a:latin typeface="Corbel" panose="020B0503020204020204" pitchFamily="34" charset="0"/>
                        </a:rPr>
                        <a:t>60%</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53%</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56%</a:t>
                      </a:r>
                    </a:p>
                  </a:txBody>
                  <a:tcPr marL="9525" marR="9525" marT="9525" marB="0" anchor="ctr"/>
                </a:tc>
                <a:tc>
                  <a:txBody>
                    <a:bodyPr/>
                    <a:lstStyle/>
                    <a:p>
                      <a:pPr algn="ctr" fontAlgn="ctr"/>
                      <a:r>
                        <a:rPr lang="es-ES" sz="1400" b="0" i="0" u="none" strike="noStrike" dirty="0">
                          <a:solidFill>
                            <a:srgbClr val="000000"/>
                          </a:solidFill>
                          <a:effectLst/>
                          <a:latin typeface="Corbel" panose="020B0503020204020204" pitchFamily="34" charset="0"/>
                        </a:rPr>
                        <a:t>57%</a:t>
                      </a:r>
                    </a:p>
                  </a:txBody>
                  <a:tcPr marL="9525" marR="9525" marT="9525" marB="0" anchor="ctr"/>
                </a:tc>
                <a:tc>
                  <a:txBody>
                    <a:bodyPr/>
                    <a:lstStyle/>
                    <a:p>
                      <a:pPr algn="ctr" fontAlgn="ctr"/>
                      <a:r>
                        <a:rPr lang="es-ES" sz="1400" b="0" i="0" u="none" strike="noStrike" dirty="0">
                          <a:solidFill>
                            <a:srgbClr val="000000"/>
                          </a:solidFill>
                          <a:effectLst/>
                          <a:latin typeface="Corbel" panose="020B0503020204020204" pitchFamily="34" charset="0"/>
                        </a:rPr>
                        <a:t>54%</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45%</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50%</a:t>
                      </a:r>
                    </a:p>
                  </a:txBody>
                  <a:tcPr marL="9525" marR="9525" marT="9525" marB="0" anchor="ctr"/>
                </a:tc>
                <a:tc>
                  <a:txBody>
                    <a:bodyPr/>
                    <a:lstStyle/>
                    <a:p>
                      <a:pPr algn="ctr" fontAlgn="ctr"/>
                      <a:r>
                        <a:rPr lang="es-ES" sz="1400" b="1" i="0" u="none" strike="noStrike" dirty="0">
                          <a:solidFill>
                            <a:srgbClr val="DC291E"/>
                          </a:solidFill>
                          <a:effectLst/>
                          <a:latin typeface="Corbel" panose="020B0503020204020204" pitchFamily="34" charset="0"/>
                        </a:rPr>
                        <a:t>67%</a:t>
                      </a:r>
                    </a:p>
                  </a:txBody>
                  <a:tcPr marL="9525" marR="9525" marT="9525" marB="0" anchor="ctr"/>
                </a:tc>
                <a:tc>
                  <a:txBody>
                    <a:bodyPr/>
                    <a:lstStyle/>
                    <a:p>
                      <a:pPr marL="0" algn="ctr" defTabSz="1219170" rtl="0" eaLnBrk="1" fontAlgn="ctr" latinLnBrk="0" hangingPunct="1"/>
                      <a:r>
                        <a:rPr lang="es-ES" sz="1400" b="0" i="0" u="none" strike="noStrike" kern="1200" dirty="0">
                          <a:solidFill>
                            <a:srgbClr val="000000"/>
                          </a:solidFill>
                          <a:effectLst/>
                          <a:latin typeface="Corbel" panose="020B0503020204020204" pitchFamily="34" charset="0"/>
                          <a:ea typeface="+mn-ea"/>
                          <a:cs typeface="+mn-cs"/>
                        </a:rPr>
                        <a:t>52%</a:t>
                      </a:r>
                    </a:p>
                  </a:txBody>
                  <a:tcPr marL="9525" marR="9525" marT="9525" marB="0" anchor="ctr"/>
                </a:tc>
                <a:tc>
                  <a:txBody>
                    <a:bodyPr/>
                    <a:lstStyle/>
                    <a:p>
                      <a:pPr marL="0" algn="ctr" defTabSz="1219170" rtl="0" eaLnBrk="1" fontAlgn="ctr" latinLnBrk="0" hangingPunct="1"/>
                      <a:r>
                        <a:rPr lang="es-ES" sz="1400" b="1" i="0" u="none" strike="noStrike" kern="1200" dirty="0">
                          <a:solidFill>
                            <a:srgbClr val="DC291E"/>
                          </a:solidFill>
                          <a:effectLst/>
                          <a:latin typeface="Corbel" panose="020B0503020204020204" pitchFamily="34" charset="0"/>
                          <a:ea typeface="+mn-ea"/>
                          <a:cs typeface="+mn-cs"/>
                        </a:rPr>
                        <a:t>61%</a:t>
                      </a:r>
                    </a:p>
                  </a:txBody>
                  <a:tcPr marL="9525" marR="9525" marT="9525" marB="0" anchor="ctr"/>
                </a:tc>
              </a:tr>
              <a:tr h="392418">
                <a:tc>
                  <a:txBody>
                    <a:bodyPr/>
                    <a:lstStyle/>
                    <a:p>
                      <a:pPr algn="l" fontAlgn="b"/>
                      <a:r>
                        <a:rPr lang="es-PE" sz="1400" b="0" i="0" u="none" strike="noStrike" dirty="0">
                          <a:solidFill>
                            <a:srgbClr val="000000"/>
                          </a:solidFill>
                          <a:effectLst/>
                          <a:latin typeface="Corbel" panose="020B0503020204020204" pitchFamily="34" charset="0"/>
                        </a:rPr>
                        <a:t> El aborto si peligra la salud de la madre                                                          </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47%</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45%</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48%</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39%</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47%</a:t>
                      </a:r>
                    </a:p>
                  </a:txBody>
                  <a:tcPr marL="9525" marR="9525" marT="9525" marB="0" anchor="ctr"/>
                </a:tc>
                <a:tc>
                  <a:txBody>
                    <a:bodyPr/>
                    <a:lstStyle/>
                    <a:p>
                      <a:pPr algn="ctr" fontAlgn="ctr"/>
                      <a:r>
                        <a:rPr lang="es-ES" sz="1400" b="1" i="0" u="none" strike="noStrike" dirty="0">
                          <a:solidFill>
                            <a:srgbClr val="DC291E"/>
                          </a:solidFill>
                          <a:effectLst/>
                          <a:latin typeface="Corbel" panose="020B0503020204020204" pitchFamily="34" charset="0"/>
                        </a:rPr>
                        <a:t>51%</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41%</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45%</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50%</a:t>
                      </a:r>
                    </a:p>
                  </a:txBody>
                  <a:tcPr marL="9525" marR="9525" marT="9525" marB="0" anchor="ctr"/>
                </a:tc>
                <a:tc>
                  <a:txBody>
                    <a:bodyPr/>
                    <a:lstStyle/>
                    <a:p>
                      <a:pPr marL="0" algn="ctr" defTabSz="1219170" rtl="0" eaLnBrk="1" fontAlgn="ctr" latinLnBrk="0" hangingPunct="1"/>
                      <a:r>
                        <a:rPr lang="es-ES" sz="1400" b="0" i="0" u="none" strike="noStrike" kern="1200">
                          <a:solidFill>
                            <a:srgbClr val="000000"/>
                          </a:solidFill>
                          <a:effectLst/>
                          <a:latin typeface="Corbel" panose="020B0503020204020204" pitchFamily="34" charset="0"/>
                          <a:ea typeface="+mn-ea"/>
                          <a:cs typeface="+mn-cs"/>
                        </a:rPr>
                        <a:t>44%</a:t>
                      </a:r>
                    </a:p>
                  </a:txBody>
                  <a:tcPr marL="9525" marR="9525" marT="9525" marB="0" anchor="ctr"/>
                </a:tc>
                <a:tc>
                  <a:txBody>
                    <a:bodyPr/>
                    <a:lstStyle/>
                    <a:p>
                      <a:pPr marL="0" algn="ctr" defTabSz="1219170" rtl="0" eaLnBrk="1" fontAlgn="ctr" latinLnBrk="0" hangingPunct="1"/>
                      <a:r>
                        <a:rPr lang="es-ES" sz="1400" b="1" i="0" u="none" strike="noStrike" kern="1200" dirty="0">
                          <a:solidFill>
                            <a:srgbClr val="DC291E"/>
                          </a:solidFill>
                          <a:effectLst/>
                          <a:latin typeface="Corbel" panose="020B0503020204020204" pitchFamily="34" charset="0"/>
                          <a:ea typeface="+mn-ea"/>
                          <a:cs typeface="+mn-cs"/>
                        </a:rPr>
                        <a:t>51%</a:t>
                      </a:r>
                    </a:p>
                  </a:txBody>
                  <a:tcPr marL="9525" marR="9525" marT="9525" marB="0" anchor="ctr"/>
                </a:tc>
              </a:tr>
              <a:tr h="392418">
                <a:tc>
                  <a:txBody>
                    <a:bodyPr/>
                    <a:lstStyle/>
                    <a:p>
                      <a:pPr algn="l" fontAlgn="b"/>
                      <a:r>
                        <a:rPr lang="es-PE" sz="1400" b="0" i="0" u="none" strike="noStrike" dirty="0">
                          <a:solidFill>
                            <a:srgbClr val="000000"/>
                          </a:solidFill>
                          <a:effectLst/>
                          <a:latin typeface="Corbel" panose="020B0503020204020204" pitchFamily="34" charset="0"/>
                        </a:rPr>
                        <a:t> El sexo antes del matrimonio                                                                       </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36%</a:t>
                      </a:r>
                    </a:p>
                  </a:txBody>
                  <a:tcPr marL="9525" marR="9525" marT="9525" marB="0" anchor="ctr"/>
                </a:tc>
                <a:tc>
                  <a:txBody>
                    <a:bodyPr/>
                    <a:lstStyle/>
                    <a:p>
                      <a:pPr algn="ctr" fontAlgn="ctr"/>
                      <a:r>
                        <a:rPr lang="es-ES" sz="1400" b="1" i="0" u="none" strike="noStrike" dirty="0">
                          <a:solidFill>
                            <a:srgbClr val="DC291E"/>
                          </a:solidFill>
                          <a:effectLst/>
                          <a:latin typeface="Corbel" panose="020B0503020204020204" pitchFamily="34" charset="0"/>
                        </a:rPr>
                        <a:t>44%</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32%</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33%</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36%</a:t>
                      </a:r>
                    </a:p>
                  </a:txBody>
                  <a:tcPr marL="9525" marR="9525" marT="9525" marB="0" anchor="ctr"/>
                </a:tc>
                <a:tc>
                  <a:txBody>
                    <a:bodyPr/>
                    <a:lstStyle/>
                    <a:p>
                      <a:pPr algn="ctr" fontAlgn="ctr"/>
                      <a:r>
                        <a:rPr lang="es-ES" sz="1400" b="0" i="0" u="none" strike="noStrike" dirty="0">
                          <a:solidFill>
                            <a:srgbClr val="000000"/>
                          </a:solidFill>
                          <a:effectLst/>
                          <a:latin typeface="Corbel" panose="020B0503020204020204" pitchFamily="34" charset="0"/>
                        </a:rPr>
                        <a:t>38%</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32%</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32%</a:t>
                      </a:r>
                    </a:p>
                  </a:txBody>
                  <a:tcPr marL="9525" marR="9525" marT="9525" marB="0" anchor="ctr"/>
                </a:tc>
                <a:tc>
                  <a:txBody>
                    <a:bodyPr/>
                    <a:lstStyle/>
                    <a:p>
                      <a:pPr algn="ctr" fontAlgn="ctr"/>
                      <a:r>
                        <a:rPr lang="es-ES" sz="1400" b="1" i="0" u="none" strike="noStrike" dirty="0">
                          <a:solidFill>
                            <a:srgbClr val="DC291E"/>
                          </a:solidFill>
                          <a:effectLst/>
                          <a:latin typeface="Corbel" panose="020B0503020204020204" pitchFamily="34" charset="0"/>
                        </a:rPr>
                        <a:t>43%</a:t>
                      </a:r>
                    </a:p>
                  </a:txBody>
                  <a:tcPr marL="9525" marR="9525" marT="9525" marB="0" anchor="ctr"/>
                </a:tc>
                <a:tc>
                  <a:txBody>
                    <a:bodyPr/>
                    <a:lstStyle/>
                    <a:p>
                      <a:pPr marL="0" algn="ctr" defTabSz="1219170" rtl="0" eaLnBrk="1" fontAlgn="ctr" latinLnBrk="0" hangingPunct="1"/>
                      <a:r>
                        <a:rPr lang="es-ES" sz="1400" b="0" i="0" u="none" strike="noStrike" kern="1200">
                          <a:solidFill>
                            <a:srgbClr val="000000"/>
                          </a:solidFill>
                          <a:effectLst/>
                          <a:latin typeface="Corbel" panose="020B0503020204020204" pitchFamily="34" charset="0"/>
                          <a:ea typeface="+mn-ea"/>
                          <a:cs typeface="+mn-cs"/>
                        </a:rPr>
                        <a:t>31%</a:t>
                      </a:r>
                    </a:p>
                  </a:txBody>
                  <a:tcPr marL="9525" marR="9525" marT="9525" marB="0" anchor="ctr"/>
                </a:tc>
                <a:tc>
                  <a:txBody>
                    <a:bodyPr/>
                    <a:lstStyle/>
                    <a:p>
                      <a:pPr marL="0" algn="ctr" defTabSz="1219170" rtl="0" eaLnBrk="1" fontAlgn="ctr" latinLnBrk="0" hangingPunct="1"/>
                      <a:r>
                        <a:rPr lang="es-ES" sz="1400" b="1" i="0" u="none" strike="noStrike" kern="1200" dirty="0">
                          <a:solidFill>
                            <a:srgbClr val="DC291E"/>
                          </a:solidFill>
                          <a:effectLst/>
                          <a:latin typeface="Corbel" panose="020B0503020204020204" pitchFamily="34" charset="0"/>
                          <a:ea typeface="+mn-ea"/>
                          <a:cs typeface="+mn-cs"/>
                        </a:rPr>
                        <a:t>44%</a:t>
                      </a:r>
                    </a:p>
                  </a:txBody>
                  <a:tcPr marL="9525" marR="9525" marT="9525" marB="0" anchor="ctr"/>
                </a:tc>
              </a:tr>
              <a:tr h="392418">
                <a:tc>
                  <a:txBody>
                    <a:bodyPr/>
                    <a:lstStyle/>
                    <a:p>
                      <a:pPr algn="l" fontAlgn="b"/>
                      <a:r>
                        <a:rPr lang="es-ES" sz="1400" b="0" i="0" u="none" strike="noStrike" dirty="0">
                          <a:solidFill>
                            <a:srgbClr val="000000"/>
                          </a:solidFill>
                          <a:effectLst/>
                          <a:latin typeface="Corbel" panose="020B0503020204020204" pitchFamily="34" charset="0"/>
                        </a:rPr>
                        <a:t> La homosexualidad                                                                                  </a:t>
                      </a:r>
                    </a:p>
                  </a:txBody>
                  <a:tcPr marL="9525" marR="9525" marT="9525" marB="0" anchor="ctr"/>
                </a:tc>
                <a:tc>
                  <a:txBody>
                    <a:bodyPr/>
                    <a:lstStyle/>
                    <a:p>
                      <a:pPr algn="ctr" fontAlgn="ctr"/>
                      <a:r>
                        <a:rPr lang="es-ES" sz="1400" b="0" i="0" u="none" strike="noStrike" dirty="0">
                          <a:solidFill>
                            <a:srgbClr val="000000"/>
                          </a:solidFill>
                          <a:effectLst/>
                          <a:latin typeface="Corbel" panose="020B0503020204020204" pitchFamily="34" charset="0"/>
                        </a:rPr>
                        <a:t>28%</a:t>
                      </a:r>
                    </a:p>
                  </a:txBody>
                  <a:tcPr marL="9525" marR="9525" marT="9525" marB="0" anchor="ctr"/>
                </a:tc>
                <a:tc>
                  <a:txBody>
                    <a:bodyPr/>
                    <a:lstStyle/>
                    <a:p>
                      <a:pPr algn="ctr" fontAlgn="ctr"/>
                      <a:r>
                        <a:rPr lang="es-ES" sz="1400" b="1" i="0" u="none" strike="noStrike" dirty="0">
                          <a:solidFill>
                            <a:srgbClr val="DC291E"/>
                          </a:solidFill>
                          <a:effectLst/>
                          <a:latin typeface="Corbel" panose="020B0503020204020204" pitchFamily="34" charset="0"/>
                        </a:rPr>
                        <a:t>35%</a:t>
                      </a:r>
                    </a:p>
                  </a:txBody>
                  <a:tcPr marL="9525" marR="9525" marT="9525" marB="0" anchor="ctr"/>
                </a:tc>
                <a:tc>
                  <a:txBody>
                    <a:bodyPr/>
                    <a:lstStyle/>
                    <a:p>
                      <a:pPr algn="ctr" fontAlgn="ctr"/>
                      <a:r>
                        <a:rPr lang="es-ES" sz="1400" b="0" i="0" u="none" strike="noStrike" dirty="0">
                          <a:solidFill>
                            <a:srgbClr val="000000"/>
                          </a:solidFill>
                          <a:effectLst/>
                          <a:latin typeface="Corbel" panose="020B0503020204020204" pitchFamily="34" charset="0"/>
                        </a:rPr>
                        <a:t>24%</a:t>
                      </a:r>
                    </a:p>
                  </a:txBody>
                  <a:tcPr marL="9525" marR="9525" marT="9525" marB="0" anchor="ctr"/>
                </a:tc>
                <a:tc>
                  <a:txBody>
                    <a:bodyPr/>
                    <a:lstStyle/>
                    <a:p>
                      <a:pPr algn="ctr" fontAlgn="ctr"/>
                      <a:r>
                        <a:rPr lang="es-ES" sz="1400" b="1" i="0" u="none" strike="noStrike" dirty="0">
                          <a:solidFill>
                            <a:srgbClr val="DC291E"/>
                          </a:solidFill>
                          <a:effectLst/>
                          <a:latin typeface="Corbel" panose="020B0503020204020204" pitchFamily="34" charset="0"/>
                        </a:rPr>
                        <a:t>32%</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29%</a:t>
                      </a:r>
                    </a:p>
                  </a:txBody>
                  <a:tcPr marL="9525" marR="9525" marT="9525" marB="0" anchor="ctr"/>
                </a:tc>
                <a:tc>
                  <a:txBody>
                    <a:bodyPr/>
                    <a:lstStyle/>
                    <a:p>
                      <a:pPr algn="ctr" fontAlgn="ctr"/>
                      <a:r>
                        <a:rPr lang="es-ES" sz="1400" b="0" i="0" u="none" strike="noStrike" dirty="0">
                          <a:solidFill>
                            <a:srgbClr val="000000"/>
                          </a:solidFill>
                          <a:effectLst/>
                          <a:latin typeface="Corbel" panose="020B0503020204020204" pitchFamily="34" charset="0"/>
                        </a:rPr>
                        <a:t>24%</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22%</a:t>
                      </a:r>
                    </a:p>
                  </a:txBody>
                  <a:tcPr marL="9525" marR="9525" marT="9525" marB="0" anchor="ctr"/>
                </a:tc>
                <a:tc>
                  <a:txBody>
                    <a:bodyPr/>
                    <a:lstStyle/>
                    <a:p>
                      <a:pPr algn="ctr" fontAlgn="ctr"/>
                      <a:r>
                        <a:rPr lang="es-ES" sz="1400" b="0" i="0" u="none" strike="noStrike">
                          <a:solidFill>
                            <a:srgbClr val="000000"/>
                          </a:solidFill>
                          <a:effectLst/>
                          <a:latin typeface="Corbel" panose="020B0503020204020204" pitchFamily="34" charset="0"/>
                        </a:rPr>
                        <a:t>27%</a:t>
                      </a:r>
                    </a:p>
                  </a:txBody>
                  <a:tcPr marL="9525" marR="9525" marT="9525" marB="0" anchor="ctr"/>
                </a:tc>
                <a:tc>
                  <a:txBody>
                    <a:bodyPr/>
                    <a:lstStyle/>
                    <a:p>
                      <a:pPr algn="ctr" fontAlgn="ctr"/>
                      <a:r>
                        <a:rPr lang="es-ES" sz="1400" b="0" i="0" u="none" strike="noStrike" dirty="0">
                          <a:solidFill>
                            <a:srgbClr val="000000"/>
                          </a:solidFill>
                          <a:effectLst/>
                          <a:latin typeface="Corbel" panose="020B0503020204020204" pitchFamily="34" charset="0"/>
                        </a:rPr>
                        <a:t>30%</a:t>
                      </a:r>
                    </a:p>
                  </a:txBody>
                  <a:tcPr marL="9525" marR="9525" marT="9525" marB="0" anchor="ctr"/>
                </a:tc>
                <a:tc>
                  <a:txBody>
                    <a:bodyPr/>
                    <a:lstStyle/>
                    <a:p>
                      <a:pPr marL="0" algn="ctr" defTabSz="1219170" rtl="0" eaLnBrk="1" fontAlgn="ctr" latinLnBrk="0" hangingPunct="1"/>
                      <a:r>
                        <a:rPr lang="es-ES" sz="1400" b="0" i="0" u="none" strike="noStrike" kern="1200">
                          <a:solidFill>
                            <a:srgbClr val="000000"/>
                          </a:solidFill>
                          <a:effectLst/>
                          <a:latin typeface="Corbel" panose="020B0503020204020204" pitchFamily="34" charset="0"/>
                          <a:ea typeface="+mn-ea"/>
                          <a:cs typeface="+mn-cs"/>
                        </a:rPr>
                        <a:t>26%</a:t>
                      </a:r>
                    </a:p>
                  </a:txBody>
                  <a:tcPr marL="9525" marR="9525" marT="9525" marB="0" anchor="ctr"/>
                </a:tc>
                <a:tc>
                  <a:txBody>
                    <a:bodyPr/>
                    <a:lstStyle/>
                    <a:p>
                      <a:pPr marL="0" algn="ctr" defTabSz="1219170" rtl="0" eaLnBrk="1" fontAlgn="ctr" latinLnBrk="0" hangingPunct="1"/>
                      <a:r>
                        <a:rPr lang="es-ES" sz="1400" b="0" i="0" u="none" strike="noStrike" kern="1200" dirty="0">
                          <a:solidFill>
                            <a:srgbClr val="000000"/>
                          </a:solidFill>
                          <a:effectLst/>
                          <a:latin typeface="Corbel" panose="020B0503020204020204" pitchFamily="34" charset="0"/>
                          <a:ea typeface="+mn-ea"/>
                          <a:cs typeface="+mn-cs"/>
                        </a:rPr>
                        <a:t>30%</a:t>
                      </a:r>
                    </a:p>
                  </a:txBody>
                  <a:tcPr marL="9525" marR="9525" marT="9525" marB="0" anchor="ctr"/>
                </a:tc>
              </a:tr>
            </a:tbl>
          </a:graphicData>
        </a:graphic>
      </p:graphicFrame>
      <p:sp>
        <p:nvSpPr>
          <p:cNvPr id="5" name="Rectángulo 4"/>
          <p:cNvSpPr/>
          <p:nvPr/>
        </p:nvSpPr>
        <p:spPr>
          <a:xfrm>
            <a:off x="578533" y="1435538"/>
            <a:ext cx="10368509" cy="954107"/>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Utilizando una escala del 1 al 10, donde 1 es “desaprueba totalmente” y 10 “aprueba totalmente”, le voy a pedir que me diga ¿Hasta que punto aprueba o desaprueba las siguientes situaciones?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a:p>
            <a:pPr lvl="0">
              <a:defRPr/>
            </a:pPr>
            <a:r>
              <a:rPr lang="es-419" sz="2400" b="1" dirty="0" smtClean="0">
                <a:solidFill>
                  <a:srgbClr val="000000"/>
                </a:solidFill>
                <a:latin typeface="Corbel" panose="020B0503020204020204" pitchFamily="34" charset="0"/>
              </a:rPr>
              <a:t>(% calificaciones 8, 9 y 10)</a:t>
            </a:r>
            <a:endParaRPr lang="es-PE" sz="2400" b="1" dirty="0">
              <a:solidFill>
                <a:srgbClr val="000000"/>
              </a:solidFill>
              <a:latin typeface="Corbel" panose="020B0503020204020204" pitchFamily="34" charset="0"/>
            </a:endParaRPr>
          </a:p>
        </p:txBody>
      </p:sp>
    </p:spTree>
    <p:extLst>
      <p:ext uri="{BB962C8B-B14F-4D97-AF65-F5344CB8AC3E}">
        <p14:creationId xmlns:p14="http://schemas.microsoft.com/office/powerpoint/2010/main" val="196674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rgbClr val="008442"/>
          </a:solidFill>
        </p:spPr>
        <p:txBody>
          <a:bodyPr/>
          <a:lstStyle/>
          <a:p>
            <a:pPr>
              <a:spcAft>
                <a:spcPts val="400"/>
              </a:spcAft>
            </a:pPr>
            <a:r>
              <a:rPr lang="es-419" sz="4400" dirty="0" smtClean="0">
                <a:latin typeface="Corbel" panose="020B0503020204020204" pitchFamily="34" charset="0"/>
              </a:rPr>
              <a:t>Experiencias con la discriminación </a:t>
            </a:r>
            <a:endParaRPr lang="es-PE" sz="4400" dirty="0">
              <a:latin typeface="Corbel" panose="020B0503020204020204" pitchFamily="34" charset="0"/>
            </a:endParaRPr>
          </a:p>
        </p:txBody>
      </p:sp>
      <p:sp>
        <p:nvSpPr>
          <p:cNvPr id="3" name="Rectángulo 2"/>
          <p:cNvSpPr/>
          <p:nvPr/>
        </p:nvSpPr>
        <p:spPr bwMode="gray">
          <a:xfrm>
            <a:off x="6530109" y="6275913"/>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69406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459930"/>
            <a:ext cx="9428352"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33% de los encuestados se ha sentido discriminado alguna vez en su vida. En el caso de las mujeres esta cifra es significativamente mayor (38%) que en los hombres (29%)</a:t>
            </a:r>
            <a:endParaRPr lang="es-419" sz="2000" dirty="0" smtClean="0">
              <a:solidFill>
                <a:srgbClr val="000000"/>
              </a:solidFill>
              <a:latin typeface="Corbel" panose="020B0503020204020204" pitchFamily="34" charset="0"/>
            </a:endParaRPr>
          </a:p>
        </p:txBody>
      </p:sp>
      <p:sp>
        <p:nvSpPr>
          <p:cNvPr id="5" name="Rectángulo 4"/>
          <p:cNvSpPr/>
          <p:nvPr/>
        </p:nvSpPr>
        <p:spPr>
          <a:xfrm>
            <a:off x="510289" y="2110166"/>
            <a:ext cx="3632859" cy="584775"/>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¿Alguna vez se ha sentido discriminado </a:t>
            </a:r>
            <a:r>
              <a:rPr lang="es-PE" sz="1600" dirty="0" smtClean="0">
                <a:solidFill>
                  <a:srgbClr val="000000"/>
                </a:solidFill>
                <a:latin typeface="Corbel" panose="020B0503020204020204" pitchFamily="34" charset="0"/>
              </a:rPr>
              <a:t>por</a:t>
            </a:r>
            <a:r>
              <a:rPr lang="es-419" sz="1600" dirty="0" smtClean="0">
                <a:solidFill>
                  <a:srgbClr val="000000"/>
                </a:solidFill>
                <a:latin typeface="Corbel" panose="020B0503020204020204" pitchFamily="34" charset="0"/>
              </a:rPr>
              <a:t>….</a:t>
            </a:r>
            <a:r>
              <a:rPr lang="es-PE" sz="1600" dirty="0" smtClean="0">
                <a:solidFill>
                  <a:srgbClr val="000000"/>
                </a:solidFill>
                <a:latin typeface="Corbel" panose="020B0503020204020204" pitchFamily="34" charset="0"/>
              </a:rPr>
              <a:t>? </a:t>
            </a:r>
            <a:r>
              <a:rPr lang="es-419" sz="1600" dirty="0" smtClean="0">
                <a:solidFill>
                  <a:srgbClr val="000000"/>
                </a:solidFill>
                <a:latin typeface="Corbel" panose="020B0503020204020204" pitchFamily="34" charset="0"/>
              </a:rPr>
              <a:t>*</a:t>
            </a:r>
            <a:r>
              <a:rPr lang="es-419" sz="1600" b="1" dirty="0" smtClean="0">
                <a:solidFill>
                  <a:srgbClr val="000000"/>
                </a:solidFill>
                <a:latin typeface="Corbel" panose="020B0503020204020204" pitchFamily="34" charset="0"/>
              </a:rPr>
              <a:t>- RESPUESTA ESPONTÁNEA</a:t>
            </a:r>
          </a:p>
        </p:txBody>
      </p:sp>
      <p:pic>
        <p:nvPicPr>
          <p:cNvPr id="13314" name="Picture 2" descr="Resultado de imagen para discriminaci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865" y="3827167"/>
            <a:ext cx="4788497" cy="2979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512157" y="5871624"/>
            <a:ext cx="5764029" cy="461665"/>
          </a:xfrm>
          <a:prstGeom prst="rect">
            <a:avLst/>
          </a:prstGeom>
        </p:spPr>
        <p:txBody>
          <a:bodyPr wrap="square">
            <a:spAutoFit/>
          </a:bodyPr>
          <a:lstStyle/>
          <a:p>
            <a:pPr algn="r">
              <a:spcBef>
                <a:spcPts val="300"/>
              </a:spcBef>
            </a:pPr>
            <a:r>
              <a:rPr lang="es-419" sz="1200" dirty="0" smtClean="0">
                <a:solidFill>
                  <a:srgbClr val="000000"/>
                </a:solidFill>
                <a:latin typeface="Corbel" panose="020B0503020204020204" pitchFamily="34" charset="0"/>
              </a:rPr>
              <a:t>*Si dijo que </a:t>
            </a:r>
            <a:r>
              <a:rPr lang="es-419" sz="1200" dirty="0">
                <a:solidFill>
                  <a:srgbClr val="000000"/>
                </a:solidFill>
                <a:latin typeface="Corbel" panose="020B0503020204020204" pitchFamily="34" charset="0"/>
              </a:rPr>
              <a:t>sí a alguna de estas opciones </a:t>
            </a:r>
            <a:r>
              <a:rPr lang="es-419" sz="1200" dirty="0" smtClean="0">
                <a:solidFill>
                  <a:srgbClr val="000000"/>
                </a:solidFill>
                <a:latin typeface="Corbel" panose="020B0503020204020204" pitchFamily="34" charset="0"/>
              </a:rPr>
              <a:t>(sexo, color de piel, clase social, peso u orientación sexual) se </a:t>
            </a:r>
            <a:r>
              <a:rPr lang="es-419" sz="1200" dirty="0">
                <a:solidFill>
                  <a:srgbClr val="000000"/>
                </a:solidFill>
                <a:latin typeface="Corbel" panose="020B0503020204020204" pitchFamily="34" charset="0"/>
              </a:rPr>
              <a:t>le </a:t>
            </a:r>
            <a:r>
              <a:rPr lang="es-419" sz="1200" dirty="0" smtClean="0">
                <a:solidFill>
                  <a:srgbClr val="000000"/>
                </a:solidFill>
                <a:latin typeface="Corbel" panose="020B0503020204020204" pitchFamily="34" charset="0"/>
              </a:rPr>
              <a:t>considera </a:t>
            </a:r>
            <a:r>
              <a:rPr lang="es-419" sz="1200" dirty="0">
                <a:solidFill>
                  <a:srgbClr val="000000"/>
                </a:solidFill>
                <a:latin typeface="Corbel" panose="020B0503020204020204" pitchFamily="34" charset="0"/>
              </a:rPr>
              <a:t>en el grupo de “discriminados</a:t>
            </a:r>
            <a:r>
              <a:rPr lang="es-419" sz="1200" dirty="0" smtClean="0">
                <a:solidFill>
                  <a:srgbClr val="000000"/>
                </a:solidFill>
                <a:latin typeface="Corbel" panose="020B0503020204020204" pitchFamily="34" charset="0"/>
              </a:rPr>
              <a:t>”.</a:t>
            </a:r>
            <a:endParaRPr lang="es-ES" sz="1200" dirty="0" err="1">
              <a:solidFill>
                <a:srgbClr val="000000"/>
              </a:solidFill>
              <a:latin typeface="Corbel" panose="020B0503020204020204" pitchFamily="34" charset="0"/>
            </a:endParaRPr>
          </a:p>
        </p:txBody>
      </p:sp>
      <p:sp>
        <p:nvSpPr>
          <p:cNvPr id="11" name="Text Placeholder 1"/>
          <p:cNvSpPr txBox="1">
            <a:spLocks/>
          </p:cNvSpPr>
          <p:nvPr>
            <p:custDataLst>
              <p:tags r:id="rId1"/>
            </p:custDataLst>
          </p:nvPr>
        </p:nvSpPr>
        <p:spPr bwMode="gray">
          <a:xfrm>
            <a:off x="3968844" y="3475786"/>
            <a:ext cx="2936509" cy="604205"/>
          </a:xfrm>
          <a:prstGeom prst="rect">
            <a:avLst/>
          </a:prstGeom>
          <a:solidFill>
            <a:schemeClr val="bg2">
              <a:lumMod val="20000"/>
              <a:lumOff val="80000"/>
            </a:schemeClr>
          </a:solidFill>
          <a:ln w="9525">
            <a:noFill/>
          </a:ln>
        </p:spPr>
        <p:txBody>
          <a:bodyPr vert="horz" lIns="120000" tIns="96000" rIns="120000" bIns="96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lgn="ctr">
              <a:spcAft>
                <a:spcPts val="400"/>
              </a:spcAft>
            </a:pPr>
            <a:r>
              <a:rPr lang="es-419" sz="1800" b="1" dirty="0" smtClean="0">
                <a:latin typeface="Corbel" panose="020B0503020204020204" pitchFamily="34" charset="0"/>
              </a:rPr>
              <a:t>Se ha sentido discriminado alguna vez</a:t>
            </a:r>
            <a:endParaRPr lang="en-US" sz="1800" b="1" dirty="0">
              <a:latin typeface="Corbel" panose="020B0503020204020204" pitchFamily="34" charset="0"/>
            </a:endParaRPr>
          </a:p>
        </p:txBody>
      </p:sp>
      <p:graphicFrame>
        <p:nvGraphicFramePr>
          <p:cNvPr id="12" name="Dia Asia"/>
          <p:cNvGraphicFramePr/>
          <p:nvPr>
            <p:custDataLst>
              <p:tags r:id="rId2"/>
            </p:custDataLst>
            <p:extLst>
              <p:ext uri="{D42A27DB-BD31-4B8C-83A1-F6EECF244321}">
                <p14:modId xmlns:p14="http://schemas.microsoft.com/office/powerpoint/2010/main" val="2256165948"/>
              </p:ext>
            </p:extLst>
          </p:nvPr>
        </p:nvGraphicFramePr>
        <p:xfrm>
          <a:off x="4386936" y="1521074"/>
          <a:ext cx="2496000" cy="1824000"/>
        </p:xfrm>
        <a:graphic>
          <a:graphicData uri="http://schemas.openxmlformats.org/drawingml/2006/chart">
            <c:chart xmlns:c="http://schemas.openxmlformats.org/drawingml/2006/chart" xmlns:r="http://schemas.openxmlformats.org/officeDocument/2006/relationships" r:id="rId13"/>
          </a:graphicData>
        </a:graphic>
      </p:graphicFrame>
      <p:sp>
        <p:nvSpPr>
          <p:cNvPr id="13" name="Rechteck 52"/>
          <p:cNvSpPr/>
          <p:nvPr>
            <p:custDataLst>
              <p:tags r:id="rId3"/>
            </p:custDataLst>
          </p:nvPr>
        </p:nvSpPr>
        <p:spPr bwMode="gray">
          <a:xfrm>
            <a:off x="5071937" y="1660937"/>
            <a:ext cx="1344149" cy="1344000"/>
          </a:xfrm>
          <a:prstGeom prst="rect">
            <a:avLst/>
          </a:prstGeom>
        </p:spPr>
        <p:txBody>
          <a:bodyPr wrap="none" anchor="ctr">
            <a:noAutofit/>
          </a:bodyPr>
          <a:lstStyle/>
          <a:p>
            <a:pPr lvl="0" algn="ctr"/>
            <a:r>
              <a:rPr lang="es-419" sz="4267" b="1" dirty="0" smtClean="0">
                <a:solidFill>
                  <a:srgbClr val="9B1F23"/>
                </a:solidFill>
                <a:latin typeface="Corbel" panose="020B0503020204020204" pitchFamily="34" charset="0"/>
              </a:rPr>
              <a:t>33</a:t>
            </a:r>
            <a:r>
              <a:rPr lang="en-US" sz="2133" b="1" dirty="0" smtClean="0">
                <a:solidFill>
                  <a:srgbClr val="9B1F23"/>
                </a:solidFill>
                <a:latin typeface="Corbel" panose="020B0503020204020204" pitchFamily="34" charset="0"/>
              </a:rPr>
              <a:t>%</a:t>
            </a:r>
            <a:endParaRPr lang="en-US" sz="2133" b="1" dirty="0">
              <a:solidFill>
                <a:srgbClr val="9B1F23"/>
              </a:solidFill>
              <a:latin typeface="Corbel" panose="020B0503020204020204" pitchFamily="34" charset="0"/>
            </a:endParaRPr>
          </a:p>
        </p:txBody>
      </p:sp>
      <p:sp>
        <p:nvSpPr>
          <p:cNvPr id="3" name="Flecha derecha 2"/>
          <p:cNvSpPr/>
          <p:nvPr/>
        </p:nvSpPr>
        <p:spPr bwMode="gray">
          <a:xfrm>
            <a:off x="6918675" y="2149046"/>
            <a:ext cx="546707" cy="564886"/>
          </a:xfrm>
          <a:prstGeom prst="rightArrow">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ES" sz="1600" dirty="0" smtClean="0">
              <a:solidFill>
                <a:schemeClr val="tx1"/>
              </a:solidFill>
              <a:latin typeface="Arial" pitchFamily="34" charset="0"/>
              <a:cs typeface="Arial" pitchFamily="34" charset="0"/>
            </a:endParaRPr>
          </a:p>
        </p:txBody>
      </p:sp>
      <p:graphicFrame>
        <p:nvGraphicFramePr>
          <p:cNvPr id="16" name="Dia Asia"/>
          <p:cNvGraphicFramePr/>
          <p:nvPr>
            <p:custDataLst>
              <p:tags r:id="rId4"/>
            </p:custDataLst>
            <p:extLst>
              <p:ext uri="{D42A27DB-BD31-4B8C-83A1-F6EECF244321}">
                <p14:modId xmlns:p14="http://schemas.microsoft.com/office/powerpoint/2010/main" val="2489227791"/>
              </p:ext>
            </p:extLst>
          </p:nvPr>
        </p:nvGraphicFramePr>
        <p:xfrm>
          <a:off x="7498527" y="2826559"/>
          <a:ext cx="2496000" cy="1824000"/>
        </p:xfrm>
        <a:graphic>
          <a:graphicData uri="http://schemas.openxmlformats.org/drawingml/2006/chart">
            <c:chart xmlns:c="http://schemas.openxmlformats.org/drawingml/2006/chart" xmlns:r="http://schemas.openxmlformats.org/officeDocument/2006/relationships" r:id="rId14"/>
          </a:graphicData>
        </a:graphic>
      </p:graphicFrame>
      <p:sp>
        <p:nvSpPr>
          <p:cNvPr id="17" name="Rechteck 52"/>
          <p:cNvSpPr/>
          <p:nvPr>
            <p:custDataLst>
              <p:tags r:id="rId5"/>
            </p:custDataLst>
          </p:nvPr>
        </p:nvSpPr>
        <p:spPr bwMode="gray">
          <a:xfrm>
            <a:off x="8183528" y="2966422"/>
            <a:ext cx="1344149" cy="1344000"/>
          </a:xfrm>
          <a:prstGeom prst="rect">
            <a:avLst/>
          </a:prstGeom>
        </p:spPr>
        <p:txBody>
          <a:bodyPr wrap="none" anchor="ctr">
            <a:noAutofit/>
          </a:bodyPr>
          <a:lstStyle/>
          <a:p>
            <a:pPr lvl="0" algn="ctr"/>
            <a:r>
              <a:rPr lang="es-419" sz="4267" b="1" dirty="0" smtClean="0">
                <a:solidFill>
                  <a:schemeClr val="accent5"/>
                </a:solidFill>
                <a:latin typeface="Corbel" panose="020B0503020204020204" pitchFamily="34" charset="0"/>
              </a:rPr>
              <a:t>38</a:t>
            </a:r>
            <a:r>
              <a:rPr lang="en-US" sz="2133" b="1" dirty="0" smtClean="0">
                <a:solidFill>
                  <a:schemeClr val="accent5"/>
                </a:solidFill>
                <a:latin typeface="Corbel" panose="020B0503020204020204" pitchFamily="34" charset="0"/>
              </a:rPr>
              <a:t>%</a:t>
            </a:r>
            <a:endParaRPr lang="en-US" sz="2133" b="1" dirty="0">
              <a:solidFill>
                <a:schemeClr val="accent5"/>
              </a:solidFill>
              <a:latin typeface="Corbel" panose="020B0503020204020204" pitchFamily="34" charset="0"/>
            </a:endParaRPr>
          </a:p>
        </p:txBody>
      </p:sp>
      <p:graphicFrame>
        <p:nvGraphicFramePr>
          <p:cNvPr id="20" name="Dia Asia"/>
          <p:cNvGraphicFramePr/>
          <p:nvPr>
            <p:custDataLst>
              <p:tags r:id="rId6"/>
            </p:custDataLst>
            <p:extLst>
              <p:ext uri="{D42A27DB-BD31-4B8C-83A1-F6EECF244321}">
                <p14:modId xmlns:p14="http://schemas.microsoft.com/office/powerpoint/2010/main" val="1708154331"/>
              </p:ext>
            </p:extLst>
          </p:nvPr>
        </p:nvGraphicFramePr>
        <p:xfrm>
          <a:off x="9547942" y="3921694"/>
          <a:ext cx="2496000" cy="1824000"/>
        </p:xfrm>
        <a:graphic>
          <a:graphicData uri="http://schemas.openxmlformats.org/drawingml/2006/chart">
            <c:chart xmlns:c="http://schemas.openxmlformats.org/drawingml/2006/chart" xmlns:r="http://schemas.openxmlformats.org/officeDocument/2006/relationships" r:id="rId15"/>
          </a:graphicData>
        </a:graphic>
      </p:graphicFrame>
      <p:sp>
        <p:nvSpPr>
          <p:cNvPr id="21" name="Rechteck 52"/>
          <p:cNvSpPr/>
          <p:nvPr>
            <p:custDataLst>
              <p:tags r:id="rId7"/>
            </p:custDataLst>
          </p:nvPr>
        </p:nvSpPr>
        <p:spPr bwMode="gray">
          <a:xfrm>
            <a:off x="10232943" y="4061557"/>
            <a:ext cx="1344149" cy="1344000"/>
          </a:xfrm>
          <a:prstGeom prst="rect">
            <a:avLst/>
          </a:prstGeom>
        </p:spPr>
        <p:txBody>
          <a:bodyPr wrap="none" anchor="ctr">
            <a:noAutofit/>
          </a:bodyPr>
          <a:lstStyle/>
          <a:p>
            <a:pPr lvl="0" algn="ctr"/>
            <a:r>
              <a:rPr lang="es-419" sz="4267" b="1" dirty="0" smtClean="0">
                <a:solidFill>
                  <a:schemeClr val="accent1"/>
                </a:solidFill>
                <a:latin typeface="Corbel" panose="020B0503020204020204" pitchFamily="34" charset="0"/>
              </a:rPr>
              <a:t>29</a:t>
            </a:r>
            <a:r>
              <a:rPr lang="en-US" sz="2133" b="1" dirty="0" smtClean="0">
                <a:solidFill>
                  <a:schemeClr val="accent1"/>
                </a:solidFill>
                <a:latin typeface="Corbel" panose="020B0503020204020204" pitchFamily="34" charset="0"/>
              </a:rPr>
              <a:t>%</a:t>
            </a:r>
            <a:endParaRPr lang="en-US" sz="2133" b="1" dirty="0">
              <a:solidFill>
                <a:schemeClr val="accent1"/>
              </a:solidFill>
              <a:latin typeface="Corbel" panose="020B0503020204020204" pitchFamily="34" charset="0"/>
            </a:endParaRPr>
          </a:p>
        </p:txBody>
      </p:sp>
      <p:sp>
        <p:nvSpPr>
          <p:cNvPr id="23" name="Freeform 62"/>
          <p:cNvSpPr>
            <a:spLocks noChangeAspect="1" noEditPoints="1"/>
          </p:cNvSpPr>
          <p:nvPr>
            <p:custDataLst>
              <p:tags r:id="rId8"/>
            </p:custDataLst>
          </p:nvPr>
        </p:nvSpPr>
        <p:spPr bwMode="auto">
          <a:xfrm>
            <a:off x="8394171" y="1829011"/>
            <a:ext cx="646811" cy="868240"/>
          </a:xfrm>
          <a:custGeom>
            <a:avLst/>
            <a:gdLst>
              <a:gd name="T0" fmla="*/ 351 w 1520"/>
              <a:gd name="T1" fmla="*/ 1420 h 2040"/>
              <a:gd name="T2" fmla="*/ 598 w 1520"/>
              <a:gd name="T3" fmla="*/ 1555 h 2040"/>
              <a:gd name="T4" fmla="*/ 788 w 1520"/>
              <a:gd name="T5" fmla="*/ 1669 h 2040"/>
              <a:gd name="T6" fmla="*/ 1072 w 1520"/>
              <a:gd name="T7" fmla="*/ 1388 h 2040"/>
              <a:gd name="T8" fmla="*/ 1438 w 1520"/>
              <a:gd name="T9" fmla="*/ 1537 h 2040"/>
              <a:gd name="T10" fmla="*/ 1292 w 1520"/>
              <a:gd name="T11" fmla="*/ 1961 h 2040"/>
              <a:gd name="T12" fmla="*/ 227 w 1520"/>
              <a:gd name="T13" fmla="*/ 1961 h 2040"/>
              <a:gd name="T14" fmla="*/ 82 w 1520"/>
              <a:gd name="T15" fmla="*/ 1536 h 2040"/>
              <a:gd name="T16" fmla="*/ 524 w 1520"/>
              <a:gd name="T17" fmla="*/ 1377 h 2040"/>
              <a:gd name="T18" fmla="*/ 600 w 1520"/>
              <a:gd name="T19" fmla="*/ 1104 h 2040"/>
              <a:gd name="T20" fmla="*/ 402 w 1520"/>
              <a:gd name="T21" fmla="*/ 783 h 2040"/>
              <a:gd name="T22" fmla="*/ 642 w 1520"/>
              <a:gd name="T23" fmla="*/ 504 h 2040"/>
              <a:gd name="T24" fmla="*/ 1126 w 1520"/>
              <a:gd name="T25" fmla="*/ 715 h 2040"/>
              <a:gd name="T26" fmla="*/ 1046 w 1520"/>
              <a:gd name="T27" fmla="*/ 853 h 2040"/>
              <a:gd name="T28" fmla="*/ 991 w 1520"/>
              <a:gd name="T29" fmla="*/ 1373 h 2040"/>
              <a:gd name="T30" fmla="*/ 760 w 1520"/>
              <a:gd name="T31" fmla="*/ 1585 h 2040"/>
              <a:gd name="T32" fmla="*/ 1025 w 1520"/>
              <a:gd name="T33" fmla="*/ 1283 h 2040"/>
              <a:gd name="T34" fmla="*/ 1114 w 1520"/>
              <a:gd name="T35" fmla="*/ 907 h 2040"/>
              <a:gd name="T36" fmla="*/ 1191 w 1520"/>
              <a:gd name="T37" fmla="*/ 646 h 2040"/>
              <a:gd name="T38" fmla="*/ 671 w 1520"/>
              <a:gd name="T39" fmla="*/ 415 h 2040"/>
              <a:gd name="T40" fmla="*/ 606 w 1520"/>
              <a:gd name="T41" fmla="*/ 418 h 2040"/>
              <a:gd name="T42" fmla="*/ 406 w 1520"/>
              <a:gd name="T43" fmla="*/ 907 h 2040"/>
              <a:gd name="T44" fmla="*/ 507 w 1520"/>
              <a:gd name="T45" fmla="*/ 1243 h 2040"/>
              <a:gd name="T46" fmla="*/ 328 w 1520"/>
              <a:gd name="T47" fmla="*/ 1343 h 2040"/>
              <a:gd name="T48" fmla="*/ 147 w 1520"/>
              <a:gd name="T49" fmla="*/ 1318 h 2040"/>
              <a:gd name="T50" fmla="*/ 200 w 1520"/>
              <a:gd name="T51" fmla="*/ 1120 h 2040"/>
              <a:gd name="T52" fmla="*/ 160 w 1520"/>
              <a:gd name="T53" fmla="*/ 1040 h 2040"/>
              <a:gd name="T54" fmla="*/ 190 w 1520"/>
              <a:gd name="T55" fmla="*/ 804 h 2040"/>
              <a:gd name="T56" fmla="*/ 308 w 1520"/>
              <a:gd name="T57" fmla="*/ 246 h 2040"/>
              <a:gd name="T58" fmla="*/ 800 w 1520"/>
              <a:gd name="T59" fmla="*/ 0 h 2040"/>
              <a:gd name="T60" fmla="*/ 1316 w 1520"/>
              <a:gd name="T61" fmla="*/ 757 h 2040"/>
              <a:gd name="T62" fmla="*/ 1425 w 1520"/>
              <a:gd name="T63" fmla="*/ 1061 h 2040"/>
              <a:gd name="T64" fmla="*/ 1324 w 1520"/>
              <a:gd name="T65" fmla="*/ 1124 h 2040"/>
              <a:gd name="T66" fmla="*/ 1388 w 1520"/>
              <a:gd name="T67" fmla="*/ 1252 h 2040"/>
              <a:gd name="T68" fmla="*/ 1378 w 1520"/>
              <a:gd name="T69" fmla="*/ 1316 h 2040"/>
              <a:gd name="T70" fmla="*/ 1192 w 1520"/>
              <a:gd name="T71" fmla="*/ 1343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0" h="2040">
                <a:moveTo>
                  <a:pt x="82" y="1536"/>
                </a:moveTo>
                <a:cubicBezTo>
                  <a:pt x="128" y="1490"/>
                  <a:pt x="249" y="1451"/>
                  <a:pt x="351" y="1420"/>
                </a:cubicBezTo>
                <a:cubicBezTo>
                  <a:pt x="384" y="1409"/>
                  <a:pt x="415" y="1400"/>
                  <a:pt x="444" y="1390"/>
                </a:cubicBezTo>
                <a:cubicBezTo>
                  <a:pt x="460" y="1447"/>
                  <a:pt x="524" y="1497"/>
                  <a:pt x="598" y="1555"/>
                </a:cubicBezTo>
                <a:cubicBezTo>
                  <a:pt x="642" y="1589"/>
                  <a:pt x="689" y="1627"/>
                  <a:pt x="731" y="1669"/>
                </a:cubicBezTo>
                <a:cubicBezTo>
                  <a:pt x="747" y="1684"/>
                  <a:pt x="772" y="1684"/>
                  <a:pt x="788" y="1669"/>
                </a:cubicBezTo>
                <a:cubicBezTo>
                  <a:pt x="830" y="1626"/>
                  <a:pt x="872" y="1594"/>
                  <a:pt x="910" y="1565"/>
                </a:cubicBezTo>
                <a:cubicBezTo>
                  <a:pt x="981" y="1512"/>
                  <a:pt x="1040" y="1467"/>
                  <a:pt x="1072" y="1388"/>
                </a:cubicBezTo>
                <a:cubicBezTo>
                  <a:pt x="1101" y="1399"/>
                  <a:pt x="1134" y="1409"/>
                  <a:pt x="1168" y="1420"/>
                </a:cubicBezTo>
                <a:cubicBezTo>
                  <a:pt x="1270" y="1451"/>
                  <a:pt x="1392" y="1491"/>
                  <a:pt x="1438" y="1537"/>
                </a:cubicBezTo>
                <a:cubicBezTo>
                  <a:pt x="1488" y="1588"/>
                  <a:pt x="1520" y="1657"/>
                  <a:pt x="1520" y="1760"/>
                </a:cubicBezTo>
                <a:cubicBezTo>
                  <a:pt x="1520" y="1852"/>
                  <a:pt x="1424" y="1917"/>
                  <a:pt x="1292" y="1961"/>
                </a:cubicBezTo>
                <a:cubicBezTo>
                  <a:pt x="1130" y="2015"/>
                  <a:pt x="908" y="2040"/>
                  <a:pt x="760" y="2040"/>
                </a:cubicBezTo>
                <a:cubicBezTo>
                  <a:pt x="611" y="2040"/>
                  <a:pt x="389" y="2015"/>
                  <a:pt x="227" y="1961"/>
                </a:cubicBezTo>
                <a:cubicBezTo>
                  <a:pt x="95" y="1917"/>
                  <a:pt x="0" y="1852"/>
                  <a:pt x="0" y="1760"/>
                </a:cubicBezTo>
                <a:cubicBezTo>
                  <a:pt x="0" y="1657"/>
                  <a:pt x="32" y="1587"/>
                  <a:pt x="82" y="1536"/>
                </a:cubicBezTo>
                <a:close/>
                <a:moveTo>
                  <a:pt x="648" y="1492"/>
                </a:moveTo>
                <a:cubicBezTo>
                  <a:pt x="589" y="1446"/>
                  <a:pt x="539" y="1407"/>
                  <a:pt x="524" y="1377"/>
                </a:cubicBezTo>
                <a:cubicBezTo>
                  <a:pt x="555" y="1349"/>
                  <a:pt x="574" y="1307"/>
                  <a:pt x="585" y="1262"/>
                </a:cubicBezTo>
                <a:cubicBezTo>
                  <a:pt x="598" y="1209"/>
                  <a:pt x="600" y="1157"/>
                  <a:pt x="600" y="1104"/>
                </a:cubicBezTo>
                <a:cubicBezTo>
                  <a:pt x="525" y="1030"/>
                  <a:pt x="500" y="951"/>
                  <a:pt x="474" y="853"/>
                </a:cubicBezTo>
                <a:cubicBezTo>
                  <a:pt x="439" y="835"/>
                  <a:pt x="417" y="822"/>
                  <a:pt x="402" y="783"/>
                </a:cubicBezTo>
                <a:cubicBezTo>
                  <a:pt x="392" y="760"/>
                  <a:pt x="390" y="733"/>
                  <a:pt x="394" y="707"/>
                </a:cubicBezTo>
                <a:cubicBezTo>
                  <a:pt x="488" y="657"/>
                  <a:pt x="576" y="587"/>
                  <a:pt x="642" y="504"/>
                </a:cubicBezTo>
                <a:cubicBezTo>
                  <a:pt x="778" y="653"/>
                  <a:pt x="912" y="677"/>
                  <a:pt x="1070" y="704"/>
                </a:cubicBezTo>
                <a:cubicBezTo>
                  <a:pt x="1088" y="707"/>
                  <a:pt x="1107" y="711"/>
                  <a:pt x="1126" y="715"/>
                </a:cubicBezTo>
                <a:cubicBezTo>
                  <a:pt x="1133" y="767"/>
                  <a:pt x="1111" y="820"/>
                  <a:pt x="1062" y="845"/>
                </a:cubicBezTo>
                <a:cubicBezTo>
                  <a:pt x="1046" y="853"/>
                  <a:pt x="1046" y="853"/>
                  <a:pt x="1046" y="853"/>
                </a:cubicBezTo>
                <a:cubicBezTo>
                  <a:pt x="1019" y="953"/>
                  <a:pt x="995" y="1029"/>
                  <a:pt x="919" y="1104"/>
                </a:cubicBezTo>
                <a:cubicBezTo>
                  <a:pt x="922" y="1191"/>
                  <a:pt x="924" y="1309"/>
                  <a:pt x="991" y="1373"/>
                </a:cubicBezTo>
                <a:cubicBezTo>
                  <a:pt x="965" y="1424"/>
                  <a:pt x="918" y="1460"/>
                  <a:pt x="862" y="1502"/>
                </a:cubicBezTo>
                <a:cubicBezTo>
                  <a:pt x="830" y="1527"/>
                  <a:pt x="795" y="1553"/>
                  <a:pt x="760" y="1585"/>
                </a:cubicBezTo>
                <a:cubicBezTo>
                  <a:pt x="723" y="1551"/>
                  <a:pt x="684" y="1521"/>
                  <a:pt x="648" y="1492"/>
                </a:cubicBezTo>
                <a:close/>
                <a:moveTo>
                  <a:pt x="1025" y="1283"/>
                </a:moveTo>
                <a:cubicBezTo>
                  <a:pt x="1005" y="1240"/>
                  <a:pt x="1002" y="1183"/>
                  <a:pt x="1000" y="1136"/>
                </a:cubicBezTo>
                <a:cubicBezTo>
                  <a:pt x="1058" y="1072"/>
                  <a:pt x="1090" y="989"/>
                  <a:pt x="1114" y="907"/>
                </a:cubicBezTo>
                <a:cubicBezTo>
                  <a:pt x="1194" y="857"/>
                  <a:pt x="1224" y="758"/>
                  <a:pt x="1198" y="669"/>
                </a:cubicBezTo>
                <a:cubicBezTo>
                  <a:pt x="1191" y="646"/>
                  <a:pt x="1191" y="646"/>
                  <a:pt x="1191" y="646"/>
                </a:cubicBezTo>
                <a:cubicBezTo>
                  <a:pt x="1155" y="639"/>
                  <a:pt x="1120" y="632"/>
                  <a:pt x="1084" y="625"/>
                </a:cubicBezTo>
                <a:cubicBezTo>
                  <a:pt x="929" y="598"/>
                  <a:pt x="798" y="575"/>
                  <a:pt x="671" y="415"/>
                </a:cubicBezTo>
                <a:cubicBezTo>
                  <a:pt x="637" y="373"/>
                  <a:pt x="637" y="373"/>
                  <a:pt x="637" y="373"/>
                </a:cubicBezTo>
                <a:cubicBezTo>
                  <a:pt x="606" y="418"/>
                  <a:pt x="606" y="418"/>
                  <a:pt x="606" y="418"/>
                </a:cubicBezTo>
                <a:cubicBezTo>
                  <a:pt x="537" y="522"/>
                  <a:pt x="437" y="597"/>
                  <a:pt x="326" y="652"/>
                </a:cubicBezTo>
                <a:cubicBezTo>
                  <a:pt x="298" y="749"/>
                  <a:pt x="314" y="850"/>
                  <a:pt x="406" y="907"/>
                </a:cubicBezTo>
                <a:cubicBezTo>
                  <a:pt x="429" y="988"/>
                  <a:pt x="462" y="1073"/>
                  <a:pt x="520" y="1136"/>
                </a:cubicBezTo>
                <a:cubicBezTo>
                  <a:pt x="519" y="1168"/>
                  <a:pt x="516" y="1208"/>
                  <a:pt x="507" y="1243"/>
                </a:cubicBezTo>
                <a:cubicBezTo>
                  <a:pt x="504" y="1258"/>
                  <a:pt x="499" y="1271"/>
                  <a:pt x="493" y="1283"/>
                </a:cubicBezTo>
                <a:cubicBezTo>
                  <a:pt x="490" y="1293"/>
                  <a:pt x="414" y="1317"/>
                  <a:pt x="328" y="1343"/>
                </a:cubicBezTo>
                <a:cubicBezTo>
                  <a:pt x="275" y="1360"/>
                  <a:pt x="220" y="1377"/>
                  <a:pt x="169" y="1397"/>
                </a:cubicBezTo>
                <a:cubicBezTo>
                  <a:pt x="177" y="1360"/>
                  <a:pt x="175" y="1327"/>
                  <a:pt x="147" y="1318"/>
                </a:cubicBezTo>
                <a:cubicBezTo>
                  <a:pt x="94" y="1301"/>
                  <a:pt x="94" y="1301"/>
                  <a:pt x="94" y="1301"/>
                </a:cubicBezTo>
                <a:cubicBezTo>
                  <a:pt x="136" y="1245"/>
                  <a:pt x="182" y="1188"/>
                  <a:pt x="200" y="1120"/>
                </a:cubicBezTo>
                <a:cubicBezTo>
                  <a:pt x="206" y="1097"/>
                  <a:pt x="206" y="1079"/>
                  <a:pt x="202" y="1065"/>
                </a:cubicBezTo>
                <a:cubicBezTo>
                  <a:pt x="196" y="1045"/>
                  <a:pt x="178" y="1040"/>
                  <a:pt x="160" y="1040"/>
                </a:cubicBezTo>
                <a:cubicBezTo>
                  <a:pt x="95" y="1040"/>
                  <a:pt x="95" y="1040"/>
                  <a:pt x="95" y="1040"/>
                </a:cubicBezTo>
                <a:cubicBezTo>
                  <a:pt x="133" y="964"/>
                  <a:pt x="174" y="888"/>
                  <a:pt x="190" y="804"/>
                </a:cubicBezTo>
                <a:cubicBezTo>
                  <a:pt x="200" y="755"/>
                  <a:pt x="200" y="706"/>
                  <a:pt x="200" y="640"/>
                </a:cubicBezTo>
                <a:cubicBezTo>
                  <a:pt x="200" y="479"/>
                  <a:pt x="241" y="343"/>
                  <a:pt x="308" y="246"/>
                </a:cubicBezTo>
                <a:cubicBezTo>
                  <a:pt x="378" y="145"/>
                  <a:pt x="475" y="86"/>
                  <a:pt x="584" y="81"/>
                </a:cubicBezTo>
                <a:cubicBezTo>
                  <a:pt x="634" y="40"/>
                  <a:pt x="736" y="0"/>
                  <a:pt x="800" y="0"/>
                </a:cubicBezTo>
                <a:cubicBezTo>
                  <a:pt x="1197" y="0"/>
                  <a:pt x="1320" y="283"/>
                  <a:pt x="1320" y="640"/>
                </a:cubicBezTo>
                <a:cubicBezTo>
                  <a:pt x="1320" y="685"/>
                  <a:pt x="1318" y="723"/>
                  <a:pt x="1316" y="757"/>
                </a:cubicBezTo>
                <a:cubicBezTo>
                  <a:pt x="1310" y="857"/>
                  <a:pt x="1308" y="904"/>
                  <a:pt x="1392" y="1016"/>
                </a:cubicBezTo>
                <a:cubicBezTo>
                  <a:pt x="1425" y="1061"/>
                  <a:pt x="1425" y="1061"/>
                  <a:pt x="1425" y="1061"/>
                </a:cubicBezTo>
                <a:cubicBezTo>
                  <a:pt x="1372" y="1078"/>
                  <a:pt x="1372" y="1078"/>
                  <a:pt x="1372" y="1078"/>
                </a:cubicBezTo>
                <a:cubicBezTo>
                  <a:pt x="1350" y="1085"/>
                  <a:pt x="1328" y="1099"/>
                  <a:pt x="1324" y="1124"/>
                </a:cubicBezTo>
                <a:cubicBezTo>
                  <a:pt x="1323" y="1136"/>
                  <a:pt x="1325" y="1149"/>
                  <a:pt x="1330" y="1164"/>
                </a:cubicBezTo>
                <a:cubicBezTo>
                  <a:pt x="1339" y="1193"/>
                  <a:pt x="1361" y="1225"/>
                  <a:pt x="1388" y="1252"/>
                </a:cubicBezTo>
                <a:cubicBezTo>
                  <a:pt x="1427" y="1291"/>
                  <a:pt x="1427" y="1291"/>
                  <a:pt x="1427" y="1291"/>
                </a:cubicBezTo>
                <a:cubicBezTo>
                  <a:pt x="1378" y="1316"/>
                  <a:pt x="1378" y="1316"/>
                  <a:pt x="1378" y="1316"/>
                </a:cubicBezTo>
                <a:cubicBezTo>
                  <a:pt x="1354" y="1327"/>
                  <a:pt x="1355" y="1377"/>
                  <a:pt x="1357" y="1400"/>
                </a:cubicBezTo>
                <a:cubicBezTo>
                  <a:pt x="1304" y="1379"/>
                  <a:pt x="1246" y="1361"/>
                  <a:pt x="1192" y="1343"/>
                </a:cubicBezTo>
                <a:cubicBezTo>
                  <a:pt x="1105" y="1317"/>
                  <a:pt x="1028" y="1293"/>
                  <a:pt x="1025" y="128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000" noProof="1"/>
          </a:p>
        </p:txBody>
      </p:sp>
      <p:sp>
        <p:nvSpPr>
          <p:cNvPr id="25" name="Freeform 470"/>
          <p:cNvSpPr>
            <a:spLocks noChangeAspect="1" noEditPoints="1"/>
          </p:cNvSpPr>
          <p:nvPr>
            <p:custDataLst>
              <p:tags r:id="rId9"/>
            </p:custDataLst>
          </p:nvPr>
        </p:nvSpPr>
        <p:spPr bwMode="auto">
          <a:xfrm>
            <a:off x="10578986" y="3084866"/>
            <a:ext cx="627311" cy="743658"/>
          </a:xfrm>
          <a:custGeom>
            <a:avLst/>
            <a:gdLst>
              <a:gd name="T0" fmla="*/ 962 w 1760"/>
              <a:gd name="T1" fmla="*/ 1528 h 2086"/>
              <a:gd name="T2" fmla="*/ 920 w 1760"/>
              <a:gd name="T3" fmla="*/ 1566 h 2086"/>
              <a:gd name="T4" fmla="*/ 1000 w 1760"/>
              <a:gd name="T5" fmla="*/ 2003 h 2086"/>
              <a:gd name="T6" fmla="*/ 1063 w 1760"/>
              <a:gd name="T7" fmla="*/ 2000 h 2086"/>
              <a:gd name="T8" fmla="*/ 1212 w 1760"/>
              <a:gd name="T9" fmla="*/ 1450 h 2086"/>
              <a:gd name="T10" fmla="*/ 1036 w 1760"/>
              <a:gd name="T11" fmla="*/ 1627 h 2086"/>
              <a:gd name="T12" fmla="*/ 962 w 1760"/>
              <a:gd name="T13" fmla="*/ 1528 h 2086"/>
              <a:gd name="T14" fmla="*/ 598 w 1760"/>
              <a:gd name="T15" fmla="*/ 1388 h 2086"/>
              <a:gd name="T16" fmla="*/ 716 w 1760"/>
              <a:gd name="T17" fmla="*/ 1505 h 2086"/>
              <a:gd name="T18" fmla="*/ 777 w 1760"/>
              <a:gd name="T19" fmla="*/ 1424 h 2086"/>
              <a:gd name="T20" fmla="*/ 627 w 1760"/>
              <a:gd name="T21" fmla="*/ 1351 h 2086"/>
              <a:gd name="T22" fmla="*/ 598 w 1760"/>
              <a:gd name="T23" fmla="*/ 1388 h 2086"/>
              <a:gd name="T24" fmla="*/ 800 w 1760"/>
              <a:gd name="T25" fmla="*/ 1526 h 2086"/>
              <a:gd name="T26" fmla="*/ 724 w 1760"/>
              <a:gd name="T27" fmla="*/ 1627 h 2086"/>
              <a:gd name="T28" fmla="*/ 548 w 1760"/>
              <a:gd name="T29" fmla="*/ 1450 h 2086"/>
              <a:gd name="T30" fmla="*/ 697 w 1760"/>
              <a:gd name="T31" fmla="*/ 2000 h 2086"/>
              <a:gd name="T32" fmla="*/ 760 w 1760"/>
              <a:gd name="T33" fmla="*/ 2003 h 2086"/>
              <a:gd name="T34" fmla="*/ 840 w 1760"/>
              <a:gd name="T35" fmla="*/ 1566 h 2086"/>
              <a:gd name="T36" fmla="*/ 800 w 1760"/>
              <a:gd name="T37" fmla="*/ 1526 h 2086"/>
              <a:gd name="T38" fmla="*/ 1162 w 1760"/>
              <a:gd name="T39" fmla="*/ 1388 h 2086"/>
              <a:gd name="T40" fmla="*/ 1132 w 1760"/>
              <a:gd name="T41" fmla="*/ 1351 h 2086"/>
              <a:gd name="T42" fmla="*/ 984 w 1760"/>
              <a:gd name="T43" fmla="*/ 1424 h 2086"/>
              <a:gd name="T44" fmla="*/ 1044 w 1760"/>
              <a:gd name="T45" fmla="*/ 1505 h 2086"/>
              <a:gd name="T46" fmla="*/ 1162 w 1760"/>
              <a:gd name="T47" fmla="*/ 1388 h 2086"/>
              <a:gd name="T48" fmla="*/ 1457 w 1760"/>
              <a:gd name="T49" fmla="*/ 1420 h 2086"/>
              <a:gd name="T50" fmla="*/ 1621 w 1760"/>
              <a:gd name="T51" fmla="*/ 1503 h 2086"/>
              <a:gd name="T52" fmla="*/ 1760 w 1760"/>
              <a:gd name="T53" fmla="*/ 1854 h 2086"/>
              <a:gd name="T54" fmla="*/ 1478 w 1760"/>
              <a:gd name="T55" fmla="*/ 2022 h 2086"/>
              <a:gd name="T56" fmla="*/ 880 w 1760"/>
              <a:gd name="T57" fmla="*/ 2086 h 2086"/>
              <a:gd name="T58" fmla="*/ 282 w 1760"/>
              <a:gd name="T59" fmla="*/ 2022 h 2086"/>
              <a:gd name="T60" fmla="*/ 0 w 1760"/>
              <a:gd name="T61" fmla="*/ 1854 h 2086"/>
              <a:gd name="T62" fmla="*/ 139 w 1760"/>
              <a:gd name="T63" fmla="*/ 1503 h 2086"/>
              <a:gd name="T64" fmla="*/ 303 w 1760"/>
              <a:gd name="T65" fmla="*/ 1420 h 2086"/>
              <a:gd name="T66" fmla="*/ 540 w 1760"/>
              <a:gd name="T67" fmla="*/ 1331 h 2086"/>
              <a:gd name="T68" fmla="*/ 563 w 1760"/>
              <a:gd name="T69" fmla="*/ 1183 h 2086"/>
              <a:gd name="T70" fmla="*/ 560 w 1760"/>
              <a:gd name="T71" fmla="*/ 1142 h 2086"/>
              <a:gd name="T72" fmla="*/ 464 w 1760"/>
              <a:gd name="T73" fmla="*/ 920 h 2086"/>
              <a:gd name="T74" fmla="*/ 460 w 1760"/>
              <a:gd name="T75" fmla="*/ 908 h 2086"/>
              <a:gd name="T76" fmla="*/ 383 w 1760"/>
              <a:gd name="T77" fmla="*/ 810 h 2086"/>
              <a:gd name="T78" fmla="*/ 374 w 1760"/>
              <a:gd name="T79" fmla="*/ 672 h 2086"/>
              <a:gd name="T80" fmla="*/ 356 w 1760"/>
              <a:gd name="T81" fmla="*/ 572 h 2086"/>
              <a:gd name="T82" fmla="*/ 375 w 1760"/>
              <a:gd name="T83" fmla="*/ 284 h 2086"/>
              <a:gd name="T84" fmla="*/ 592 w 1760"/>
              <a:gd name="T85" fmla="*/ 95 h 2086"/>
              <a:gd name="T86" fmla="*/ 622 w 1760"/>
              <a:gd name="T87" fmla="*/ 88 h 2086"/>
              <a:gd name="T88" fmla="*/ 937 w 1760"/>
              <a:gd name="T89" fmla="*/ 8 h 2086"/>
              <a:gd name="T90" fmla="*/ 1268 w 1760"/>
              <a:gd name="T91" fmla="*/ 138 h 2086"/>
              <a:gd name="T92" fmla="*/ 1397 w 1760"/>
              <a:gd name="T93" fmla="*/ 371 h 2086"/>
              <a:gd name="T94" fmla="*/ 1386 w 1760"/>
              <a:gd name="T95" fmla="*/ 672 h 2086"/>
              <a:gd name="T96" fmla="*/ 1377 w 1760"/>
              <a:gd name="T97" fmla="*/ 810 h 2086"/>
              <a:gd name="T98" fmla="*/ 1300 w 1760"/>
              <a:gd name="T99" fmla="*/ 908 h 2086"/>
              <a:gd name="T100" fmla="*/ 1296 w 1760"/>
              <a:gd name="T101" fmla="*/ 922 h 2086"/>
              <a:gd name="T102" fmla="*/ 1200 w 1760"/>
              <a:gd name="T103" fmla="*/ 1142 h 2086"/>
              <a:gd name="T104" fmla="*/ 1197 w 1760"/>
              <a:gd name="T105" fmla="*/ 1192 h 2086"/>
              <a:gd name="T106" fmla="*/ 1195 w 1760"/>
              <a:gd name="T107" fmla="*/ 1217 h 2086"/>
              <a:gd name="T108" fmla="*/ 1219 w 1760"/>
              <a:gd name="T109" fmla="*/ 1331 h 2086"/>
              <a:gd name="T110" fmla="*/ 1457 w 1760"/>
              <a:gd name="T111" fmla="*/ 142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0" h="2086">
                <a:moveTo>
                  <a:pt x="962" y="1528"/>
                </a:moveTo>
                <a:cubicBezTo>
                  <a:pt x="946" y="1542"/>
                  <a:pt x="930" y="1556"/>
                  <a:pt x="920" y="1566"/>
                </a:cubicBezTo>
                <a:cubicBezTo>
                  <a:pt x="991" y="1708"/>
                  <a:pt x="999" y="1882"/>
                  <a:pt x="1000" y="2003"/>
                </a:cubicBezTo>
                <a:cubicBezTo>
                  <a:pt x="1020" y="2002"/>
                  <a:pt x="1041" y="2002"/>
                  <a:pt x="1063" y="2000"/>
                </a:cubicBezTo>
                <a:cubicBezTo>
                  <a:pt x="1081" y="1868"/>
                  <a:pt x="1137" y="1610"/>
                  <a:pt x="1212" y="1450"/>
                </a:cubicBezTo>
                <a:cubicBezTo>
                  <a:pt x="1036" y="1627"/>
                  <a:pt x="1036" y="1627"/>
                  <a:pt x="1036" y="1627"/>
                </a:cubicBezTo>
                <a:lnTo>
                  <a:pt x="962" y="1528"/>
                </a:lnTo>
                <a:close/>
                <a:moveTo>
                  <a:pt x="598" y="1388"/>
                </a:moveTo>
                <a:cubicBezTo>
                  <a:pt x="716" y="1505"/>
                  <a:pt x="716" y="1505"/>
                  <a:pt x="716" y="1505"/>
                </a:cubicBezTo>
                <a:cubicBezTo>
                  <a:pt x="777" y="1424"/>
                  <a:pt x="777" y="1424"/>
                  <a:pt x="777" y="1424"/>
                </a:cubicBezTo>
                <a:cubicBezTo>
                  <a:pt x="722" y="1412"/>
                  <a:pt x="669" y="1388"/>
                  <a:pt x="627" y="1351"/>
                </a:cubicBezTo>
                <a:cubicBezTo>
                  <a:pt x="620" y="1365"/>
                  <a:pt x="611" y="1377"/>
                  <a:pt x="598" y="1388"/>
                </a:cubicBezTo>
                <a:close/>
                <a:moveTo>
                  <a:pt x="800" y="1526"/>
                </a:moveTo>
                <a:cubicBezTo>
                  <a:pt x="724" y="1627"/>
                  <a:pt x="724" y="1627"/>
                  <a:pt x="724" y="1627"/>
                </a:cubicBezTo>
                <a:cubicBezTo>
                  <a:pt x="548" y="1450"/>
                  <a:pt x="548" y="1450"/>
                  <a:pt x="548" y="1450"/>
                </a:cubicBezTo>
                <a:cubicBezTo>
                  <a:pt x="623" y="1610"/>
                  <a:pt x="679" y="1868"/>
                  <a:pt x="697" y="2000"/>
                </a:cubicBezTo>
                <a:cubicBezTo>
                  <a:pt x="719" y="2002"/>
                  <a:pt x="740" y="2002"/>
                  <a:pt x="760" y="2003"/>
                </a:cubicBezTo>
                <a:cubicBezTo>
                  <a:pt x="761" y="1882"/>
                  <a:pt x="769" y="1708"/>
                  <a:pt x="840" y="1566"/>
                </a:cubicBezTo>
                <a:lnTo>
                  <a:pt x="800" y="1526"/>
                </a:lnTo>
                <a:close/>
                <a:moveTo>
                  <a:pt x="1162" y="1388"/>
                </a:moveTo>
                <a:cubicBezTo>
                  <a:pt x="1149" y="1377"/>
                  <a:pt x="1139" y="1365"/>
                  <a:pt x="1132" y="1351"/>
                </a:cubicBezTo>
                <a:cubicBezTo>
                  <a:pt x="1090" y="1388"/>
                  <a:pt x="1038" y="1412"/>
                  <a:pt x="984" y="1424"/>
                </a:cubicBezTo>
                <a:cubicBezTo>
                  <a:pt x="1044" y="1505"/>
                  <a:pt x="1044" y="1505"/>
                  <a:pt x="1044" y="1505"/>
                </a:cubicBezTo>
                <a:lnTo>
                  <a:pt x="1162" y="1388"/>
                </a:lnTo>
                <a:close/>
                <a:moveTo>
                  <a:pt x="1457" y="1420"/>
                </a:moveTo>
                <a:cubicBezTo>
                  <a:pt x="1510" y="1440"/>
                  <a:pt x="1580" y="1464"/>
                  <a:pt x="1621" y="1503"/>
                </a:cubicBezTo>
                <a:cubicBezTo>
                  <a:pt x="1712" y="1593"/>
                  <a:pt x="1760" y="1729"/>
                  <a:pt x="1760" y="1854"/>
                </a:cubicBezTo>
                <a:cubicBezTo>
                  <a:pt x="1760" y="1948"/>
                  <a:pt x="1559" y="2001"/>
                  <a:pt x="1478" y="2022"/>
                </a:cubicBezTo>
                <a:cubicBezTo>
                  <a:pt x="1292" y="2071"/>
                  <a:pt x="1033" y="2086"/>
                  <a:pt x="880" y="2086"/>
                </a:cubicBezTo>
                <a:cubicBezTo>
                  <a:pt x="727" y="2086"/>
                  <a:pt x="468" y="2071"/>
                  <a:pt x="282" y="2022"/>
                </a:cubicBezTo>
                <a:cubicBezTo>
                  <a:pt x="201" y="2001"/>
                  <a:pt x="0" y="1948"/>
                  <a:pt x="0" y="1854"/>
                </a:cubicBezTo>
                <a:cubicBezTo>
                  <a:pt x="0" y="1729"/>
                  <a:pt x="48" y="1593"/>
                  <a:pt x="139" y="1503"/>
                </a:cubicBezTo>
                <a:cubicBezTo>
                  <a:pt x="180" y="1464"/>
                  <a:pt x="250" y="1440"/>
                  <a:pt x="303" y="1420"/>
                </a:cubicBezTo>
                <a:cubicBezTo>
                  <a:pt x="385" y="1390"/>
                  <a:pt x="463" y="1376"/>
                  <a:pt x="540" y="1331"/>
                </a:cubicBezTo>
                <a:cubicBezTo>
                  <a:pt x="576" y="1311"/>
                  <a:pt x="566" y="1228"/>
                  <a:pt x="563" y="1183"/>
                </a:cubicBezTo>
                <a:cubicBezTo>
                  <a:pt x="562" y="1169"/>
                  <a:pt x="561" y="1155"/>
                  <a:pt x="560" y="1142"/>
                </a:cubicBezTo>
                <a:cubicBezTo>
                  <a:pt x="506" y="1080"/>
                  <a:pt x="484" y="998"/>
                  <a:pt x="464" y="920"/>
                </a:cubicBezTo>
                <a:cubicBezTo>
                  <a:pt x="463" y="917"/>
                  <a:pt x="462" y="914"/>
                  <a:pt x="460" y="908"/>
                </a:cubicBezTo>
                <a:cubicBezTo>
                  <a:pt x="424" y="884"/>
                  <a:pt x="398" y="850"/>
                  <a:pt x="383" y="810"/>
                </a:cubicBezTo>
                <a:cubicBezTo>
                  <a:pt x="367" y="767"/>
                  <a:pt x="364" y="717"/>
                  <a:pt x="374" y="672"/>
                </a:cubicBezTo>
                <a:cubicBezTo>
                  <a:pt x="367" y="640"/>
                  <a:pt x="360" y="606"/>
                  <a:pt x="356" y="572"/>
                </a:cubicBezTo>
                <a:cubicBezTo>
                  <a:pt x="341" y="472"/>
                  <a:pt x="342" y="370"/>
                  <a:pt x="375" y="284"/>
                </a:cubicBezTo>
                <a:cubicBezTo>
                  <a:pt x="409" y="194"/>
                  <a:pt x="476" y="123"/>
                  <a:pt x="592" y="95"/>
                </a:cubicBezTo>
                <a:cubicBezTo>
                  <a:pt x="602" y="92"/>
                  <a:pt x="612" y="90"/>
                  <a:pt x="622" y="88"/>
                </a:cubicBezTo>
                <a:cubicBezTo>
                  <a:pt x="692" y="26"/>
                  <a:pt x="814" y="0"/>
                  <a:pt x="937" y="8"/>
                </a:cubicBezTo>
                <a:cubicBezTo>
                  <a:pt x="1062" y="17"/>
                  <a:pt x="1191" y="60"/>
                  <a:pt x="1268" y="138"/>
                </a:cubicBezTo>
                <a:cubicBezTo>
                  <a:pt x="1334" y="203"/>
                  <a:pt x="1377" y="280"/>
                  <a:pt x="1397" y="371"/>
                </a:cubicBezTo>
                <a:cubicBezTo>
                  <a:pt x="1416" y="458"/>
                  <a:pt x="1413" y="557"/>
                  <a:pt x="1386" y="672"/>
                </a:cubicBezTo>
                <a:cubicBezTo>
                  <a:pt x="1396" y="717"/>
                  <a:pt x="1394" y="767"/>
                  <a:pt x="1377" y="810"/>
                </a:cubicBezTo>
                <a:cubicBezTo>
                  <a:pt x="1362" y="850"/>
                  <a:pt x="1336" y="884"/>
                  <a:pt x="1300" y="908"/>
                </a:cubicBezTo>
                <a:cubicBezTo>
                  <a:pt x="1298" y="914"/>
                  <a:pt x="1297" y="918"/>
                  <a:pt x="1296" y="922"/>
                </a:cubicBezTo>
                <a:cubicBezTo>
                  <a:pt x="1276" y="999"/>
                  <a:pt x="1255" y="1080"/>
                  <a:pt x="1200" y="1142"/>
                </a:cubicBezTo>
                <a:cubicBezTo>
                  <a:pt x="1200" y="1158"/>
                  <a:pt x="1198" y="1174"/>
                  <a:pt x="1197" y="1192"/>
                </a:cubicBezTo>
                <a:cubicBezTo>
                  <a:pt x="1196" y="1200"/>
                  <a:pt x="1195" y="1208"/>
                  <a:pt x="1195" y="1217"/>
                </a:cubicBezTo>
                <a:cubicBezTo>
                  <a:pt x="1194" y="1248"/>
                  <a:pt x="1187" y="1311"/>
                  <a:pt x="1219" y="1331"/>
                </a:cubicBezTo>
                <a:cubicBezTo>
                  <a:pt x="1303" y="1375"/>
                  <a:pt x="1371" y="1388"/>
                  <a:pt x="1457" y="14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60341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459930"/>
            <a:ext cx="9428352"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Motivos de discriminación en el Perú- ¿Cuáles son?</a:t>
            </a:r>
            <a:endParaRPr lang="es-419" sz="2000" dirty="0" smtClean="0">
              <a:solidFill>
                <a:srgbClr val="000000"/>
              </a:solidFill>
              <a:latin typeface="Corbel" panose="020B0503020204020204" pitchFamily="34" charset="0"/>
            </a:endParaRPr>
          </a:p>
          <a:p>
            <a:pPr lvl="0" defTabSz="914400">
              <a:spcBef>
                <a:spcPts val="0"/>
              </a:spcBef>
              <a:defRPr/>
            </a:pPr>
            <a:r>
              <a:rPr lang="es-419" sz="1800" dirty="0" smtClean="0">
                <a:solidFill>
                  <a:srgbClr val="000000"/>
                </a:solidFill>
                <a:latin typeface="Corbel" panose="020B0503020204020204" pitchFamily="34" charset="0"/>
              </a:rPr>
              <a:t>Principalmente la clase social y el peso. Este último es el más mencionado por las mujeres (24%).</a:t>
            </a:r>
          </a:p>
        </p:txBody>
      </p:sp>
      <p:sp>
        <p:nvSpPr>
          <p:cNvPr id="5" name="Rectángulo 4"/>
          <p:cNvSpPr/>
          <p:nvPr/>
        </p:nvSpPr>
        <p:spPr>
          <a:xfrm>
            <a:off x="475502" y="1796145"/>
            <a:ext cx="10368509" cy="707886"/>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¿Alguna vez se ha sentido discriminado por su</a:t>
            </a:r>
            <a:r>
              <a:rPr lang="es-PE" sz="1600" dirty="0" smtClean="0">
                <a:solidFill>
                  <a:srgbClr val="000000"/>
                </a:solidFill>
                <a:latin typeface="Corbel" panose="020B0503020204020204" pitchFamily="34" charset="0"/>
              </a:rPr>
              <a:t>…?</a:t>
            </a:r>
            <a:r>
              <a:rPr lang="es-419" sz="1600" b="1" dirty="0" smtClean="0">
                <a:solidFill>
                  <a:srgbClr val="000000"/>
                </a:solidFill>
                <a:latin typeface="Corbel" panose="020B0503020204020204" pitchFamily="34" charset="0"/>
              </a:rPr>
              <a:t>- </a:t>
            </a:r>
            <a:r>
              <a:rPr lang="es-419" sz="1600" b="1" dirty="0">
                <a:solidFill>
                  <a:srgbClr val="000000"/>
                </a:solidFill>
                <a:latin typeface="Corbel" panose="020B0503020204020204" pitchFamily="34" charset="0"/>
              </a:rPr>
              <a:t>RESPUESTA ESPONTÁNEA</a:t>
            </a:r>
          </a:p>
          <a:p>
            <a:pPr lvl="0">
              <a:defRPr/>
            </a:pPr>
            <a:r>
              <a:rPr lang="es-419" sz="2400" b="1" dirty="0" smtClean="0">
                <a:solidFill>
                  <a:srgbClr val="000000"/>
                </a:solidFill>
                <a:latin typeface="Corbel" panose="020B0503020204020204" pitchFamily="34" charset="0"/>
              </a:rPr>
              <a:t>(% que dice que sí)</a:t>
            </a:r>
            <a:endParaRPr lang="es-PE" sz="2400" b="1" dirty="0">
              <a:solidFill>
                <a:srgbClr val="000000"/>
              </a:solidFill>
              <a:latin typeface="Corbel" panose="020B0503020204020204" pitchFamily="34" charset="0"/>
            </a:endParaRPr>
          </a:p>
        </p:txBody>
      </p:sp>
      <p:graphicFrame>
        <p:nvGraphicFramePr>
          <p:cNvPr id="6" name="31 Gráfico"/>
          <p:cNvGraphicFramePr/>
          <p:nvPr>
            <p:extLst>
              <p:ext uri="{D42A27DB-BD31-4B8C-83A1-F6EECF244321}">
                <p14:modId xmlns:p14="http://schemas.microsoft.com/office/powerpoint/2010/main" val="3922281886"/>
              </p:ext>
            </p:extLst>
          </p:nvPr>
        </p:nvGraphicFramePr>
        <p:xfrm>
          <a:off x="432788" y="2467292"/>
          <a:ext cx="10896543" cy="4055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7272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459930"/>
            <a:ext cx="9428352"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6 de cada 10 mujeres que se han sentido discriminadas, declaran que fue por su peso.</a:t>
            </a:r>
            <a:endParaRPr lang="es-419" sz="2000" dirty="0" smtClean="0">
              <a:solidFill>
                <a:srgbClr val="000000"/>
              </a:solidFill>
              <a:latin typeface="Corbel" panose="020B0503020204020204" pitchFamily="34" charset="0"/>
            </a:endParaRPr>
          </a:p>
          <a:p>
            <a:pPr lvl="0" defTabSz="914400">
              <a:spcBef>
                <a:spcPts val="0"/>
              </a:spcBef>
              <a:defRPr/>
            </a:pPr>
            <a:r>
              <a:rPr lang="es-419" sz="1600" dirty="0" smtClean="0">
                <a:solidFill>
                  <a:srgbClr val="000000"/>
                </a:solidFill>
                <a:latin typeface="Corbel" panose="020B0503020204020204" pitchFamily="34" charset="0"/>
              </a:rPr>
              <a:t>Al considerar únicamente a aquellos que se sintieron alguna vez discriminados, las diferencias entre hombres y mujeres se perciben principalmente cuando se trata del peso y del sexo. </a:t>
            </a:r>
          </a:p>
        </p:txBody>
      </p:sp>
      <p:sp>
        <p:nvSpPr>
          <p:cNvPr id="5" name="Rectángulo 4"/>
          <p:cNvSpPr/>
          <p:nvPr/>
        </p:nvSpPr>
        <p:spPr>
          <a:xfrm>
            <a:off x="475502" y="2409120"/>
            <a:ext cx="10368509" cy="707886"/>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¿Alguna vez se ha sentido discriminado por su</a:t>
            </a:r>
            <a:r>
              <a:rPr lang="es-PE" sz="1600" dirty="0" smtClean="0">
                <a:solidFill>
                  <a:srgbClr val="000000"/>
                </a:solidFill>
                <a:latin typeface="Corbel" panose="020B0503020204020204" pitchFamily="34" charset="0"/>
              </a:rPr>
              <a:t>…?</a:t>
            </a:r>
            <a:r>
              <a:rPr lang="es-419" sz="1600" b="1" dirty="0" smtClean="0">
                <a:solidFill>
                  <a:srgbClr val="000000"/>
                </a:solidFill>
                <a:latin typeface="Corbel" panose="020B0503020204020204" pitchFamily="34" charset="0"/>
              </a:rPr>
              <a:t>- </a:t>
            </a:r>
            <a:r>
              <a:rPr lang="es-419" sz="1600" b="1" dirty="0">
                <a:solidFill>
                  <a:srgbClr val="000000"/>
                </a:solidFill>
                <a:latin typeface="Corbel" panose="020B0503020204020204" pitchFamily="34" charset="0"/>
              </a:rPr>
              <a:t>RESPUESTA ESPONTÁNEA</a:t>
            </a:r>
          </a:p>
          <a:p>
            <a:pPr lvl="0">
              <a:defRPr/>
            </a:pPr>
            <a:r>
              <a:rPr lang="es-419" sz="2400" b="1" dirty="0" smtClean="0">
                <a:solidFill>
                  <a:srgbClr val="000000"/>
                </a:solidFill>
                <a:latin typeface="Corbel" panose="020B0503020204020204" pitchFamily="34" charset="0"/>
              </a:rPr>
              <a:t>(% que dice que sí)</a:t>
            </a:r>
            <a:endParaRPr lang="es-PE" sz="2400" b="1" dirty="0">
              <a:solidFill>
                <a:srgbClr val="000000"/>
              </a:solidFill>
              <a:latin typeface="Corbel" panose="020B0503020204020204" pitchFamily="34" charset="0"/>
            </a:endParaRPr>
          </a:p>
        </p:txBody>
      </p:sp>
      <p:graphicFrame>
        <p:nvGraphicFramePr>
          <p:cNvPr id="6" name="31 Gráfico"/>
          <p:cNvGraphicFramePr/>
          <p:nvPr>
            <p:extLst>
              <p:ext uri="{D42A27DB-BD31-4B8C-83A1-F6EECF244321}">
                <p14:modId xmlns:p14="http://schemas.microsoft.com/office/powerpoint/2010/main" val="2267559115"/>
              </p:ext>
            </p:extLst>
          </p:nvPr>
        </p:nvGraphicFramePr>
        <p:xfrm>
          <a:off x="359593" y="2562896"/>
          <a:ext cx="10896543" cy="376125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475502" y="2015826"/>
            <a:ext cx="6852069" cy="369332"/>
          </a:xfrm>
          <a:prstGeom prst="rect">
            <a:avLst/>
          </a:prstGeom>
        </p:spPr>
        <p:txBody>
          <a:bodyPr wrap="none">
            <a:spAutoFit/>
          </a:bodyPr>
          <a:lstStyle/>
          <a:p>
            <a:r>
              <a:rPr lang="es-419" b="1" dirty="0" smtClean="0">
                <a:solidFill>
                  <a:srgbClr val="000000"/>
                </a:solidFill>
                <a:latin typeface="Corbel" panose="020B0503020204020204" pitchFamily="34" charset="0"/>
              </a:rPr>
              <a:t>SOLO ENTRE AQUELLOS QUE SE HAN SENTIDO DISCRIMINADOS</a:t>
            </a:r>
            <a:endParaRPr lang="es-ES" b="1" dirty="0"/>
          </a:p>
        </p:txBody>
      </p:sp>
      <p:sp>
        <p:nvSpPr>
          <p:cNvPr id="7" name="Rectángulo 6"/>
          <p:cNvSpPr/>
          <p:nvPr/>
        </p:nvSpPr>
        <p:spPr bwMode="gray">
          <a:xfrm>
            <a:off x="6530109" y="6275913"/>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8" name="Rectángulo 7"/>
          <p:cNvSpPr/>
          <p:nvPr/>
        </p:nvSpPr>
        <p:spPr>
          <a:xfrm>
            <a:off x="5814079" y="6437180"/>
            <a:ext cx="5355953" cy="240515"/>
          </a:xfrm>
          <a:prstGeom prst="rect">
            <a:avLst/>
          </a:prstGeom>
        </p:spPr>
        <p:txBody>
          <a:bodyPr wrap="none">
            <a:spAutoFit/>
          </a:bodyPr>
          <a:lstStyle/>
          <a:p>
            <a:pPr lvl="0" algn="just">
              <a:lnSpc>
                <a:spcPct val="90000"/>
              </a:lnSpc>
              <a:defRPr/>
            </a:pPr>
            <a:r>
              <a:rPr lang="es-419" sz="1070" dirty="0" smtClean="0">
                <a:solidFill>
                  <a:prstClr val="black">
                    <a:lumMod val="50000"/>
                    <a:lumOff val="50000"/>
                  </a:prstClr>
                </a:solidFill>
                <a:latin typeface="Corbel" panose="020B0503020204020204" pitchFamily="34" charset="0"/>
                <a:cs typeface="Tahoma" pitchFamily="34" charset="0"/>
              </a:rPr>
              <a:t>Base febrero 2019: Total de entrevistados que se han sentido discriminados alguna vez (408)</a:t>
            </a:r>
            <a:endParaRPr lang="es-PE" sz="1070" dirty="0">
              <a:solidFill>
                <a:prstClr val="black">
                  <a:lumMod val="50000"/>
                  <a:lumOff val="50000"/>
                </a:prstClr>
              </a:solidFill>
              <a:latin typeface="Corbel" panose="020B0503020204020204" pitchFamily="34" charset="0"/>
              <a:cs typeface="Tahoma" pitchFamily="34" charset="0"/>
            </a:endParaRPr>
          </a:p>
        </p:txBody>
      </p:sp>
    </p:spTree>
    <p:extLst>
      <p:ext uri="{BB962C8B-B14F-4D97-AF65-F5344CB8AC3E}">
        <p14:creationId xmlns:p14="http://schemas.microsoft.com/office/powerpoint/2010/main" val="1263623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0"/>
          <p:cNvSpPr txBox="1">
            <a:spLocks/>
          </p:cNvSpPr>
          <p:nvPr/>
        </p:nvSpPr>
        <p:spPr>
          <a:xfrm>
            <a:off x="551384" y="284629"/>
            <a:ext cx="10208980" cy="768107"/>
          </a:xfrm>
          <a:prstGeom prst="rect">
            <a:avLst/>
          </a:prstGeom>
        </p:spPr>
        <p:txBody>
          <a:bodyPr anchor="ct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a:defRPr/>
            </a:pPr>
            <a:r>
              <a:rPr lang="es-419" dirty="0" smtClean="0">
                <a:latin typeface="Corbel" panose="020B0503020204020204" pitchFamily="34" charset="0"/>
              </a:rPr>
              <a:t>Desigualdad de g</a:t>
            </a:r>
            <a:r>
              <a:rPr lang="es-419" dirty="0" smtClean="0">
                <a:latin typeface="Corbel" panose="020B0503020204020204" pitchFamily="34" charset="0"/>
              </a:rPr>
              <a:t>énero: avances y retos</a:t>
            </a:r>
            <a:endParaRPr lang="es-ES" dirty="0">
              <a:latin typeface="Corbel" panose="020B0503020204020204" pitchFamily="34" charset="0"/>
            </a:endParaRPr>
          </a:p>
        </p:txBody>
      </p:sp>
      <p:sp>
        <p:nvSpPr>
          <p:cNvPr id="5" name="Rectángulo 4"/>
          <p:cNvSpPr/>
          <p:nvPr/>
        </p:nvSpPr>
        <p:spPr bwMode="gray">
          <a:xfrm>
            <a:off x="6530109" y="6353187"/>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4" name="Rectángulo 3"/>
          <p:cNvSpPr/>
          <p:nvPr/>
        </p:nvSpPr>
        <p:spPr>
          <a:xfrm>
            <a:off x="551383" y="1163805"/>
            <a:ext cx="10972746" cy="5355312"/>
          </a:xfrm>
          <a:prstGeom prst="rect">
            <a:avLst/>
          </a:prstGeom>
        </p:spPr>
        <p:txBody>
          <a:bodyPr wrap="square">
            <a:spAutoFit/>
          </a:bodyPr>
          <a:lstStyle/>
          <a:p>
            <a:pPr algn="just"/>
            <a:r>
              <a:rPr lang="es-419" dirty="0" smtClean="0">
                <a:latin typeface="Corbel" panose="020B0503020204020204" pitchFamily="34" charset="0"/>
              </a:rPr>
              <a:t>La encuesta realizada por el IEP recoge varios hallazgos interesantes, en donde se perciben avances pero también muchos retos en relación a la igualdad de género en nuestro país. Lo primero, destacar el crecimiento en la percepción de empoderamiento de la mujer peruana, donde se le reconoce </a:t>
            </a:r>
            <a:r>
              <a:rPr lang="es-419" dirty="0">
                <a:latin typeface="Corbel" panose="020B0503020204020204" pitchFamily="34" charset="0"/>
              </a:rPr>
              <a:t>cada vez más </a:t>
            </a:r>
            <a:r>
              <a:rPr lang="es-419" dirty="0" smtClean="0">
                <a:latin typeface="Corbel" panose="020B0503020204020204" pitchFamily="34" charset="0"/>
              </a:rPr>
              <a:t>por su capacidad para solucionar problemas o para realizar buenos negocios, entre otras competencias claves para su desarrollo personal y/o profesional. No obstante, cabe resaltar que, cuando se compara la evolución de estas percepciones entre hombres y mujeres, son principalmente estas últimas quienes se ven a sí mismas como más firmes y más capaces. </a:t>
            </a:r>
            <a:r>
              <a:rPr lang="es-419" dirty="0">
                <a:latin typeface="Corbel" panose="020B0503020204020204" pitchFamily="34" charset="0"/>
              </a:rPr>
              <a:t>E</a:t>
            </a:r>
            <a:r>
              <a:rPr lang="es-419" dirty="0" smtClean="0">
                <a:latin typeface="Corbel" panose="020B0503020204020204" pitchFamily="34" charset="0"/>
              </a:rPr>
              <a:t>n el caso de los hombres este incremento es mucho menos entusiasta, especialmente cuando se aborda la posibilidad  que tienen las mujeres de defenderse ante situaciones de violencia (se mantiene en 12% como en el 2017). Un panorama complicado donde el mal llamado “sexo débil” sigue visualizándose como muy vulnerable frente a un entorno peligroso y lleno de desigualdades que son reconocidas tanto por hombres como por mujeres, como es el caso de la desigualdad salarial.</a:t>
            </a:r>
          </a:p>
          <a:p>
            <a:pPr algn="just"/>
            <a:endParaRPr lang="es-419" dirty="0">
              <a:latin typeface="Corbel" panose="020B0503020204020204" pitchFamily="34" charset="0"/>
            </a:endParaRPr>
          </a:p>
          <a:p>
            <a:pPr algn="just"/>
            <a:r>
              <a:rPr lang="es-419" dirty="0" smtClean="0">
                <a:latin typeface="Corbel" panose="020B0503020204020204" pitchFamily="34" charset="0"/>
              </a:rPr>
              <a:t>Estos resultados, sumados a otros vinculados a la disposición a apoyar la participación política femenina, o el uso de tiempo destinado por hombres y mujeres a realizar actividades del hogar y de tipo recreativas, entre otros; todos enfatizan las brechas que aún existen y sobre los cuáles deben orientarse políticas públicas que fomenten la equidad en la escuela, en el trabajo y en la sociedad peruana. La mitad del país demanda cambios que requieren ser escuchados.</a:t>
            </a:r>
          </a:p>
          <a:p>
            <a:pPr algn="just"/>
            <a:endParaRPr lang="es-419" dirty="0">
              <a:latin typeface="Corbel" panose="020B0503020204020204" pitchFamily="34" charset="0"/>
            </a:endParaRPr>
          </a:p>
          <a:p>
            <a:pPr algn="r"/>
            <a:r>
              <a:rPr lang="es-419" dirty="0" smtClean="0">
                <a:latin typeface="Corbel" panose="020B0503020204020204" pitchFamily="34" charset="0"/>
              </a:rPr>
              <a:t>Laura Amaya</a:t>
            </a:r>
            <a:endParaRPr lang="es-PE" dirty="0">
              <a:latin typeface="Corbel" panose="020B0503020204020204" pitchFamily="34" charset="0"/>
            </a:endParaRPr>
          </a:p>
        </p:txBody>
      </p:sp>
    </p:spTree>
    <p:extLst>
      <p:ext uri="{BB962C8B-B14F-4D97-AF65-F5344CB8AC3E}">
        <p14:creationId xmlns:p14="http://schemas.microsoft.com/office/powerpoint/2010/main" val="3570045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chemeClr val="accent5"/>
          </a:solidFill>
        </p:spPr>
        <p:txBody>
          <a:bodyPr/>
          <a:lstStyle/>
          <a:p>
            <a:r>
              <a:rPr lang="es-ES" sz="4400" dirty="0" smtClean="0">
                <a:latin typeface="Corbel" panose="020B0503020204020204" pitchFamily="34" charset="0"/>
              </a:rPr>
              <a:t>Metodología</a:t>
            </a:r>
            <a:r>
              <a:rPr lang="en-US" sz="4400" dirty="0" smtClean="0">
                <a:latin typeface="Corbel" panose="020B0503020204020204" pitchFamily="34" charset="0"/>
              </a:rPr>
              <a:t> </a:t>
            </a:r>
            <a:r>
              <a:rPr lang="es-ES" sz="4400" dirty="0">
                <a:latin typeface="Corbel" panose="020B0503020204020204" pitchFamily="34" charset="0"/>
              </a:rPr>
              <a:t>| Ficha técnica del estudio</a:t>
            </a:r>
            <a:endParaRPr lang="en-US" sz="4400" dirty="0">
              <a:latin typeface="Corbel" panose="020B0503020204020204" pitchFamily="34" charset="0"/>
            </a:endParaRPr>
          </a:p>
        </p:txBody>
      </p:sp>
      <p:sp>
        <p:nvSpPr>
          <p:cNvPr id="3" name="Rectángulo 2"/>
          <p:cNvSpPr/>
          <p:nvPr/>
        </p:nvSpPr>
        <p:spPr bwMode="gray">
          <a:xfrm>
            <a:off x="6568746" y="6314551"/>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24787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ihandform 61"/>
          <p:cNvSpPr/>
          <p:nvPr/>
        </p:nvSpPr>
        <p:spPr bwMode="gray">
          <a:xfrm>
            <a:off x="1031397" y="4002542"/>
            <a:ext cx="2447925" cy="53135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smtClean="0">
                <a:solidFill>
                  <a:schemeClr val="bg1"/>
                </a:solidFill>
                <a:latin typeface="Corbel" panose="020B0503020204020204" pitchFamily="34" charset="0"/>
              </a:rPr>
              <a:t>3</a:t>
            </a:r>
            <a:r>
              <a:rPr lang="es-CL" sz="1600" b="1" dirty="0" smtClean="0">
                <a:solidFill>
                  <a:schemeClr val="bg1"/>
                </a:solidFill>
                <a:latin typeface="Corbel" panose="020B0503020204020204" pitchFamily="34" charset="0"/>
              </a:rPr>
              <a:t>. </a:t>
            </a:r>
            <a:r>
              <a:rPr lang="es-CL" sz="1600" b="1" dirty="0">
                <a:solidFill>
                  <a:schemeClr val="bg1"/>
                </a:solidFill>
                <a:latin typeface="Corbel" panose="020B0503020204020204" pitchFamily="34" charset="0"/>
              </a:rPr>
              <a:t>Persona jurídica que contrató la encuesta</a:t>
            </a:r>
          </a:p>
        </p:txBody>
      </p:sp>
      <p:sp>
        <p:nvSpPr>
          <p:cNvPr id="14" name="2 Rectángulo"/>
          <p:cNvSpPr/>
          <p:nvPr/>
        </p:nvSpPr>
        <p:spPr>
          <a:xfrm>
            <a:off x="3954218" y="4129843"/>
            <a:ext cx="6959568" cy="307777"/>
          </a:xfrm>
          <a:prstGeom prst="rect">
            <a:avLst/>
          </a:prstGeom>
        </p:spPr>
        <p:txBody>
          <a:bodyPr wrap="square">
            <a:spAutoFit/>
          </a:bodyPr>
          <a:lstStyle/>
          <a:p>
            <a:pPr lvl="0" fontAlgn="base">
              <a:buClr>
                <a:schemeClr val="accent2"/>
              </a:buClr>
              <a:buSzPct val="130000"/>
            </a:pPr>
            <a:r>
              <a:rPr lang="es-ES" sz="1400" dirty="0">
                <a:latin typeface="Corbel" panose="020B0503020204020204" pitchFamily="34" charset="0"/>
                <a:ea typeface="Times New Roman" pitchFamily="18" charset="0"/>
                <a:cs typeface="Arial" pitchFamily="34" charset="0"/>
              </a:rPr>
              <a:t>Diario La República.</a:t>
            </a:r>
          </a:p>
        </p:txBody>
      </p:sp>
      <p:sp>
        <p:nvSpPr>
          <p:cNvPr id="17" name="Freihandform 61"/>
          <p:cNvSpPr/>
          <p:nvPr/>
        </p:nvSpPr>
        <p:spPr bwMode="gray">
          <a:xfrm>
            <a:off x="1031397" y="1566017"/>
            <a:ext cx="2447925" cy="543405"/>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CL" sz="1600" b="1" dirty="0">
                <a:solidFill>
                  <a:schemeClr val="bg1"/>
                </a:solidFill>
                <a:latin typeface="Corbel" panose="020B0503020204020204" pitchFamily="34" charset="0"/>
              </a:rPr>
              <a:t>1. Nombre de la </a:t>
            </a:r>
            <a:r>
              <a:rPr lang="es-CL" sz="1600" b="1" dirty="0" smtClean="0">
                <a:solidFill>
                  <a:schemeClr val="bg1"/>
                </a:solidFill>
                <a:latin typeface="Corbel" panose="020B0503020204020204" pitchFamily="34" charset="0"/>
              </a:rPr>
              <a:t>institución</a:t>
            </a:r>
            <a:endParaRPr lang="es-CL" sz="1600" b="1" dirty="0">
              <a:solidFill>
                <a:schemeClr val="bg1"/>
              </a:solidFill>
              <a:latin typeface="Corbel" panose="020B0503020204020204" pitchFamily="34" charset="0"/>
            </a:endParaRPr>
          </a:p>
        </p:txBody>
      </p:sp>
      <p:sp>
        <p:nvSpPr>
          <p:cNvPr id="18" name="2 Rectángulo"/>
          <p:cNvSpPr/>
          <p:nvPr/>
        </p:nvSpPr>
        <p:spPr>
          <a:xfrm>
            <a:off x="3954218" y="1695443"/>
            <a:ext cx="4228276" cy="307777"/>
          </a:xfrm>
          <a:prstGeom prst="rect">
            <a:avLst/>
          </a:prstGeom>
        </p:spPr>
        <p:txBody>
          <a:bodyPr wrap="square">
            <a:spAutoFit/>
          </a:bodyPr>
          <a:lstStyle/>
          <a:p>
            <a:pPr lvl="0" fontAlgn="base">
              <a:buClr>
                <a:schemeClr val="accent2"/>
              </a:buClr>
              <a:buSzPct val="130000"/>
            </a:pPr>
            <a:r>
              <a:rPr lang="es-ES" sz="1400" dirty="0" smtClean="0">
                <a:latin typeface="Corbel" panose="020B0503020204020204" pitchFamily="34" charset="0"/>
              </a:rPr>
              <a:t>Instituto de Estudios Peruanos (IEP</a:t>
            </a:r>
            <a:r>
              <a:rPr lang="es-ES" sz="1400" dirty="0">
                <a:latin typeface="Corbel" panose="020B0503020204020204" pitchFamily="34" charset="0"/>
                <a:cs typeface="Arial" pitchFamily="34" charset="0"/>
              </a:rPr>
              <a:t>)</a:t>
            </a:r>
            <a:endParaRPr lang="es-ES" sz="1400" dirty="0" smtClean="0">
              <a:latin typeface="Corbel" panose="020B0503020204020204" pitchFamily="34" charset="0"/>
            </a:endParaRPr>
          </a:p>
        </p:txBody>
      </p:sp>
      <p:sp>
        <p:nvSpPr>
          <p:cNvPr id="19" name="Freihandform 61"/>
          <p:cNvSpPr/>
          <p:nvPr/>
        </p:nvSpPr>
        <p:spPr bwMode="gray">
          <a:xfrm>
            <a:off x="1031397" y="5211226"/>
            <a:ext cx="2447925" cy="53135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smtClean="0">
                <a:solidFill>
                  <a:schemeClr val="bg1"/>
                </a:solidFill>
                <a:latin typeface="Corbel" panose="020B0503020204020204" pitchFamily="34" charset="0"/>
              </a:rPr>
              <a:t>4</a:t>
            </a:r>
            <a:r>
              <a:rPr lang="es-CL" sz="1600" b="1" dirty="0" smtClean="0">
                <a:solidFill>
                  <a:schemeClr val="bg1"/>
                </a:solidFill>
                <a:latin typeface="Corbel" panose="020B0503020204020204" pitchFamily="34" charset="0"/>
              </a:rPr>
              <a:t>. </a:t>
            </a:r>
            <a:r>
              <a:rPr lang="es-CL" sz="1600" b="1" dirty="0">
                <a:solidFill>
                  <a:schemeClr val="bg1"/>
                </a:solidFill>
                <a:latin typeface="Corbel" panose="020B0503020204020204" pitchFamily="34" charset="0"/>
              </a:rPr>
              <a:t>Objetivo del estudio</a:t>
            </a:r>
          </a:p>
        </p:txBody>
      </p:sp>
      <p:sp>
        <p:nvSpPr>
          <p:cNvPr id="20" name="Rectangle 13"/>
          <p:cNvSpPr>
            <a:spLocks noChangeArrowheads="1"/>
          </p:cNvSpPr>
          <p:nvPr>
            <p:custDataLst>
              <p:tags r:id="rId1"/>
            </p:custDataLst>
          </p:nvPr>
        </p:nvSpPr>
        <p:spPr bwMode="auto">
          <a:xfrm>
            <a:off x="3954218" y="5189467"/>
            <a:ext cx="7542382" cy="641218"/>
          </a:xfrm>
          <a:prstGeom prst="rect">
            <a:avLst/>
          </a:prstGeom>
          <a:noFill/>
          <a:ln w="12700" algn="ctr">
            <a:noFill/>
            <a:miter lim="800000"/>
            <a:headEnd/>
            <a:tailEnd/>
          </a:ln>
        </p:spPr>
        <p:txBody>
          <a:bodyPr anchor="ctr"/>
          <a:lstStyle/>
          <a:p>
            <a:pPr indent="-357188" defTabSz="190500" eaLnBrk="0" hangingPunct="0">
              <a:spcBef>
                <a:spcPts val="600"/>
              </a:spcBef>
              <a:spcAft>
                <a:spcPts val="600"/>
              </a:spcAft>
              <a:buClr>
                <a:schemeClr val="accent2"/>
              </a:buClr>
              <a:buSzPct val="130000"/>
            </a:pPr>
            <a:r>
              <a:rPr lang="es-PE" sz="1400" dirty="0">
                <a:latin typeface="Corbel" panose="020B0503020204020204" pitchFamily="34" charset="0"/>
              </a:rPr>
              <a:t>Recoger las opiniones sobre diferentes temas políticos y sociales en personas mayores de 18 a más años con DNI de todos los niveles socioeconómicos, en ámbitos urbano y rural.</a:t>
            </a:r>
            <a:endParaRPr lang="es-ES" sz="1100" dirty="0">
              <a:solidFill>
                <a:srgbClr val="1C1C1C"/>
              </a:solidFill>
              <a:latin typeface="Corbel" panose="020B0503020204020204" pitchFamily="34" charset="0"/>
            </a:endParaRPr>
          </a:p>
        </p:txBody>
      </p:sp>
      <p:sp>
        <p:nvSpPr>
          <p:cNvPr id="15" name="Título 10"/>
          <p:cNvSpPr txBox="1">
            <a:spLocks/>
          </p:cNvSpPr>
          <p:nvPr/>
        </p:nvSpPr>
        <p:spPr>
          <a:xfrm>
            <a:off x="431216" y="404652"/>
            <a:ext cx="8545185" cy="768107"/>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r>
              <a:rPr lang="es-PE" dirty="0">
                <a:solidFill>
                  <a:srgbClr val="000000"/>
                </a:solidFill>
                <a:latin typeface="Corbel" panose="020B0503020204020204" pitchFamily="34" charset="0"/>
                <a:cs typeface="Arial" pitchFamily="34" charset="0"/>
              </a:rPr>
              <a:t>Ficha técnica del </a:t>
            </a:r>
            <a:r>
              <a:rPr lang="es-PE" dirty="0" smtClean="0">
                <a:solidFill>
                  <a:srgbClr val="000000"/>
                </a:solidFill>
                <a:latin typeface="Corbel" panose="020B0503020204020204" pitchFamily="34" charset="0"/>
                <a:cs typeface="Arial" pitchFamily="34" charset="0"/>
              </a:rPr>
              <a:t>estudio</a:t>
            </a:r>
            <a:endParaRPr lang="es-PE" dirty="0">
              <a:solidFill>
                <a:srgbClr val="000000"/>
              </a:solidFill>
              <a:latin typeface="Corbel" panose="020B0503020204020204" pitchFamily="34" charset="0"/>
            </a:endParaRPr>
          </a:p>
        </p:txBody>
      </p:sp>
      <p:sp>
        <p:nvSpPr>
          <p:cNvPr id="24" name="Rectángulo 23"/>
          <p:cNvSpPr/>
          <p:nvPr/>
        </p:nvSpPr>
        <p:spPr bwMode="gray">
          <a:xfrm>
            <a:off x="6293237" y="6288792"/>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16" name="Freihandform 61"/>
          <p:cNvSpPr/>
          <p:nvPr/>
        </p:nvSpPr>
        <p:spPr bwMode="gray">
          <a:xfrm>
            <a:off x="1031397" y="2725393"/>
            <a:ext cx="2447925" cy="53135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CL" sz="1600" b="1" dirty="0" smtClean="0">
                <a:solidFill>
                  <a:schemeClr val="bg1"/>
                </a:solidFill>
                <a:latin typeface="Corbel" panose="020B0503020204020204" pitchFamily="34" charset="0"/>
              </a:rPr>
              <a:t>2.</a:t>
            </a:r>
            <a:r>
              <a:rPr lang="es-419" sz="1600" b="1" dirty="0" smtClean="0">
                <a:solidFill>
                  <a:schemeClr val="bg1"/>
                </a:solidFill>
                <a:latin typeface="Corbel" panose="020B0503020204020204" pitchFamily="34" charset="0"/>
              </a:rPr>
              <a:t> Número de registro</a:t>
            </a:r>
            <a:r>
              <a:rPr lang="es-CL" sz="1600" b="1" dirty="0" smtClean="0">
                <a:solidFill>
                  <a:schemeClr val="bg1"/>
                </a:solidFill>
                <a:latin typeface="Corbel" panose="020B0503020204020204" pitchFamily="34" charset="0"/>
              </a:rPr>
              <a:t> </a:t>
            </a:r>
            <a:endParaRPr lang="es-CL" sz="1600" b="1" dirty="0">
              <a:solidFill>
                <a:schemeClr val="bg1"/>
              </a:solidFill>
              <a:latin typeface="Corbel" panose="020B0503020204020204" pitchFamily="34" charset="0"/>
            </a:endParaRPr>
          </a:p>
        </p:txBody>
      </p:sp>
      <p:sp>
        <p:nvSpPr>
          <p:cNvPr id="23" name="2 Rectángulo"/>
          <p:cNvSpPr/>
          <p:nvPr/>
        </p:nvSpPr>
        <p:spPr>
          <a:xfrm>
            <a:off x="3954218" y="2833682"/>
            <a:ext cx="5497818" cy="307777"/>
          </a:xfrm>
          <a:prstGeom prst="rect">
            <a:avLst/>
          </a:prstGeom>
        </p:spPr>
        <p:txBody>
          <a:bodyPr wrap="square">
            <a:spAutoFit/>
          </a:bodyPr>
          <a:lstStyle/>
          <a:p>
            <a:pPr lvl="0" fontAlgn="base">
              <a:buClr>
                <a:schemeClr val="accent2"/>
              </a:buClr>
              <a:buSzPct val="130000"/>
            </a:pPr>
            <a:r>
              <a:rPr lang="es-ES" sz="1400" dirty="0" smtClean="0">
                <a:latin typeface="Corbel" panose="020B0503020204020204" pitchFamily="34" charset="0"/>
              </a:rPr>
              <a:t>03</a:t>
            </a:r>
            <a:r>
              <a:rPr lang="es-419" sz="1400" dirty="0" smtClean="0">
                <a:latin typeface="Corbel" panose="020B0503020204020204" pitchFamily="34" charset="0"/>
              </a:rPr>
              <a:t>93</a:t>
            </a:r>
            <a:r>
              <a:rPr lang="es-ES" sz="1400" dirty="0" smtClean="0">
                <a:latin typeface="Corbel" panose="020B0503020204020204" pitchFamily="34" charset="0"/>
              </a:rPr>
              <a:t>-REE/JNE </a:t>
            </a:r>
            <a:r>
              <a:rPr lang="es-ES" sz="1400" dirty="0">
                <a:latin typeface="Corbel" panose="020B0503020204020204" pitchFamily="34" charset="0"/>
              </a:rPr>
              <a:t>– Resolución </a:t>
            </a:r>
            <a:r>
              <a:rPr lang="es-419" sz="1400" dirty="0" smtClean="0">
                <a:latin typeface="Corbel" panose="020B0503020204020204" pitchFamily="34" charset="0"/>
              </a:rPr>
              <a:t>1209</a:t>
            </a:r>
            <a:r>
              <a:rPr lang="es-ES" sz="1400" dirty="0" smtClean="0">
                <a:latin typeface="Corbel" panose="020B0503020204020204" pitchFamily="34" charset="0"/>
              </a:rPr>
              <a:t>-201</a:t>
            </a:r>
            <a:r>
              <a:rPr lang="es-419" sz="1400" dirty="0" smtClean="0">
                <a:latin typeface="Corbel" panose="020B0503020204020204" pitchFamily="34" charset="0"/>
              </a:rPr>
              <a:t>8</a:t>
            </a:r>
            <a:r>
              <a:rPr lang="es-ES" sz="1400" dirty="0" smtClean="0">
                <a:latin typeface="Corbel" panose="020B0503020204020204" pitchFamily="34" charset="0"/>
              </a:rPr>
              <a:t>-DCGI</a:t>
            </a:r>
            <a:r>
              <a:rPr lang="es-ES" sz="1400" dirty="0">
                <a:latin typeface="Corbel" panose="020B0503020204020204" pitchFamily="34" charset="0"/>
              </a:rPr>
              <a:t>/ JNE.</a:t>
            </a:r>
            <a:endParaRPr lang="es-ES" sz="1400" dirty="0">
              <a:latin typeface="Corbel" panose="020B0503020204020204" pitchFamily="34" charset="0"/>
              <a:ea typeface="Times New Roman" pitchFamily="18" charset="0"/>
              <a:cs typeface="Arial" pitchFamily="34" charset="0"/>
            </a:endParaRPr>
          </a:p>
        </p:txBody>
      </p:sp>
    </p:spTree>
    <p:extLst>
      <p:ext uri="{BB962C8B-B14F-4D97-AF65-F5344CB8AC3E}">
        <p14:creationId xmlns:p14="http://schemas.microsoft.com/office/powerpoint/2010/main" val="2736970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0"/>
          <p:cNvSpPr txBox="1">
            <a:spLocks/>
          </p:cNvSpPr>
          <p:nvPr/>
        </p:nvSpPr>
        <p:spPr>
          <a:xfrm>
            <a:off x="431216" y="404652"/>
            <a:ext cx="8545185" cy="768107"/>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r>
              <a:rPr lang="es-PE" dirty="0">
                <a:solidFill>
                  <a:srgbClr val="000000"/>
                </a:solidFill>
                <a:latin typeface="Corbel" panose="020B0503020204020204" pitchFamily="34" charset="0"/>
                <a:cs typeface="Arial" pitchFamily="34" charset="0"/>
              </a:rPr>
              <a:t>Ficha técnica del </a:t>
            </a:r>
            <a:r>
              <a:rPr lang="es-PE" dirty="0" smtClean="0">
                <a:solidFill>
                  <a:srgbClr val="000000"/>
                </a:solidFill>
                <a:latin typeface="Corbel" panose="020B0503020204020204" pitchFamily="34" charset="0"/>
                <a:cs typeface="Arial" pitchFamily="34" charset="0"/>
              </a:rPr>
              <a:t>estudio</a:t>
            </a:r>
            <a:endParaRPr lang="es-PE" dirty="0">
              <a:solidFill>
                <a:srgbClr val="000000"/>
              </a:solidFill>
              <a:latin typeface="Corbel" panose="020B0503020204020204" pitchFamily="34" charset="0"/>
            </a:endParaRPr>
          </a:p>
        </p:txBody>
      </p:sp>
      <p:sp>
        <p:nvSpPr>
          <p:cNvPr id="24" name="Rectángulo 23"/>
          <p:cNvSpPr/>
          <p:nvPr/>
        </p:nvSpPr>
        <p:spPr bwMode="gray">
          <a:xfrm>
            <a:off x="6401321" y="6425193"/>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graphicFrame>
        <p:nvGraphicFramePr>
          <p:cNvPr id="13" name="Tabla 12"/>
          <p:cNvGraphicFramePr>
            <a:graphicFrameLocks noGrp="1"/>
          </p:cNvGraphicFramePr>
          <p:nvPr>
            <p:extLst/>
          </p:nvPr>
        </p:nvGraphicFramePr>
        <p:xfrm>
          <a:off x="4504211" y="5100249"/>
          <a:ext cx="2214246" cy="1096397"/>
        </p:xfrm>
        <a:graphic>
          <a:graphicData uri="http://schemas.openxmlformats.org/drawingml/2006/table">
            <a:tbl>
              <a:tblPr/>
              <a:tblGrid>
                <a:gridCol w="1186915">
                  <a:extLst>
                    <a:ext uri="{9D8B030D-6E8A-4147-A177-3AD203B41FA5}">
                      <a16:colId xmlns="" xmlns:a16="http://schemas.microsoft.com/office/drawing/2014/main" val="20000"/>
                    </a:ext>
                  </a:extLst>
                </a:gridCol>
                <a:gridCol w="1027331">
                  <a:extLst>
                    <a:ext uri="{9D8B030D-6E8A-4147-A177-3AD203B41FA5}">
                      <a16:colId xmlns="" xmlns:a16="http://schemas.microsoft.com/office/drawing/2014/main" val="20001"/>
                    </a:ext>
                  </a:extLst>
                </a:gridCol>
              </a:tblGrid>
              <a:tr h="283427">
                <a:tc>
                  <a:txBody>
                    <a:bodyPr/>
                    <a:lstStyle/>
                    <a:p>
                      <a:pPr algn="ctr" fontAlgn="ctr"/>
                      <a:r>
                        <a:rPr lang="es-PE" sz="1200" b="1" i="0" u="none" strike="noStrike" dirty="0">
                          <a:solidFill>
                            <a:srgbClr val="FFFFFF"/>
                          </a:solidFill>
                          <a:effectLst/>
                          <a:latin typeface="Corbel" panose="020B0503020204020204" pitchFamily="34" charset="0"/>
                        </a:rPr>
                        <a:t>Sexo</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419" sz="1200" b="1" i="0" u="none" strike="noStrike" dirty="0" smtClean="0">
                          <a:solidFill>
                            <a:srgbClr val="FFFFFF"/>
                          </a:solidFill>
                          <a:effectLst/>
                          <a:latin typeface="Corbel" panose="020B0503020204020204" pitchFamily="34" charset="0"/>
                        </a:rPr>
                        <a:t>%</a:t>
                      </a:r>
                      <a:endParaRPr lang="es-PE" sz="1200" b="1" i="0" u="none" strike="noStrike" dirty="0">
                        <a:solidFill>
                          <a:srgbClr val="FFFFFF"/>
                        </a:solidFill>
                        <a:effectLst/>
                        <a:latin typeface="Corbel" panose="020B0503020204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253220">
                <a:tc>
                  <a:txBody>
                    <a:bodyPr/>
                    <a:lstStyle/>
                    <a:p>
                      <a:pPr algn="l" fontAlgn="b"/>
                      <a:r>
                        <a:rPr lang="es-PE" sz="1200" b="0" i="0" u="none" strike="noStrike" dirty="0">
                          <a:solidFill>
                            <a:srgbClr val="000000"/>
                          </a:solidFill>
                          <a:effectLst/>
                          <a:latin typeface="Corbel" panose="020B0503020204020204" pitchFamily="34" charset="0"/>
                        </a:rPr>
                        <a:t> Hombre</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s-PE" sz="1200" b="0" i="0" u="none" strike="noStrike" dirty="0" smtClean="0">
                          <a:solidFill>
                            <a:srgbClr val="000000"/>
                          </a:solidFill>
                          <a:effectLst/>
                          <a:latin typeface="Corbel" panose="020B0503020204020204" pitchFamily="34" charset="0"/>
                        </a:rPr>
                        <a:t>50%</a:t>
                      </a:r>
                      <a:endParaRPr lang="es-PE" sz="1200" b="0" i="0" u="none" strike="noStrike" dirty="0">
                        <a:solidFill>
                          <a:srgbClr val="000000"/>
                        </a:solidFill>
                        <a:effectLst/>
                        <a:latin typeface="Corbel" panose="020B0503020204020204" pitchFamily="34" charset="0"/>
                      </a:endParaRP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79875">
                <a:tc>
                  <a:txBody>
                    <a:bodyPr/>
                    <a:lstStyle/>
                    <a:p>
                      <a:pPr algn="l" fontAlgn="b"/>
                      <a:r>
                        <a:rPr lang="es-PE" sz="1200" b="0" i="0" u="none" strike="noStrike" dirty="0">
                          <a:solidFill>
                            <a:srgbClr val="000000"/>
                          </a:solidFill>
                          <a:effectLst/>
                          <a:latin typeface="Corbel" panose="020B0503020204020204" pitchFamily="34" charset="0"/>
                        </a:rPr>
                        <a:t> Mujer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smtClean="0">
                          <a:solidFill>
                            <a:srgbClr val="000000"/>
                          </a:solidFill>
                          <a:effectLst/>
                          <a:latin typeface="Corbel" panose="020B0503020204020204" pitchFamily="34" charset="0"/>
                        </a:rPr>
                        <a:t>50%</a:t>
                      </a:r>
                      <a:endParaRPr lang="es-PE" sz="1200" b="0" i="0" u="none" strike="noStrike" dirty="0">
                        <a:solidFill>
                          <a:srgbClr val="000000"/>
                        </a:solidFill>
                        <a:effectLst/>
                        <a:latin typeface="Corbel" panose="020B0503020204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79875">
                <a:tc>
                  <a:txBody>
                    <a:bodyPr/>
                    <a:lstStyle/>
                    <a:p>
                      <a:pPr algn="l" fontAlgn="b"/>
                      <a:r>
                        <a:rPr lang="es-PE" sz="1200" b="1" i="0" u="none" strike="noStrike" dirty="0">
                          <a:solidFill>
                            <a:schemeClr val="bg1"/>
                          </a:solidFill>
                          <a:effectLst/>
                          <a:latin typeface="Corbel" panose="020B0503020204020204" pitchFamily="34" charset="0"/>
                        </a:rPr>
                        <a:t> Total</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PE" sz="1200" b="1" i="0" u="none" strike="noStrike" dirty="0" smtClean="0">
                          <a:solidFill>
                            <a:schemeClr val="bg1"/>
                          </a:solidFill>
                          <a:effectLst/>
                          <a:latin typeface="Corbel" panose="020B0503020204020204" pitchFamily="34" charset="0"/>
                        </a:rPr>
                        <a:t>100%</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3"/>
                  </a:ext>
                </a:extLst>
              </a:tr>
            </a:tbl>
          </a:graphicData>
        </a:graphic>
      </p:graphicFrame>
      <p:graphicFrame>
        <p:nvGraphicFramePr>
          <p:cNvPr id="16" name="Tabla 15"/>
          <p:cNvGraphicFramePr>
            <a:graphicFrameLocks noGrp="1"/>
          </p:cNvGraphicFramePr>
          <p:nvPr>
            <p:extLst/>
          </p:nvPr>
        </p:nvGraphicFramePr>
        <p:xfrm>
          <a:off x="7056892" y="5100250"/>
          <a:ext cx="2276269" cy="1096396"/>
        </p:xfrm>
        <a:graphic>
          <a:graphicData uri="http://schemas.openxmlformats.org/drawingml/2006/table">
            <a:tbl>
              <a:tblPr/>
              <a:tblGrid>
                <a:gridCol w="1220162">
                  <a:extLst>
                    <a:ext uri="{9D8B030D-6E8A-4147-A177-3AD203B41FA5}">
                      <a16:colId xmlns="" xmlns:a16="http://schemas.microsoft.com/office/drawing/2014/main" val="20000"/>
                    </a:ext>
                  </a:extLst>
                </a:gridCol>
                <a:gridCol w="1056107">
                  <a:extLst>
                    <a:ext uri="{9D8B030D-6E8A-4147-A177-3AD203B41FA5}">
                      <a16:colId xmlns="" xmlns:a16="http://schemas.microsoft.com/office/drawing/2014/main" val="20001"/>
                    </a:ext>
                  </a:extLst>
                </a:gridCol>
              </a:tblGrid>
              <a:tr h="211899">
                <a:tc>
                  <a:txBody>
                    <a:bodyPr/>
                    <a:lstStyle/>
                    <a:p>
                      <a:pPr algn="ctr" fontAlgn="ctr"/>
                      <a:r>
                        <a:rPr lang="es-PE" sz="1200" b="1" i="0" u="none" strike="noStrike" dirty="0">
                          <a:solidFill>
                            <a:srgbClr val="FFFFFF"/>
                          </a:solidFill>
                          <a:effectLst/>
                          <a:latin typeface="Corbel" panose="020B0503020204020204" pitchFamily="34" charset="0"/>
                        </a:rPr>
                        <a:t>Rango de Edad</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419" sz="1200" b="1" i="0" u="none" strike="noStrike" dirty="0" smtClean="0">
                          <a:solidFill>
                            <a:srgbClr val="FFFFFF"/>
                          </a:solidFill>
                          <a:effectLst/>
                          <a:latin typeface="Corbel" panose="020B0503020204020204" pitchFamily="34" charset="0"/>
                        </a:rPr>
                        <a:t>%</a:t>
                      </a:r>
                      <a:endParaRPr lang="es-PE" sz="1200" b="1" i="0" u="none" strike="noStrike" dirty="0">
                        <a:solidFill>
                          <a:srgbClr val="FFFFFF"/>
                        </a:solidFill>
                        <a:effectLst/>
                        <a:latin typeface="Corbel" panose="020B0503020204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217015">
                <a:tc>
                  <a:txBody>
                    <a:bodyPr/>
                    <a:lstStyle/>
                    <a:p>
                      <a:pPr algn="l" fontAlgn="b"/>
                      <a:r>
                        <a:rPr lang="es-PE" sz="1200" b="0" i="0" u="none" strike="noStrike" dirty="0">
                          <a:solidFill>
                            <a:srgbClr val="000000"/>
                          </a:solidFill>
                          <a:effectLst/>
                          <a:latin typeface="Corbel" panose="020B0503020204020204" pitchFamily="34" charset="0"/>
                        </a:rPr>
                        <a:t> 18 a 24 </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s-PE" sz="1200" b="0" i="0" u="none" strike="noStrike" dirty="0" smtClean="0">
                          <a:solidFill>
                            <a:srgbClr val="000000"/>
                          </a:solidFill>
                          <a:effectLst/>
                          <a:latin typeface="Corbel" panose="020B0503020204020204" pitchFamily="34" charset="0"/>
                        </a:rPr>
                        <a:t>20%</a:t>
                      </a:r>
                      <a:endParaRPr lang="es-PE" sz="1200" b="0" i="0" u="none" strike="noStrike" dirty="0">
                        <a:solidFill>
                          <a:srgbClr val="000000"/>
                        </a:solidFill>
                        <a:effectLst/>
                        <a:latin typeface="Corbel" panose="020B0503020204020204" pitchFamily="34" charset="0"/>
                      </a:endParaRP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22494">
                <a:tc>
                  <a:txBody>
                    <a:bodyPr/>
                    <a:lstStyle/>
                    <a:p>
                      <a:pPr algn="l" fontAlgn="b"/>
                      <a:r>
                        <a:rPr lang="es-PE" sz="1200" b="0" i="0" u="none" strike="noStrike" dirty="0">
                          <a:solidFill>
                            <a:srgbClr val="000000"/>
                          </a:solidFill>
                          <a:effectLst/>
                          <a:latin typeface="Corbel" panose="020B0503020204020204" pitchFamily="34" charset="0"/>
                        </a:rPr>
                        <a:t> 25 a 39</a:t>
                      </a:r>
                    </a:p>
                  </a:txBody>
                  <a:tcPr marL="0" marR="0" marT="0" marB="0" anchor="ctr">
                    <a:lnL>
                      <a:noFill/>
                    </a:lnL>
                    <a:lnR>
                      <a:noFill/>
                    </a:lnR>
                    <a:lnT>
                      <a:noFill/>
                    </a:lnT>
                    <a:lnB>
                      <a:noFill/>
                    </a:lnB>
                  </a:tcPr>
                </a:tc>
                <a:tc>
                  <a:txBody>
                    <a:bodyPr/>
                    <a:lstStyle/>
                    <a:p>
                      <a:pPr algn="ctr" fontAlgn="b"/>
                      <a:r>
                        <a:rPr lang="es-PE" sz="1200" b="0" i="0" u="none" strike="noStrike" dirty="0" smtClean="0">
                          <a:solidFill>
                            <a:srgbClr val="000000"/>
                          </a:solidFill>
                          <a:effectLst/>
                          <a:latin typeface="Corbel" panose="020B0503020204020204" pitchFamily="34" charset="0"/>
                        </a:rPr>
                        <a:t>37%</a:t>
                      </a:r>
                      <a:endParaRPr lang="es-PE" sz="1200" b="0" i="0" u="none" strike="noStrike" dirty="0">
                        <a:solidFill>
                          <a:srgbClr val="000000"/>
                        </a:solidFill>
                        <a:effectLst/>
                        <a:latin typeface="Corbel" panose="020B0503020204020204" pitchFamily="34" charset="0"/>
                      </a:endParaRPr>
                    </a:p>
                  </a:txBody>
                  <a:tcPr marL="0" marR="0" marT="0" marB="0" anchor="ctr">
                    <a:lnL>
                      <a:noFill/>
                    </a:lnL>
                    <a:lnR>
                      <a:noFill/>
                    </a:lnR>
                    <a:lnT>
                      <a:noFill/>
                    </a:lnT>
                    <a:lnB>
                      <a:noFill/>
                    </a:lnB>
                  </a:tcPr>
                </a:tc>
                <a:extLst>
                  <a:ext uri="{0D108BD9-81ED-4DB2-BD59-A6C34878D82A}">
                    <a16:rowId xmlns="" xmlns:a16="http://schemas.microsoft.com/office/drawing/2014/main" val="10002"/>
                  </a:ext>
                </a:extLst>
              </a:tr>
              <a:tr h="222494">
                <a:tc>
                  <a:txBody>
                    <a:bodyPr/>
                    <a:lstStyle/>
                    <a:p>
                      <a:pPr algn="l" fontAlgn="b"/>
                      <a:r>
                        <a:rPr lang="es-PE" sz="1200" b="0" i="0" u="none" strike="noStrike" dirty="0">
                          <a:solidFill>
                            <a:srgbClr val="000000"/>
                          </a:solidFill>
                          <a:effectLst/>
                          <a:latin typeface="Corbel" panose="020B0503020204020204" pitchFamily="34" charset="0"/>
                        </a:rPr>
                        <a:t> 40 a 70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smtClean="0">
                          <a:solidFill>
                            <a:srgbClr val="000000"/>
                          </a:solidFill>
                          <a:effectLst/>
                          <a:latin typeface="Corbel" panose="020B0503020204020204" pitchFamily="34" charset="0"/>
                        </a:rPr>
                        <a:t>43%</a:t>
                      </a:r>
                      <a:endParaRPr lang="es-PE" sz="1200" b="0" i="0" u="none" strike="noStrike" dirty="0">
                        <a:solidFill>
                          <a:srgbClr val="000000"/>
                        </a:solidFill>
                        <a:effectLst/>
                        <a:latin typeface="Corbel" panose="020B0503020204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22494">
                <a:tc>
                  <a:txBody>
                    <a:bodyPr/>
                    <a:lstStyle/>
                    <a:p>
                      <a:pPr algn="l" fontAlgn="b"/>
                      <a:r>
                        <a:rPr lang="es-PE" sz="1200" b="1" i="0" u="none" strike="noStrike" dirty="0">
                          <a:solidFill>
                            <a:schemeClr val="bg1"/>
                          </a:solidFill>
                          <a:effectLst/>
                          <a:latin typeface="Corbel" panose="020B0503020204020204" pitchFamily="34" charset="0"/>
                        </a:rPr>
                        <a:t> Total</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PE" sz="1200" b="1" i="0" u="none" strike="noStrike" dirty="0" smtClean="0">
                          <a:solidFill>
                            <a:schemeClr val="bg1"/>
                          </a:solidFill>
                          <a:effectLst/>
                          <a:latin typeface="Corbel" panose="020B0503020204020204" pitchFamily="34" charset="0"/>
                        </a:rPr>
                        <a:t>100%</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4"/>
                  </a:ext>
                </a:extLst>
              </a:tr>
            </a:tbl>
          </a:graphicData>
        </a:graphic>
      </p:graphicFrame>
      <p:sp>
        <p:nvSpPr>
          <p:cNvPr id="23" name="Rectángulo 22"/>
          <p:cNvSpPr/>
          <p:nvPr/>
        </p:nvSpPr>
        <p:spPr>
          <a:xfrm>
            <a:off x="5121336" y="4779696"/>
            <a:ext cx="3701014" cy="276999"/>
          </a:xfrm>
          <a:prstGeom prst="rect">
            <a:avLst/>
          </a:prstGeom>
        </p:spPr>
        <p:txBody>
          <a:bodyPr wrap="none">
            <a:spAutoFit/>
          </a:bodyPr>
          <a:lstStyle/>
          <a:p>
            <a:pPr algn="ctr" fontAlgn="ctr"/>
            <a:r>
              <a:rPr lang="es-PE" sz="1200" b="1" dirty="0">
                <a:latin typeface="Corbel" panose="020B0503020204020204" pitchFamily="34" charset="0"/>
              </a:rPr>
              <a:t>Distribución de la </a:t>
            </a:r>
            <a:r>
              <a:rPr lang="es-PE" sz="1200" b="1" dirty="0" smtClean="0">
                <a:latin typeface="Corbel" panose="020B0503020204020204" pitchFamily="34" charset="0"/>
              </a:rPr>
              <a:t>población por sexo </a:t>
            </a:r>
            <a:r>
              <a:rPr lang="es-PE" sz="1200" b="1" dirty="0">
                <a:latin typeface="Corbel" panose="020B0503020204020204" pitchFamily="34" charset="0"/>
              </a:rPr>
              <a:t>y </a:t>
            </a:r>
            <a:r>
              <a:rPr lang="es-PE" sz="1200" b="1" dirty="0" smtClean="0">
                <a:latin typeface="Corbel" panose="020B0503020204020204" pitchFamily="34" charset="0"/>
              </a:rPr>
              <a:t>rango de edad</a:t>
            </a:r>
            <a:endParaRPr lang="es-PE" sz="1200" b="1" dirty="0">
              <a:latin typeface="Corbel" panose="020B0503020204020204" pitchFamily="34" charset="0"/>
            </a:endParaRPr>
          </a:p>
        </p:txBody>
      </p:sp>
      <p:sp>
        <p:nvSpPr>
          <p:cNvPr id="25" name="Rectángulo 24"/>
          <p:cNvSpPr/>
          <p:nvPr/>
        </p:nvSpPr>
        <p:spPr>
          <a:xfrm>
            <a:off x="3340831" y="4372661"/>
            <a:ext cx="10081123" cy="307777"/>
          </a:xfrm>
          <a:prstGeom prst="rect">
            <a:avLst/>
          </a:prstGeom>
        </p:spPr>
        <p:txBody>
          <a:bodyPr wrap="square">
            <a:spAutoFit/>
          </a:bodyPr>
          <a:lstStyle/>
          <a:p>
            <a:pPr marL="450215" algn="just"/>
            <a:r>
              <a:rPr lang="es-PE" sz="1400" dirty="0">
                <a:latin typeface="Corbel" panose="020B0503020204020204" pitchFamily="34" charset="0"/>
                <a:ea typeface="Times New Roman" panose="02020603050405020304" pitchFamily="18" charset="0"/>
              </a:rPr>
              <a:t>La distribución de la población objetivo por sexo y rango de edad se presenta a </a:t>
            </a:r>
            <a:r>
              <a:rPr lang="es-PE" sz="1400" dirty="0" smtClean="0">
                <a:latin typeface="Corbel" panose="020B0503020204020204" pitchFamily="34" charset="0"/>
                <a:ea typeface="Times New Roman" panose="02020603050405020304" pitchFamily="18" charset="0"/>
              </a:rPr>
              <a:t>continuación:</a:t>
            </a:r>
            <a:endParaRPr lang="es-PE" sz="2000" dirty="0">
              <a:latin typeface="Corbel" panose="020B0503020204020204" pitchFamily="34" charset="0"/>
              <a:ea typeface="Times New Roman" panose="02020603050405020304" pitchFamily="18" charset="0"/>
            </a:endParaRPr>
          </a:p>
        </p:txBody>
      </p:sp>
      <p:graphicFrame>
        <p:nvGraphicFramePr>
          <p:cNvPr id="11" name="Tabla 10"/>
          <p:cNvGraphicFramePr>
            <a:graphicFrameLocks noGrp="1"/>
          </p:cNvGraphicFramePr>
          <p:nvPr>
            <p:extLst/>
          </p:nvPr>
        </p:nvGraphicFramePr>
        <p:xfrm>
          <a:off x="3894796" y="2434423"/>
          <a:ext cx="6658379" cy="1769745"/>
        </p:xfrm>
        <a:graphic>
          <a:graphicData uri="http://schemas.openxmlformats.org/drawingml/2006/table">
            <a:tbl>
              <a:tblPr/>
              <a:tblGrid>
                <a:gridCol w="951197">
                  <a:extLst>
                    <a:ext uri="{9D8B030D-6E8A-4147-A177-3AD203B41FA5}">
                      <a16:colId xmlns="" xmlns:a16="http://schemas.microsoft.com/office/drawing/2014/main" val="3703211011"/>
                    </a:ext>
                  </a:extLst>
                </a:gridCol>
                <a:gridCol w="951197">
                  <a:extLst>
                    <a:ext uri="{9D8B030D-6E8A-4147-A177-3AD203B41FA5}">
                      <a16:colId xmlns="" xmlns:a16="http://schemas.microsoft.com/office/drawing/2014/main" val="575215622"/>
                    </a:ext>
                  </a:extLst>
                </a:gridCol>
                <a:gridCol w="951197">
                  <a:extLst>
                    <a:ext uri="{9D8B030D-6E8A-4147-A177-3AD203B41FA5}">
                      <a16:colId xmlns="" xmlns:a16="http://schemas.microsoft.com/office/drawing/2014/main" val="1058720812"/>
                    </a:ext>
                  </a:extLst>
                </a:gridCol>
                <a:gridCol w="951197">
                  <a:extLst>
                    <a:ext uri="{9D8B030D-6E8A-4147-A177-3AD203B41FA5}">
                      <a16:colId xmlns="" xmlns:a16="http://schemas.microsoft.com/office/drawing/2014/main" val="24708836"/>
                    </a:ext>
                  </a:extLst>
                </a:gridCol>
                <a:gridCol w="951197">
                  <a:extLst>
                    <a:ext uri="{9D8B030D-6E8A-4147-A177-3AD203B41FA5}">
                      <a16:colId xmlns="" xmlns:a16="http://schemas.microsoft.com/office/drawing/2014/main" val="4082598259"/>
                    </a:ext>
                  </a:extLst>
                </a:gridCol>
                <a:gridCol w="951197">
                  <a:extLst>
                    <a:ext uri="{9D8B030D-6E8A-4147-A177-3AD203B41FA5}">
                      <a16:colId xmlns="" xmlns:a16="http://schemas.microsoft.com/office/drawing/2014/main" val="3870749161"/>
                    </a:ext>
                  </a:extLst>
                </a:gridCol>
                <a:gridCol w="951197">
                  <a:extLst>
                    <a:ext uri="{9D8B030D-6E8A-4147-A177-3AD203B41FA5}">
                      <a16:colId xmlns="" xmlns:a16="http://schemas.microsoft.com/office/drawing/2014/main" val="3560625850"/>
                    </a:ext>
                  </a:extLst>
                </a:gridCol>
              </a:tblGrid>
              <a:tr h="209550">
                <a:tc rowSpan="2">
                  <a:txBody>
                    <a:bodyPr/>
                    <a:lstStyle/>
                    <a:p>
                      <a:pPr algn="ctr" fontAlgn="ctr"/>
                      <a:r>
                        <a:rPr lang="es-PE" sz="1400" b="1" i="0" u="none" strike="noStrike" dirty="0">
                          <a:solidFill>
                            <a:schemeClr val="bg1"/>
                          </a:solidFill>
                          <a:effectLst/>
                          <a:latin typeface="Corbel" panose="020B0503020204020204" pitchFamily="34" charset="0"/>
                        </a:rPr>
                        <a:t>Zona</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6">
                  <a:txBody>
                    <a:bodyPr/>
                    <a:lstStyle/>
                    <a:p>
                      <a:pPr algn="ctr" fontAlgn="ctr"/>
                      <a:r>
                        <a:rPr lang="es-PE" sz="1200" b="1" i="0" u="none" strike="noStrike" dirty="0">
                          <a:solidFill>
                            <a:schemeClr val="bg1"/>
                          </a:solidFill>
                          <a:effectLst/>
                          <a:latin typeface="Corbel" panose="020B0503020204020204" pitchFamily="34" charset="0"/>
                        </a:rPr>
                        <a:t>Ámbito </a:t>
                      </a:r>
                      <a:endParaRPr lang="es-ES" sz="12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883287682"/>
                  </a:ext>
                </a:extLst>
              </a:tr>
              <a:tr h="209550">
                <a:tc vMerge="1">
                  <a:txBody>
                    <a:bodyPr/>
                    <a:lstStyle/>
                    <a:p>
                      <a:endParaRPr lang="es-ES"/>
                    </a:p>
                  </a:txBody>
                  <a:tcPr/>
                </a:tc>
                <a:tc>
                  <a:txBody>
                    <a:bodyPr/>
                    <a:lstStyle/>
                    <a:p>
                      <a:pPr algn="ctr" fontAlgn="ctr"/>
                      <a:r>
                        <a:rPr lang="es-PE" sz="1400" b="1" i="0" u="none" strike="noStrike" dirty="0">
                          <a:solidFill>
                            <a:schemeClr val="bg1"/>
                          </a:solidFill>
                          <a:effectLst/>
                          <a:latin typeface="Corbel" panose="020B0503020204020204" pitchFamily="34" charset="0"/>
                        </a:rPr>
                        <a:t>Urbano</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400" b="1" i="0" u="none" strike="noStrike" dirty="0">
                          <a:solidFill>
                            <a:schemeClr val="bg1"/>
                          </a:solidFill>
                          <a:effectLst/>
                          <a:latin typeface="Corbel" panose="020B0503020204020204" pitchFamily="34" charset="0"/>
                        </a:rPr>
                        <a:t>%</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400" b="1" i="0" u="none" strike="noStrike" dirty="0">
                          <a:solidFill>
                            <a:schemeClr val="bg1"/>
                          </a:solidFill>
                          <a:effectLst/>
                          <a:latin typeface="Corbel" panose="020B0503020204020204" pitchFamily="34" charset="0"/>
                        </a:rPr>
                        <a:t>Rural</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400" b="1" i="0" u="none" strike="noStrike" dirty="0">
                          <a:solidFill>
                            <a:schemeClr val="bg1"/>
                          </a:solidFill>
                          <a:effectLst/>
                          <a:latin typeface="Corbel" panose="020B0503020204020204" pitchFamily="34" charset="0"/>
                        </a:rPr>
                        <a:t>%</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400" b="1" i="0" u="none" strike="noStrike" dirty="0">
                          <a:solidFill>
                            <a:schemeClr val="bg1"/>
                          </a:solidFill>
                          <a:effectLst/>
                          <a:latin typeface="Corbel" panose="020B0503020204020204" pitchFamily="34" charset="0"/>
                        </a:rPr>
                        <a:t>Total</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400" b="1" i="0" u="none" strike="noStrike" dirty="0">
                          <a:solidFill>
                            <a:schemeClr val="bg1"/>
                          </a:solidFill>
                          <a:effectLst/>
                          <a:latin typeface="Corbel" panose="020B0503020204020204" pitchFamily="34" charset="0"/>
                        </a:rPr>
                        <a:t>%</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3547359934"/>
                  </a:ext>
                </a:extLst>
              </a:tr>
              <a:tr h="200025">
                <a:tc>
                  <a:txBody>
                    <a:bodyPr/>
                    <a:lstStyle/>
                    <a:p>
                      <a:pPr algn="l" fontAlgn="ctr"/>
                      <a:r>
                        <a:rPr lang="es-PE" sz="1400" b="0" i="0" u="none" strike="noStrike" dirty="0">
                          <a:solidFill>
                            <a:srgbClr val="000000"/>
                          </a:solidFill>
                          <a:effectLst/>
                          <a:latin typeface="Corbel" panose="020B0503020204020204" pitchFamily="34" charset="0"/>
                        </a:rPr>
                        <a:t>Lima</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a:solidFill>
                            <a:srgbClr val="000000"/>
                          </a:solidFill>
                          <a:effectLst/>
                          <a:latin typeface="Corbel" panose="020B0503020204020204" pitchFamily="34" charset="0"/>
                        </a:rPr>
                        <a:t>7,621,753</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dirty="0">
                          <a:solidFill>
                            <a:srgbClr val="000000"/>
                          </a:solidFill>
                          <a:effectLst/>
                          <a:latin typeface="Corbel" panose="020B0503020204020204" pitchFamily="34" charset="0"/>
                        </a:rPr>
                        <a:t>34.60%</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a:solidFill>
                            <a:srgbClr val="000000"/>
                          </a:solidFill>
                          <a:effectLst/>
                          <a:latin typeface="Corbel" panose="020B0503020204020204" pitchFamily="34" charset="0"/>
                        </a:rPr>
                        <a:t>6,724</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a:solidFill>
                            <a:srgbClr val="000000"/>
                          </a:solidFill>
                          <a:effectLst/>
                          <a:latin typeface="Corbel" panose="020B0503020204020204" pitchFamily="34" charset="0"/>
                        </a:rPr>
                        <a:t>0.00%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dirty="0">
                          <a:solidFill>
                            <a:srgbClr val="000000"/>
                          </a:solidFill>
                          <a:effectLst/>
                          <a:latin typeface="Corbel" panose="020B0503020204020204" pitchFamily="34" charset="0"/>
                        </a:rPr>
                        <a:t>7,628,477</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a:solidFill>
                            <a:srgbClr val="000000"/>
                          </a:solidFill>
                          <a:effectLst/>
                          <a:latin typeface="Corbel" panose="020B0503020204020204" pitchFamily="34" charset="0"/>
                        </a:rPr>
                        <a:t>35%</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798406926"/>
                  </a:ext>
                </a:extLst>
              </a:tr>
              <a:tr h="200025">
                <a:tc>
                  <a:txBody>
                    <a:bodyPr/>
                    <a:lstStyle/>
                    <a:p>
                      <a:pPr algn="l" fontAlgn="ctr"/>
                      <a:r>
                        <a:rPr lang="es-PE" sz="1400" b="0" i="0" u="none" strike="noStrike">
                          <a:solidFill>
                            <a:srgbClr val="000000"/>
                          </a:solidFill>
                          <a:effectLst/>
                          <a:latin typeface="Corbel" panose="020B0503020204020204" pitchFamily="34" charset="0"/>
                        </a:rPr>
                        <a:t>Norte</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3,593,897</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16.30%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1,686,966</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7.70%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5,280,863</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dirty="0">
                          <a:solidFill>
                            <a:srgbClr val="000000"/>
                          </a:solidFill>
                          <a:effectLst/>
                          <a:latin typeface="Corbel" panose="020B0503020204020204" pitchFamily="34" charset="0"/>
                        </a:rPr>
                        <a:t>24%</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val="1399523509"/>
                  </a:ext>
                </a:extLst>
              </a:tr>
              <a:tr h="200025">
                <a:tc>
                  <a:txBody>
                    <a:bodyPr/>
                    <a:lstStyle/>
                    <a:p>
                      <a:pPr algn="l" fontAlgn="ctr"/>
                      <a:r>
                        <a:rPr lang="es-PE" sz="1400" b="0" i="0" u="none" strike="noStrike">
                          <a:solidFill>
                            <a:srgbClr val="000000"/>
                          </a:solidFill>
                          <a:effectLst/>
                          <a:latin typeface="Corbel" panose="020B0503020204020204" pitchFamily="34" charset="0"/>
                        </a:rPr>
                        <a:t>Centro</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1,458,136</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6.60%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708,343</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3.20%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2,166,479</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dirty="0">
                          <a:solidFill>
                            <a:srgbClr val="000000"/>
                          </a:solidFill>
                          <a:effectLst/>
                          <a:latin typeface="Corbel" panose="020B0503020204020204" pitchFamily="34" charset="0"/>
                        </a:rPr>
                        <a:t>10%</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val="2475465730"/>
                  </a:ext>
                </a:extLst>
              </a:tr>
              <a:tr h="200025">
                <a:tc>
                  <a:txBody>
                    <a:bodyPr/>
                    <a:lstStyle/>
                    <a:p>
                      <a:pPr algn="l" fontAlgn="ctr"/>
                      <a:r>
                        <a:rPr lang="es-PE" sz="1400" b="0" i="0" u="none" strike="noStrike">
                          <a:solidFill>
                            <a:srgbClr val="000000"/>
                          </a:solidFill>
                          <a:effectLst/>
                          <a:latin typeface="Corbel" panose="020B0503020204020204" pitchFamily="34" charset="0"/>
                        </a:rPr>
                        <a:t>Sur</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3,110,531</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14.10%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1,235,155</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5.60%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4,345,686</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dirty="0">
                          <a:solidFill>
                            <a:srgbClr val="000000"/>
                          </a:solidFill>
                          <a:effectLst/>
                          <a:latin typeface="Corbel" panose="020B0503020204020204" pitchFamily="34" charset="0"/>
                        </a:rPr>
                        <a:t>20%</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val="3281070471"/>
                  </a:ext>
                </a:extLst>
              </a:tr>
              <a:tr h="209550">
                <a:tc>
                  <a:txBody>
                    <a:bodyPr/>
                    <a:lstStyle/>
                    <a:p>
                      <a:pPr algn="l" fontAlgn="ctr"/>
                      <a:r>
                        <a:rPr lang="es-PE" sz="1400" b="0" i="0" u="none" strike="noStrike">
                          <a:solidFill>
                            <a:srgbClr val="000000"/>
                          </a:solidFill>
                          <a:effectLst/>
                          <a:latin typeface="Corbel" panose="020B0503020204020204" pitchFamily="34" charset="0"/>
                        </a:rPr>
                        <a:t>Oriente</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1,531,095</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7.00%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1,064,430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4.80%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2,595,525</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orbel" panose="020B0503020204020204" pitchFamily="34" charset="0"/>
                        </a:rPr>
                        <a:t>12%</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1226062"/>
                  </a:ext>
                </a:extLst>
              </a:tr>
              <a:tr h="209550">
                <a:tc>
                  <a:txBody>
                    <a:bodyPr/>
                    <a:lstStyle/>
                    <a:p>
                      <a:pPr algn="l" fontAlgn="ctr"/>
                      <a:r>
                        <a:rPr lang="es-PE" sz="1400" b="1" i="0" u="none" strike="noStrike">
                          <a:solidFill>
                            <a:srgbClr val="000000"/>
                          </a:solidFill>
                          <a:effectLst/>
                          <a:latin typeface="Corbel" panose="020B0503020204020204" pitchFamily="34" charset="0"/>
                        </a:rPr>
                        <a:t>Total</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a:solidFill>
                            <a:srgbClr val="000000"/>
                          </a:solidFill>
                          <a:effectLst/>
                          <a:latin typeface="Corbel" panose="020B0503020204020204" pitchFamily="34" charset="0"/>
                        </a:rPr>
                        <a:t>17,315,412</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a:solidFill>
                            <a:srgbClr val="000000"/>
                          </a:solidFill>
                          <a:effectLst/>
                          <a:latin typeface="Corbel" panose="020B0503020204020204" pitchFamily="34" charset="0"/>
                        </a:rPr>
                        <a:t>78.60%</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a:solidFill>
                            <a:srgbClr val="000000"/>
                          </a:solidFill>
                          <a:effectLst/>
                          <a:latin typeface="Corbel" panose="020B0503020204020204" pitchFamily="34" charset="0"/>
                        </a:rPr>
                        <a:t>4,701,618</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a:solidFill>
                            <a:srgbClr val="000000"/>
                          </a:solidFill>
                          <a:effectLst/>
                          <a:latin typeface="Corbel" panose="020B0503020204020204" pitchFamily="34" charset="0"/>
                        </a:rPr>
                        <a:t>21.30%</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a:solidFill>
                            <a:srgbClr val="000000"/>
                          </a:solidFill>
                          <a:effectLst/>
                          <a:latin typeface="Corbel" panose="020B0503020204020204" pitchFamily="34" charset="0"/>
                        </a:rPr>
                        <a:t>22,017,030</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000000"/>
                          </a:solidFill>
                          <a:effectLst/>
                          <a:latin typeface="Corbel" panose="020B0503020204020204" pitchFamily="34" charset="0"/>
                        </a:rPr>
                        <a:t>100%</a:t>
                      </a:r>
                      <a:endParaRPr lang="es-ES" sz="1400" b="1" i="0" u="none" strike="noStrike" dirty="0">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303816014"/>
                  </a:ext>
                </a:extLst>
              </a:tr>
            </a:tbl>
          </a:graphicData>
        </a:graphic>
      </p:graphicFrame>
      <p:sp>
        <p:nvSpPr>
          <p:cNvPr id="12" name="Freihandform 61"/>
          <p:cNvSpPr/>
          <p:nvPr/>
        </p:nvSpPr>
        <p:spPr bwMode="gray">
          <a:xfrm>
            <a:off x="892906" y="1272017"/>
            <a:ext cx="2447925" cy="53135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smtClean="0">
                <a:solidFill>
                  <a:schemeClr val="bg1"/>
                </a:solidFill>
                <a:latin typeface="Corbel" panose="020B0503020204020204" pitchFamily="34" charset="0"/>
              </a:rPr>
              <a:t>5</a:t>
            </a:r>
            <a:r>
              <a:rPr lang="es-CL" sz="1600" b="1" dirty="0" smtClean="0">
                <a:solidFill>
                  <a:schemeClr val="bg1"/>
                </a:solidFill>
                <a:latin typeface="Corbel" panose="020B0503020204020204" pitchFamily="34" charset="0"/>
              </a:rPr>
              <a:t>. </a:t>
            </a:r>
            <a:r>
              <a:rPr lang="es-CL" sz="1600" b="1" dirty="0">
                <a:solidFill>
                  <a:schemeClr val="bg1"/>
                </a:solidFill>
                <a:latin typeface="Corbel" panose="020B0503020204020204" pitchFamily="34" charset="0"/>
              </a:rPr>
              <a:t>Tamaño de la población </a:t>
            </a:r>
          </a:p>
        </p:txBody>
      </p:sp>
      <p:sp>
        <p:nvSpPr>
          <p:cNvPr id="14" name="2 Rectángulo"/>
          <p:cNvSpPr/>
          <p:nvPr/>
        </p:nvSpPr>
        <p:spPr>
          <a:xfrm>
            <a:off x="3782383" y="1272017"/>
            <a:ext cx="7535631" cy="954107"/>
          </a:xfrm>
          <a:prstGeom prst="rect">
            <a:avLst/>
          </a:prstGeom>
        </p:spPr>
        <p:txBody>
          <a:bodyPr wrap="square">
            <a:spAutoFit/>
          </a:bodyPr>
          <a:lstStyle/>
          <a:p>
            <a:pPr algn="just" fontAlgn="base">
              <a:buClr>
                <a:schemeClr val="accent2"/>
              </a:buClr>
              <a:buSzPct val="130000"/>
            </a:pPr>
            <a:r>
              <a:rPr lang="es-ES" sz="1400" dirty="0">
                <a:latin typeface="Corbel" panose="020B0503020204020204" pitchFamily="34" charset="0"/>
              </a:rPr>
              <a:t>Hombres y mujeres de 18 años a más con DNI de todos los niveles socioeconómicos del Perú (22,017,030). Ámbito urbano y rural, de acuerdo con el Padrón Electoral de las Elecciones Generales 2016. </a:t>
            </a:r>
            <a:r>
              <a:rPr lang="es-ES" sz="1400" dirty="0">
                <a:latin typeface="Corbel" panose="020B0503020204020204" pitchFamily="34" charset="0"/>
                <a:ea typeface="Times New Roman" panose="02020603050405020304" pitchFamily="18" charset="0"/>
              </a:rPr>
              <a:t>La composición de la población objetivo por regiones (Lima, Norte, Centro, Sur y Oriente) y ámbito (Urbano y Rural) se puede apreciar en el siguiente </a:t>
            </a:r>
            <a:r>
              <a:rPr lang="es-ES" sz="1400" dirty="0" smtClean="0">
                <a:latin typeface="Corbel" panose="020B0503020204020204" pitchFamily="34" charset="0"/>
                <a:ea typeface="Times New Roman" panose="02020603050405020304" pitchFamily="18" charset="0"/>
              </a:rPr>
              <a:t>cuadro</a:t>
            </a:r>
            <a:r>
              <a:rPr lang="es-ES" sz="1400" dirty="0">
                <a:latin typeface="Corbel" panose="020B0503020204020204" pitchFamily="34" charset="0"/>
                <a:ea typeface="Times New Roman" panose="02020603050405020304" pitchFamily="18" charset="0"/>
              </a:rPr>
              <a:t>:</a:t>
            </a:r>
            <a:endParaRPr lang="es-PE" sz="2000" dirty="0">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3202528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0"/>
          <p:cNvSpPr txBox="1">
            <a:spLocks/>
          </p:cNvSpPr>
          <p:nvPr/>
        </p:nvSpPr>
        <p:spPr>
          <a:xfrm>
            <a:off x="431216" y="404652"/>
            <a:ext cx="8545185" cy="768107"/>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r>
              <a:rPr lang="es-PE" dirty="0">
                <a:solidFill>
                  <a:srgbClr val="000000"/>
                </a:solidFill>
                <a:latin typeface="Corbel" panose="020B0503020204020204" pitchFamily="34" charset="0"/>
                <a:cs typeface="Arial" pitchFamily="34" charset="0"/>
              </a:rPr>
              <a:t>Ficha técnica del </a:t>
            </a:r>
            <a:r>
              <a:rPr lang="es-PE" dirty="0" smtClean="0">
                <a:solidFill>
                  <a:srgbClr val="000000"/>
                </a:solidFill>
                <a:latin typeface="Corbel" panose="020B0503020204020204" pitchFamily="34" charset="0"/>
                <a:cs typeface="Arial" pitchFamily="34" charset="0"/>
              </a:rPr>
              <a:t>estudio</a:t>
            </a:r>
            <a:endParaRPr lang="es-PE" dirty="0">
              <a:solidFill>
                <a:srgbClr val="000000"/>
              </a:solidFill>
              <a:latin typeface="Corbel" panose="020B0503020204020204" pitchFamily="34" charset="0"/>
            </a:endParaRPr>
          </a:p>
        </p:txBody>
      </p:sp>
      <p:sp>
        <p:nvSpPr>
          <p:cNvPr id="24" name="Rectángulo 23"/>
          <p:cNvSpPr/>
          <p:nvPr/>
        </p:nvSpPr>
        <p:spPr bwMode="gray">
          <a:xfrm>
            <a:off x="5991625" y="6275979"/>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23" name="Freihandform 61"/>
          <p:cNvSpPr/>
          <p:nvPr/>
        </p:nvSpPr>
        <p:spPr bwMode="gray">
          <a:xfrm>
            <a:off x="1031395" y="5691379"/>
            <a:ext cx="2447925" cy="577099"/>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smtClean="0">
                <a:solidFill>
                  <a:schemeClr val="bg1"/>
                </a:solidFill>
                <a:latin typeface="Corbel" panose="020B0503020204020204" pitchFamily="34" charset="0"/>
              </a:rPr>
              <a:t>7</a:t>
            </a:r>
            <a:r>
              <a:rPr lang="es-CL" sz="1600" b="1" dirty="0" smtClean="0">
                <a:solidFill>
                  <a:schemeClr val="bg1"/>
                </a:solidFill>
                <a:latin typeface="Corbel" panose="020B0503020204020204" pitchFamily="34" charset="0"/>
              </a:rPr>
              <a:t>. </a:t>
            </a:r>
            <a:r>
              <a:rPr lang="es-CL" sz="1600" b="1" dirty="0">
                <a:solidFill>
                  <a:schemeClr val="bg1"/>
                </a:solidFill>
                <a:latin typeface="Corbel" panose="020B0503020204020204" pitchFamily="34" charset="0"/>
              </a:rPr>
              <a:t>Margen de error de muestreo</a:t>
            </a:r>
          </a:p>
        </p:txBody>
      </p:sp>
      <p:sp>
        <p:nvSpPr>
          <p:cNvPr id="28" name="1 Rectángulo"/>
          <p:cNvSpPr/>
          <p:nvPr/>
        </p:nvSpPr>
        <p:spPr>
          <a:xfrm>
            <a:off x="3977985" y="5745258"/>
            <a:ext cx="7526228" cy="523220"/>
          </a:xfrm>
          <a:prstGeom prst="rect">
            <a:avLst/>
          </a:prstGeom>
        </p:spPr>
        <p:txBody>
          <a:bodyPr wrap="square">
            <a:spAutoFit/>
          </a:bodyPr>
          <a:lstStyle/>
          <a:p>
            <a:pPr marL="177800" indent="-177800" algn="just" fontAlgn="base">
              <a:buClr>
                <a:schemeClr val="accent2"/>
              </a:buClr>
              <a:buSzPct val="130000"/>
            </a:pPr>
            <a:r>
              <a:rPr lang="es-PE" sz="1400" dirty="0" smtClean="0">
                <a:latin typeface="Corbel" panose="020B0503020204020204" pitchFamily="34" charset="0"/>
              </a:rPr>
              <a:t>Los </a:t>
            </a:r>
            <a:r>
              <a:rPr lang="es-PE" sz="1400" dirty="0">
                <a:latin typeface="Corbel" panose="020B0503020204020204" pitchFamily="34" charset="0"/>
              </a:rPr>
              <a:t>resultados del presente estudio tienen un error máximo estimado de ± </a:t>
            </a:r>
            <a:r>
              <a:rPr lang="es-PE" sz="1400" dirty="0" smtClean="0">
                <a:latin typeface="Corbel" panose="020B0503020204020204" pitchFamily="34" charset="0"/>
              </a:rPr>
              <a:t>2.</a:t>
            </a:r>
            <a:r>
              <a:rPr lang="es-419" sz="1400" dirty="0" smtClean="0">
                <a:latin typeface="Corbel" panose="020B0503020204020204" pitchFamily="34" charset="0"/>
              </a:rPr>
              <a:t>8</a:t>
            </a:r>
            <a:r>
              <a:rPr lang="es-PE" sz="1400" dirty="0" smtClean="0">
                <a:latin typeface="Corbel" panose="020B0503020204020204" pitchFamily="34" charset="0"/>
              </a:rPr>
              <a:t> </a:t>
            </a:r>
            <a:r>
              <a:rPr lang="es-PE" sz="1400" dirty="0" err="1" smtClean="0">
                <a:latin typeface="Corbel" panose="020B0503020204020204" pitchFamily="34" charset="0"/>
              </a:rPr>
              <a:t>pts</a:t>
            </a:r>
            <a:r>
              <a:rPr lang="es-PE" sz="1400" dirty="0" smtClean="0">
                <a:latin typeface="Corbel" panose="020B0503020204020204" pitchFamily="34" charset="0"/>
              </a:rPr>
              <a:t> </a:t>
            </a:r>
            <a:r>
              <a:rPr lang="es-PE" sz="1400" dirty="0">
                <a:latin typeface="Corbel" panose="020B0503020204020204" pitchFamily="34" charset="0"/>
              </a:rPr>
              <a:t>para </a:t>
            </a:r>
            <a:r>
              <a:rPr lang="es-PE" sz="1400" dirty="0" smtClean="0">
                <a:latin typeface="Corbel" panose="020B0503020204020204" pitchFamily="34" charset="0"/>
              </a:rPr>
              <a:t>los</a:t>
            </a:r>
            <a:endParaRPr lang="es-419" sz="1400" dirty="0" smtClean="0">
              <a:latin typeface="Corbel" panose="020B0503020204020204" pitchFamily="34" charset="0"/>
            </a:endParaRPr>
          </a:p>
          <a:p>
            <a:pPr marL="177800" indent="-177800" algn="just" fontAlgn="base">
              <a:buClr>
                <a:schemeClr val="accent2"/>
              </a:buClr>
              <a:buSzPct val="130000"/>
            </a:pPr>
            <a:r>
              <a:rPr lang="es-419" sz="1400" dirty="0" smtClean="0">
                <a:latin typeface="Corbel" panose="020B0503020204020204" pitchFamily="34" charset="0"/>
              </a:rPr>
              <a:t>r</a:t>
            </a:r>
            <a:r>
              <a:rPr lang="es-PE" sz="1400" dirty="0" err="1" smtClean="0">
                <a:latin typeface="Corbel" panose="020B0503020204020204" pitchFamily="34" charset="0"/>
              </a:rPr>
              <a:t>esultados</a:t>
            </a:r>
            <a:r>
              <a:rPr lang="es-419" sz="1400" dirty="0" smtClean="0">
                <a:latin typeface="Corbel" panose="020B0503020204020204" pitchFamily="34" charset="0"/>
              </a:rPr>
              <a:t> </a:t>
            </a:r>
            <a:r>
              <a:rPr lang="es-PE" sz="1400" dirty="0" smtClean="0">
                <a:latin typeface="Corbel" panose="020B0503020204020204" pitchFamily="34" charset="0"/>
              </a:rPr>
              <a:t>a </a:t>
            </a:r>
            <a:r>
              <a:rPr lang="es-PE" sz="1400" dirty="0">
                <a:latin typeface="Corbel" panose="020B0503020204020204" pitchFamily="34" charset="0"/>
              </a:rPr>
              <a:t>nivel nacional.</a:t>
            </a:r>
            <a:endParaRPr lang="es-ES" sz="1400" dirty="0">
              <a:latin typeface="Corbel" panose="020B0503020204020204" pitchFamily="34" charset="0"/>
            </a:endParaRPr>
          </a:p>
        </p:txBody>
      </p:sp>
      <p:graphicFrame>
        <p:nvGraphicFramePr>
          <p:cNvPr id="27" name="Tabla 26"/>
          <p:cNvGraphicFramePr>
            <a:graphicFrameLocks noGrp="1"/>
          </p:cNvGraphicFramePr>
          <p:nvPr>
            <p:extLst>
              <p:ext uri="{D42A27DB-BD31-4B8C-83A1-F6EECF244321}">
                <p14:modId xmlns:p14="http://schemas.microsoft.com/office/powerpoint/2010/main" val="2996075207"/>
              </p:ext>
            </p:extLst>
          </p:nvPr>
        </p:nvGraphicFramePr>
        <p:xfrm>
          <a:off x="4800426" y="4309436"/>
          <a:ext cx="2214246" cy="1096397"/>
        </p:xfrm>
        <a:graphic>
          <a:graphicData uri="http://schemas.openxmlformats.org/drawingml/2006/table">
            <a:tbl>
              <a:tblPr/>
              <a:tblGrid>
                <a:gridCol w="1186915">
                  <a:extLst>
                    <a:ext uri="{9D8B030D-6E8A-4147-A177-3AD203B41FA5}">
                      <a16:colId xmlns="" xmlns:a16="http://schemas.microsoft.com/office/drawing/2014/main" val="20000"/>
                    </a:ext>
                  </a:extLst>
                </a:gridCol>
                <a:gridCol w="1027331">
                  <a:extLst>
                    <a:ext uri="{9D8B030D-6E8A-4147-A177-3AD203B41FA5}">
                      <a16:colId xmlns="" xmlns:a16="http://schemas.microsoft.com/office/drawing/2014/main" val="20001"/>
                    </a:ext>
                  </a:extLst>
                </a:gridCol>
              </a:tblGrid>
              <a:tr h="283427">
                <a:tc>
                  <a:txBody>
                    <a:bodyPr/>
                    <a:lstStyle/>
                    <a:p>
                      <a:pPr algn="ctr" fontAlgn="ctr"/>
                      <a:r>
                        <a:rPr lang="es-PE" sz="1200" b="1" i="0" u="none" strike="noStrike" dirty="0">
                          <a:solidFill>
                            <a:srgbClr val="FFFFFF"/>
                          </a:solidFill>
                          <a:effectLst/>
                          <a:latin typeface="Corbel" panose="020B0503020204020204" pitchFamily="34" charset="0"/>
                        </a:rPr>
                        <a:t>Sexo</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Encuestas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253220">
                <a:tc>
                  <a:txBody>
                    <a:bodyPr/>
                    <a:lstStyle/>
                    <a:p>
                      <a:pPr algn="l" fontAlgn="b"/>
                      <a:r>
                        <a:rPr lang="es-PE" sz="1200" b="0" i="0" u="none" strike="noStrike" dirty="0">
                          <a:solidFill>
                            <a:srgbClr val="000000"/>
                          </a:solidFill>
                          <a:effectLst/>
                          <a:latin typeface="Corbel" panose="020B0503020204020204" pitchFamily="34" charset="0"/>
                        </a:rPr>
                        <a:t> Hombre</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s-419" sz="1200" b="0" i="0" u="none" strike="noStrike" dirty="0" smtClean="0">
                          <a:solidFill>
                            <a:schemeClr val="tx1"/>
                          </a:solidFill>
                          <a:effectLst/>
                          <a:latin typeface="Corbel" panose="020B0503020204020204" pitchFamily="34" charset="0"/>
                        </a:rPr>
                        <a:t>626</a:t>
                      </a:r>
                      <a:endParaRPr lang="es-PE" sz="1200" b="0" i="0" u="none" strike="noStrike" dirty="0">
                        <a:solidFill>
                          <a:schemeClr val="tx1"/>
                        </a:solidFill>
                        <a:effectLst/>
                        <a:latin typeface="Corbel" panose="020B0503020204020204" pitchFamily="34" charset="0"/>
                      </a:endParaRP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79875">
                <a:tc>
                  <a:txBody>
                    <a:bodyPr/>
                    <a:lstStyle/>
                    <a:p>
                      <a:pPr algn="l" fontAlgn="b"/>
                      <a:r>
                        <a:rPr lang="es-PE" sz="1200" b="0" i="0" u="none" strike="noStrike" dirty="0">
                          <a:solidFill>
                            <a:srgbClr val="000000"/>
                          </a:solidFill>
                          <a:effectLst/>
                          <a:latin typeface="Corbel" panose="020B0503020204020204" pitchFamily="34" charset="0"/>
                        </a:rPr>
                        <a:t> Mujer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419" sz="1200" b="0" i="0" u="none" strike="noStrike" dirty="0" smtClean="0">
                          <a:solidFill>
                            <a:schemeClr val="tx1"/>
                          </a:solidFill>
                          <a:effectLst/>
                          <a:latin typeface="Corbel" panose="020B0503020204020204" pitchFamily="34" charset="0"/>
                        </a:rPr>
                        <a:t>602</a:t>
                      </a:r>
                      <a:endParaRPr lang="es-PE" sz="1200" b="0" i="0" u="none" strike="noStrike" dirty="0">
                        <a:solidFill>
                          <a:schemeClr val="tx1"/>
                        </a:solidFill>
                        <a:effectLst/>
                        <a:latin typeface="Corbel" panose="020B0503020204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79875">
                <a:tc>
                  <a:txBody>
                    <a:bodyPr/>
                    <a:lstStyle/>
                    <a:p>
                      <a:pPr algn="l" fontAlgn="b"/>
                      <a:r>
                        <a:rPr lang="es-PE" sz="1200" b="1" i="0" u="none" strike="noStrike" dirty="0">
                          <a:solidFill>
                            <a:schemeClr val="bg1"/>
                          </a:solidFill>
                          <a:effectLst/>
                          <a:latin typeface="Corbel" panose="020B0503020204020204" pitchFamily="34" charset="0"/>
                        </a:rPr>
                        <a:t> Total</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419" sz="1200" b="1" i="0" u="none" strike="noStrike" dirty="0" smtClean="0">
                          <a:solidFill>
                            <a:schemeClr val="bg1"/>
                          </a:solidFill>
                          <a:effectLst/>
                          <a:latin typeface="Corbel" panose="020B0503020204020204" pitchFamily="34" charset="0"/>
                        </a:rPr>
                        <a:t>1228</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3"/>
                  </a:ext>
                </a:extLst>
              </a:tr>
            </a:tbl>
          </a:graphicData>
        </a:graphic>
      </p:graphicFrame>
      <p:graphicFrame>
        <p:nvGraphicFramePr>
          <p:cNvPr id="29" name="Tabla 28"/>
          <p:cNvGraphicFramePr>
            <a:graphicFrameLocks noGrp="1"/>
          </p:cNvGraphicFramePr>
          <p:nvPr>
            <p:extLst>
              <p:ext uri="{D42A27DB-BD31-4B8C-83A1-F6EECF244321}">
                <p14:modId xmlns:p14="http://schemas.microsoft.com/office/powerpoint/2010/main" val="319930524"/>
              </p:ext>
            </p:extLst>
          </p:nvPr>
        </p:nvGraphicFramePr>
        <p:xfrm>
          <a:off x="7275834" y="4310909"/>
          <a:ext cx="2276269" cy="1096396"/>
        </p:xfrm>
        <a:graphic>
          <a:graphicData uri="http://schemas.openxmlformats.org/drawingml/2006/table">
            <a:tbl>
              <a:tblPr/>
              <a:tblGrid>
                <a:gridCol w="1220162">
                  <a:extLst>
                    <a:ext uri="{9D8B030D-6E8A-4147-A177-3AD203B41FA5}">
                      <a16:colId xmlns="" xmlns:a16="http://schemas.microsoft.com/office/drawing/2014/main" val="20000"/>
                    </a:ext>
                  </a:extLst>
                </a:gridCol>
                <a:gridCol w="1056107">
                  <a:extLst>
                    <a:ext uri="{9D8B030D-6E8A-4147-A177-3AD203B41FA5}">
                      <a16:colId xmlns="" xmlns:a16="http://schemas.microsoft.com/office/drawing/2014/main" val="20001"/>
                    </a:ext>
                  </a:extLst>
                </a:gridCol>
              </a:tblGrid>
              <a:tr h="211899">
                <a:tc>
                  <a:txBody>
                    <a:bodyPr/>
                    <a:lstStyle/>
                    <a:p>
                      <a:pPr algn="ctr" fontAlgn="ctr"/>
                      <a:r>
                        <a:rPr lang="es-PE" sz="1200" b="1" i="0" u="none" strike="noStrike" dirty="0">
                          <a:solidFill>
                            <a:srgbClr val="FFFFFF"/>
                          </a:solidFill>
                          <a:effectLst/>
                          <a:latin typeface="Corbel" panose="020B0503020204020204" pitchFamily="34" charset="0"/>
                        </a:rPr>
                        <a:t>Rango de Edad</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Encuestas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217015">
                <a:tc>
                  <a:txBody>
                    <a:bodyPr/>
                    <a:lstStyle/>
                    <a:p>
                      <a:pPr algn="l" fontAlgn="b"/>
                      <a:r>
                        <a:rPr lang="es-PE" sz="1200" b="0" i="0" u="none" strike="noStrike" dirty="0">
                          <a:solidFill>
                            <a:srgbClr val="000000"/>
                          </a:solidFill>
                          <a:effectLst/>
                          <a:latin typeface="Corbel" panose="020B0503020204020204" pitchFamily="34" charset="0"/>
                        </a:rPr>
                        <a:t> 18 a 24 </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s-419" sz="1200" b="0" i="0" u="none" strike="noStrike" dirty="0" smtClean="0">
                          <a:solidFill>
                            <a:schemeClr val="tx1"/>
                          </a:solidFill>
                          <a:effectLst/>
                          <a:latin typeface="Corbel" panose="020B0503020204020204" pitchFamily="34" charset="0"/>
                        </a:rPr>
                        <a:t>242</a:t>
                      </a:r>
                      <a:endParaRPr lang="es-PE" sz="1200" b="0" i="0" u="none" strike="noStrike" dirty="0">
                        <a:solidFill>
                          <a:schemeClr val="tx1"/>
                        </a:solidFill>
                        <a:effectLst/>
                        <a:latin typeface="Corbel" panose="020B0503020204020204" pitchFamily="34" charset="0"/>
                      </a:endParaRP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22494">
                <a:tc>
                  <a:txBody>
                    <a:bodyPr/>
                    <a:lstStyle/>
                    <a:p>
                      <a:pPr algn="l" fontAlgn="b"/>
                      <a:r>
                        <a:rPr lang="es-PE" sz="1200" b="0" i="0" u="none" strike="noStrike" dirty="0">
                          <a:solidFill>
                            <a:srgbClr val="000000"/>
                          </a:solidFill>
                          <a:effectLst/>
                          <a:latin typeface="Corbel" panose="020B0503020204020204" pitchFamily="34" charset="0"/>
                        </a:rPr>
                        <a:t> 25 a 39</a:t>
                      </a:r>
                    </a:p>
                  </a:txBody>
                  <a:tcPr marL="0" marR="0" marT="0" marB="0" anchor="ctr">
                    <a:lnL>
                      <a:noFill/>
                    </a:lnL>
                    <a:lnR>
                      <a:noFill/>
                    </a:lnR>
                    <a:lnT>
                      <a:noFill/>
                    </a:lnT>
                    <a:lnB>
                      <a:noFill/>
                    </a:lnB>
                  </a:tcPr>
                </a:tc>
                <a:tc>
                  <a:txBody>
                    <a:bodyPr/>
                    <a:lstStyle/>
                    <a:p>
                      <a:pPr algn="ctr" fontAlgn="b"/>
                      <a:r>
                        <a:rPr lang="es-419" sz="1200" b="0" i="0" u="none" strike="noStrike" dirty="0" smtClean="0">
                          <a:solidFill>
                            <a:schemeClr val="tx1"/>
                          </a:solidFill>
                          <a:effectLst/>
                          <a:latin typeface="Corbel" panose="020B0503020204020204" pitchFamily="34" charset="0"/>
                        </a:rPr>
                        <a:t>463</a:t>
                      </a:r>
                      <a:endParaRPr lang="es-PE" sz="1200" b="0" i="0" u="none" strike="noStrike" dirty="0">
                        <a:solidFill>
                          <a:schemeClr val="tx1"/>
                        </a:solidFill>
                        <a:effectLst/>
                        <a:latin typeface="Corbel" panose="020B0503020204020204" pitchFamily="34" charset="0"/>
                      </a:endParaRPr>
                    </a:p>
                  </a:txBody>
                  <a:tcPr marL="0" marR="0" marT="0" marB="0" anchor="ctr">
                    <a:lnL>
                      <a:noFill/>
                    </a:lnL>
                    <a:lnR>
                      <a:noFill/>
                    </a:lnR>
                    <a:lnT>
                      <a:noFill/>
                    </a:lnT>
                    <a:lnB>
                      <a:noFill/>
                    </a:lnB>
                  </a:tcPr>
                </a:tc>
                <a:extLst>
                  <a:ext uri="{0D108BD9-81ED-4DB2-BD59-A6C34878D82A}">
                    <a16:rowId xmlns="" xmlns:a16="http://schemas.microsoft.com/office/drawing/2014/main" val="10002"/>
                  </a:ext>
                </a:extLst>
              </a:tr>
              <a:tr h="222494">
                <a:tc>
                  <a:txBody>
                    <a:bodyPr/>
                    <a:lstStyle/>
                    <a:p>
                      <a:pPr algn="l" fontAlgn="b"/>
                      <a:r>
                        <a:rPr lang="es-PE" sz="1200" b="0" i="0" u="none" strike="noStrike" dirty="0">
                          <a:solidFill>
                            <a:srgbClr val="000000"/>
                          </a:solidFill>
                          <a:effectLst/>
                          <a:latin typeface="Corbel" panose="020B0503020204020204" pitchFamily="34" charset="0"/>
                        </a:rPr>
                        <a:t> 40 a 70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419" sz="1200" b="0" i="0" u="none" strike="noStrike" dirty="0" smtClean="0">
                          <a:solidFill>
                            <a:schemeClr val="tx1"/>
                          </a:solidFill>
                          <a:effectLst/>
                          <a:latin typeface="Corbel" panose="020B0503020204020204" pitchFamily="34" charset="0"/>
                        </a:rPr>
                        <a:t>523</a:t>
                      </a:r>
                      <a:endParaRPr lang="es-PE" sz="1200" b="0" i="0" u="none" strike="noStrike" dirty="0">
                        <a:solidFill>
                          <a:schemeClr val="tx1"/>
                        </a:solidFill>
                        <a:effectLst/>
                        <a:latin typeface="Corbel" panose="020B0503020204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22494">
                <a:tc>
                  <a:txBody>
                    <a:bodyPr/>
                    <a:lstStyle/>
                    <a:p>
                      <a:pPr algn="l" fontAlgn="b"/>
                      <a:r>
                        <a:rPr lang="es-PE" sz="1200" b="1" i="0" u="none" strike="noStrike" dirty="0">
                          <a:solidFill>
                            <a:schemeClr val="bg1"/>
                          </a:solidFill>
                          <a:effectLst/>
                          <a:latin typeface="Corbel" panose="020B0503020204020204" pitchFamily="34" charset="0"/>
                        </a:rPr>
                        <a:t> Total</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419" sz="1200" b="1" i="0" u="none" strike="noStrike" dirty="0" smtClean="0">
                          <a:solidFill>
                            <a:schemeClr val="bg1"/>
                          </a:solidFill>
                          <a:effectLst/>
                          <a:latin typeface="Corbel" panose="020B0503020204020204" pitchFamily="34" charset="0"/>
                        </a:rPr>
                        <a:t>1228</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4"/>
                  </a:ext>
                </a:extLst>
              </a:tr>
            </a:tbl>
          </a:graphicData>
        </a:graphic>
      </p:graphicFrame>
      <p:sp>
        <p:nvSpPr>
          <p:cNvPr id="30" name="Rectángulo 29"/>
          <p:cNvSpPr/>
          <p:nvPr/>
        </p:nvSpPr>
        <p:spPr>
          <a:xfrm>
            <a:off x="3784802" y="3721334"/>
            <a:ext cx="7340649" cy="523220"/>
          </a:xfrm>
          <a:prstGeom prst="rect">
            <a:avLst/>
          </a:prstGeom>
        </p:spPr>
        <p:txBody>
          <a:bodyPr wrap="square">
            <a:spAutoFit/>
          </a:bodyPr>
          <a:lstStyle/>
          <a:p>
            <a:pPr lvl="0" fontAlgn="base">
              <a:buClr>
                <a:schemeClr val="accent2"/>
              </a:buClr>
              <a:buSzPct val="130000"/>
            </a:pPr>
            <a:r>
              <a:rPr lang="es-PE" sz="1400" dirty="0">
                <a:latin typeface="Corbel" panose="020B0503020204020204" pitchFamily="34" charset="0"/>
              </a:rPr>
              <a:t>Las cuotas para cada distrito seleccionado se fijan de acuerdo </a:t>
            </a:r>
            <a:r>
              <a:rPr lang="es-PE" sz="1400" dirty="0" smtClean="0">
                <a:latin typeface="Corbel" panose="020B0503020204020204" pitchFamily="34" charset="0"/>
              </a:rPr>
              <a:t>con </a:t>
            </a:r>
            <a:r>
              <a:rPr lang="es-PE" sz="1400" dirty="0">
                <a:latin typeface="Corbel" panose="020B0503020204020204" pitchFamily="34" charset="0"/>
              </a:rPr>
              <a:t>la distribución de las variables sexo y rango de edad.</a:t>
            </a:r>
            <a:r>
              <a:rPr lang="es-ES" sz="1400" dirty="0">
                <a:latin typeface="Corbel" panose="020B0503020204020204" pitchFamily="34" charset="0"/>
              </a:rPr>
              <a:t> </a:t>
            </a:r>
            <a:endParaRPr lang="es-ES" sz="1400" dirty="0">
              <a:latin typeface="Corbel" panose="020B0503020204020204" pitchFamily="34" charset="0"/>
              <a:ea typeface="Times New Roman" pitchFamily="18" charset="0"/>
              <a:cs typeface="Arial" pitchFamily="34" charset="0"/>
            </a:endParaRPr>
          </a:p>
        </p:txBody>
      </p:sp>
      <p:sp>
        <p:nvSpPr>
          <p:cNvPr id="12" name="Freihandform 62"/>
          <p:cNvSpPr/>
          <p:nvPr/>
        </p:nvSpPr>
        <p:spPr bwMode="gray">
          <a:xfrm>
            <a:off x="1031395" y="1233164"/>
            <a:ext cx="2447925" cy="53135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smtClean="0">
                <a:solidFill>
                  <a:schemeClr val="bg1"/>
                </a:solidFill>
                <a:latin typeface="Corbel" panose="020B0503020204020204" pitchFamily="34" charset="0"/>
              </a:rPr>
              <a:t>6</a:t>
            </a:r>
            <a:r>
              <a:rPr lang="es-CL" sz="1600" b="1" dirty="0" smtClean="0">
                <a:solidFill>
                  <a:schemeClr val="bg1"/>
                </a:solidFill>
                <a:latin typeface="Corbel" panose="020B0503020204020204" pitchFamily="34" charset="0"/>
              </a:rPr>
              <a:t>. </a:t>
            </a:r>
            <a:r>
              <a:rPr lang="es-CL" sz="1600" b="1" dirty="0">
                <a:solidFill>
                  <a:schemeClr val="bg1"/>
                </a:solidFill>
                <a:latin typeface="Corbel" panose="020B0503020204020204" pitchFamily="34" charset="0"/>
              </a:rPr>
              <a:t>Tamaño de la muestra</a:t>
            </a:r>
          </a:p>
        </p:txBody>
      </p:sp>
      <p:sp>
        <p:nvSpPr>
          <p:cNvPr id="13" name="23 Rectángulo"/>
          <p:cNvSpPr/>
          <p:nvPr/>
        </p:nvSpPr>
        <p:spPr>
          <a:xfrm>
            <a:off x="3784802" y="1382132"/>
            <a:ext cx="7573150" cy="307777"/>
          </a:xfrm>
          <a:prstGeom prst="rect">
            <a:avLst/>
          </a:prstGeom>
        </p:spPr>
        <p:txBody>
          <a:bodyPr wrap="square">
            <a:spAutoFit/>
          </a:bodyPr>
          <a:lstStyle/>
          <a:p>
            <a:r>
              <a:rPr lang="es-ES" sz="1400" dirty="0">
                <a:latin typeface="Corbel" panose="020B0503020204020204" pitchFamily="34" charset="0"/>
              </a:rPr>
              <a:t>La muestra para esta medición tuvo </a:t>
            </a:r>
            <a:r>
              <a:rPr lang="es-ES" sz="1400" dirty="0" smtClean="0">
                <a:latin typeface="Corbel" panose="020B0503020204020204" pitchFamily="34" charset="0"/>
              </a:rPr>
              <a:t>1</a:t>
            </a:r>
            <a:r>
              <a:rPr lang="es-419" sz="1400" dirty="0" smtClean="0">
                <a:latin typeface="Corbel" panose="020B0503020204020204" pitchFamily="34" charset="0"/>
              </a:rPr>
              <a:t>260</a:t>
            </a:r>
            <a:r>
              <a:rPr lang="es-ES" sz="1400" dirty="0" smtClean="0">
                <a:latin typeface="Corbel" panose="020B0503020204020204" pitchFamily="34" charset="0"/>
              </a:rPr>
              <a:t> entrevistados y está distribuida de la siguiente manera:</a:t>
            </a:r>
            <a:endParaRPr lang="es-PE" sz="1400" dirty="0">
              <a:latin typeface="Corbel" panose="020B0503020204020204" pitchFamily="34"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81176247"/>
              </p:ext>
            </p:extLst>
          </p:nvPr>
        </p:nvGraphicFramePr>
        <p:xfrm>
          <a:off x="4331018" y="1922237"/>
          <a:ext cx="6480718" cy="1570581"/>
        </p:xfrm>
        <a:graphic>
          <a:graphicData uri="http://schemas.openxmlformats.org/drawingml/2006/table">
            <a:tbl>
              <a:tblPr/>
              <a:tblGrid>
                <a:gridCol w="1368150">
                  <a:extLst>
                    <a:ext uri="{9D8B030D-6E8A-4147-A177-3AD203B41FA5}">
                      <a16:colId xmlns="" xmlns:a16="http://schemas.microsoft.com/office/drawing/2014/main" val="20000"/>
                    </a:ext>
                  </a:extLst>
                </a:gridCol>
                <a:gridCol w="904709">
                  <a:extLst>
                    <a:ext uri="{9D8B030D-6E8A-4147-A177-3AD203B41FA5}">
                      <a16:colId xmlns="" xmlns:a16="http://schemas.microsoft.com/office/drawing/2014/main" val="20001"/>
                    </a:ext>
                  </a:extLst>
                </a:gridCol>
                <a:gridCol w="931667">
                  <a:extLst>
                    <a:ext uri="{9D8B030D-6E8A-4147-A177-3AD203B41FA5}">
                      <a16:colId xmlns="" xmlns:a16="http://schemas.microsoft.com/office/drawing/2014/main" val="20002"/>
                    </a:ext>
                  </a:extLst>
                </a:gridCol>
                <a:gridCol w="819048">
                  <a:extLst>
                    <a:ext uri="{9D8B030D-6E8A-4147-A177-3AD203B41FA5}">
                      <a16:colId xmlns="" xmlns:a16="http://schemas.microsoft.com/office/drawing/2014/main" val="20003"/>
                    </a:ext>
                  </a:extLst>
                </a:gridCol>
                <a:gridCol w="819048">
                  <a:extLst>
                    <a:ext uri="{9D8B030D-6E8A-4147-A177-3AD203B41FA5}">
                      <a16:colId xmlns="" xmlns:a16="http://schemas.microsoft.com/office/drawing/2014/main" val="20004"/>
                    </a:ext>
                  </a:extLst>
                </a:gridCol>
                <a:gridCol w="819048">
                  <a:extLst>
                    <a:ext uri="{9D8B030D-6E8A-4147-A177-3AD203B41FA5}">
                      <a16:colId xmlns="" xmlns:a16="http://schemas.microsoft.com/office/drawing/2014/main" val="20005"/>
                    </a:ext>
                  </a:extLst>
                </a:gridCol>
                <a:gridCol w="819048">
                  <a:extLst>
                    <a:ext uri="{9D8B030D-6E8A-4147-A177-3AD203B41FA5}">
                      <a16:colId xmlns="" xmlns:a16="http://schemas.microsoft.com/office/drawing/2014/main" val="20006"/>
                    </a:ext>
                  </a:extLst>
                </a:gridCol>
              </a:tblGrid>
              <a:tr h="187012">
                <a:tc rowSpan="2">
                  <a:txBody>
                    <a:bodyPr/>
                    <a:lstStyle/>
                    <a:p>
                      <a:pPr algn="ctr" fontAlgn="ctr"/>
                      <a:r>
                        <a:rPr lang="es-PE" sz="1200" b="1" i="0" u="none" strike="noStrike" dirty="0">
                          <a:solidFill>
                            <a:srgbClr val="FFFFFF"/>
                          </a:solidFill>
                          <a:effectLst/>
                          <a:latin typeface="Corbel" panose="020B0503020204020204" pitchFamily="34" charset="0"/>
                        </a:rPr>
                        <a:t>Zona</a:t>
                      </a:r>
                    </a:p>
                  </a:txBody>
                  <a:tcPr marL="0" marR="0" marT="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2"/>
                    </a:solidFill>
                  </a:tcPr>
                </a:tc>
                <a:tc gridSpan="6">
                  <a:txBody>
                    <a:bodyPr/>
                    <a:lstStyle/>
                    <a:p>
                      <a:pPr algn="ctr" fontAlgn="ctr"/>
                      <a:r>
                        <a:rPr lang="es-PE" sz="1200" b="1" i="0" u="none" strike="noStrike" dirty="0" smtClean="0">
                          <a:solidFill>
                            <a:srgbClr val="FFFFFF"/>
                          </a:solidFill>
                          <a:effectLst/>
                          <a:latin typeface="Corbel" panose="020B0503020204020204" pitchFamily="34" charset="0"/>
                        </a:rPr>
                        <a:t>Distribución de la muestra por regiones y ámbito</a:t>
                      </a:r>
                      <a:endParaRPr lang="es-PE" sz="1200" b="1" i="0" u="none" strike="noStrike" dirty="0">
                        <a:solidFill>
                          <a:srgbClr val="FFFFFF"/>
                        </a:solidFill>
                        <a:effectLst/>
                        <a:latin typeface="Corbel" panose="020B0503020204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 xmlns:a16="http://schemas.microsoft.com/office/drawing/2014/main" val="10000"/>
                  </a:ext>
                </a:extLst>
              </a:tr>
              <a:tr h="187012">
                <a:tc vMerge="1">
                  <a:txBody>
                    <a:bodyPr/>
                    <a:lstStyle/>
                    <a:p>
                      <a:endParaRPr lang="es-PE"/>
                    </a:p>
                  </a:txBody>
                  <a:tcPr/>
                </a:tc>
                <a:tc>
                  <a:txBody>
                    <a:bodyPr/>
                    <a:lstStyle/>
                    <a:p>
                      <a:pPr algn="ctr" fontAlgn="ctr"/>
                      <a:r>
                        <a:rPr lang="es-PE" sz="1200" b="1" i="0" u="none" strike="noStrike" dirty="0">
                          <a:solidFill>
                            <a:srgbClr val="FFFFFF"/>
                          </a:solidFill>
                          <a:effectLst/>
                          <a:latin typeface="Corbel" panose="020B0503020204020204" pitchFamily="34" charset="0"/>
                        </a:rPr>
                        <a:t>Urbano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Rural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Total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1"/>
                  </a:ext>
                </a:extLst>
              </a:tr>
              <a:tr h="187012">
                <a:tc>
                  <a:txBody>
                    <a:bodyPr/>
                    <a:lstStyle/>
                    <a:p>
                      <a:pPr algn="l" fontAlgn="b"/>
                      <a:r>
                        <a:rPr lang="es-PE" sz="1200" b="0" i="0" u="none" strike="noStrike" dirty="0">
                          <a:solidFill>
                            <a:srgbClr val="000000"/>
                          </a:solidFill>
                          <a:effectLst/>
                          <a:latin typeface="Corbel" panose="020B0503020204020204" pitchFamily="34" charset="0"/>
                        </a:rPr>
                        <a:t> Lima y Callao</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ES" sz="1200" b="0" i="0" u="none" strike="noStrike">
                          <a:solidFill>
                            <a:srgbClr val="000000"/>
                          </a:solidFill>
                          <a:effectLst/>
                          <a:latin typeface="Corbel" panose="020B0503020204020204" pitchFamily="34" charset="0"/>
                        </a:rPr>
                        <a:t>557</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ES" sz="1200" b="0" i="0" u="none" strike="noStrike">
                          <a:solidFill>
                            <a:srgbClr val="000000"/>
                          </a:solidFill>
                          <a:effectLst/>
                          <a:latin typeface="Corbel" panose="020B0503020204020204" pitchFamily="34" charset="0"/>
                        </a:rPr>
                        <a:t>51%</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419" sz="1200" b="0" i="0" u="none" strike="noStrike" dirty="0" smtClean="0">
                          <a:solidFill>
                            <a:srgbClr val="000000"/>
                          </a:solidFill>
                          <a:effectLst/>
                          <a:latin typeface="Corbel" panose="020B0503020204020204" pitchFamily="34" charset="0"/>
                        </a:rPr>
                        <a:t>-</a:t>
                      </a:r>
                      <a:endParaRPr lang="es-ES" sz="1200" b="0" i="0" u="none" strike="noStrike" dirty="0">
                        <a:solidFill>
                          <a:srgbClr val="000000"/>
                        </a:solidFill>
                        <a:effectLst/>
                        <a:latin typeface="Corbel" panose="020B0503020204020204" pitchFamily="34" charset="0"/>
                      </a:endParaRP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419" sz="1200" b="0" i="0" u="none" strike="noStrike" dirty="0" smtClean="0">
                          <a:solidFill>
                            <a:srgbClr val="000000"/>
                          </a:solidFill>
                          <a:effectLst/>
                          <a:latin typeface="Corbel" panose="020B0503020204020204" pitchFamily="34" charset="0"/>
                        </a:rPr>
                        <a:t>-</a:t>
                      </a:r>
                      <a:endParaRPr lang="es-ES" sz="1200" b="0" i="0" u="none" strike="noStrike" dirty="0">
                        <a:solidFill>
                          <a:srgbClr val="000000"/>
                        </a:solidFill>
                        <a:effectLst/>
                        <a:latin typeface="Corbel" panose="020B0503020204020204" pitchFamily="34" charset="0"/>
                      </a:endParaRP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ES" sz="1200" b="0" i="0" u="none" strike="noStrike">
                          <a:solidFill>
                            <a:srgbClr val="000000"/>
                          </a:solidFill>
                          <a:effectLst/>
                          <a:latin typeface="Corbel" panose="020B0503020204020204" pitchFamily="34" charset="0"/>
                        </a:rPr>
                        <a:t>557</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ES" sz="1200" b="0" i="0" u="none" strike="noStrike">
                          <a:solidFill>
                            <a:srgbClr val="000000"/>
                          </a:solidFill>
                          <a:effectLst/>
                          <a:latin typeface="Corbel" panose="020B0503020204020204" pitchFamily="34" charset="0"/>
                        </a:rPr>
                        <a:t>45%</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 xmlns:a16="http://schemas.microsoft.com/office/drawing/2014/main" val="10002"/>
                  </a:ext>
                </a:extLst>
              </a:tr>
              <a:tr h="187012">
                <a:tc>
                  <a:txBody>
                    <a:bodyPr/>
                    <a:lstStyle/>
                    <a:p>
                      <a:pPr algn="l" fontAlgn="b"/>
                      <a:r>
                        <a:rPr lang="es-PE" sz="1200" b="0" i="0" u="none" strike="noStrike" dirty="0">
                          <a:solidFill>
                            <a:srgbClr val="000000"/>
                          </a:solidFill>
                          <a:effectLst/>
                          <a:latin typeface="Corbel" panose="020B0503020204020204" pitchFamily="34" charset="0"/>
                        </a:rPr>
                        <a:t> Norte</a:t>
                      </a:r>
                    </a:p>
                  </a:txBody>
                  <a:tcPr marL="0" marR="0" marT="0"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203</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19%</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40</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30%</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243</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20%</a:t>
                      </a:r>
                    </a:p>
                  </a:txBody>
                  <a:tcPr marL="9525" marR="9525" marT="9525" marB="0" anchor="ctr">
                    <a:lnL>
                      <a:noFill/>
                    </a:lnL>
                    <a:lnR>
                      <a:noFill/>
                    </a:lnR>
                    <a:lnT>
                      <a:noFill/>
                    </a:lnT>
                    <a:lnB>
                      <a:noFill/>
                    </a:lnB>
                  </a:tcPr>
                </a:tc>
                <a:extLst>
                  <a:ext uri="{0D108BD9-81ED-4DB2-BD59-A6C34878D82A}">
                    <a16:rowId xmlns="" xmlns:a16="http://schemas.microsoft.com/office/drawing/2014/main" val="10003"/>
                  </a:ext>
                </a:extLst>
              </a:tr>
              <a:tr h="187012">
                <a:tc>
                  <a:txBody>
                    <a:bodyPr/>
                    <a:lstStyle/>
                    <a:p>
                      <a:pPr algn="l" fontAlgn="b"/>
                      <a:r>
                        <a:rPr lang="es-PE" sz="1200" b="0" i="0" u="none" strike="noStrike" dirty="0">
                          <a:solidFill>
                            <a:srgbClr val="000000"/>
                          </a:solidFill>
                          <a:effectLst/>
                          <a:latin typeface="Corbel" panose="020B0503020204020204" pitchFamily="34" charset="0"/>
                        </a:rPr>
                        <a:t> Centro</a:t>
                      </a:r>
                    </a:p>
                  </a:txBody>
                  <a:tcPr marL="0" marR="0" marT="0"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40</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4%</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43</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33%</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83</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7%</a:t>
                      </a:r>
                    </a:p>
                  </a:txBody>
                  <a:tcPr marL="9525" marR="9525" marT="9525" marB="0" anchor="ctr">
                    <a:lnL>
                      <a:noFill/>
                    </a:lnL>
                    <a:lnR>
                      <a:noFill/>
                    </a:lnR>
                    <a:lnT>
                      <a:noFill/>
                    </a:lnT>
                    <a:lnB>
                      <a:noFill/>
                    </a:lnB>
                  </a:tcPr>
                </a:tc>
                <a:extLst>
                  <a:ext uri="{0D108BD9-81ED-4DB2-BD59-A6C34878D82A}">
                    <a16:rowId xmlns="" xmlns:a16="http://schemas.microsoft.com/office/drawing/2014/main" val="10004"/>
                  </a:ext>
                </a:extLst>
              </a:tr>
              <a:tr h="195522">
                <a:tc>
                  <a:txBody>
                    <a:bodyPr/>
                    <a:lstStyle/>
                    <a:p>
                      <a:pPr algn="l" fontAlgn="b"/>
                      <a:r>
                        <a:rPr lang="es-PE" sz="1200" b="0" i="0" u="none" strike="noStrike" dirty="0">
                          <a:solidFill>
                            <a:srgbClr val="000000"/>
                          </a:solidFill>
                          <a:effectLst/>
                          <a:latin typeface="Corbel" panose="020B0503020204020204" pitchFamily="34" charset="0"/>
                        </a:rPr>
                        <a:t> Sur</a:t>
                      </a:r>
                    </a:p>
                  </a:txBody>
                  <a:tcPr marL="0" marR="0" marT="0"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205</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19%</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30</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23%</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235</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Corbel" panose="020B0503020204020204" pitchFamily="34" charset="0"/>
                        </a:rPr>
                        <a:t>19%</a:t>
                      </a:r>
                    </a:p>
                  </a:txBody>
                  <a:tcPr marL="9525" marR="9525" marT="9525" marB="0" anchor="ctr">
                    <a:lnL>
                      <a:noFill/>
                    </a:lnL>
                    <a:lnR>
                      <a:noFill/>
                    </a:lnR>
                    <a:lnT>
                      <a:noFill/>
                    </a:lnT>
                    <a:lnB>
                      <a:noFill/>
                    </a:lnB>
                  </a:tcPr>
                </a:tc>
                <a:extLst>
                  <a:ext uri="{0D108BD9-81ED-4DB2-BD59-A6C34878D82A}">
                    <a16:rowId xmlns="" xmlns:a16="http://schemas.microsoft.com/office/drawing/2014/main" val="10005"/>
                  </a:ext>
                </a:extLst>
              </a:tr>
              <a:tr h="227456">
                <a:tc>
                  <a:txBody>
                    <a:bodyPr/>
                    <a:lstStyle/>
                    <a:p>
                      <a:pPr algn="l" fontAlgn="b"/>
                      <a:r>
                        <a:rPr lang="es-PE" sz="1200" b="0" i="0" u="none" strike="noStrike" dirty="0">
                          <a:solidFill>
                            <a:srgbClr val="000000"/>
                          </a:solidFill>
                          <a:effectLst/>
                          <a:latin typeface="Corbel" panose="020B0503020204020204" pitchFamily="34" charset="0"/>
                        </a:rPr>
                        <a:t> Oriente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Corbel" panose="020B0503020204020204" pitchFamily="34" charset="0"/>
                        </a:rPr>
                        <a:t>91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Corbel" panose="020B0503020204020204" pitchFamily="34" charset="0"/>
                        </a:rPr>
                        <a:t>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Corbel" panose="020B0503020204020204" pitchFamily="34" charset="0"/>
                        </a:rPr>
                        <a:t>19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Corbel" panose="020B0503020204020204" pitchFamily="34" charset="0"/>
                        </a:rPr>
                        <a:t>14%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Corbel" panose="020B0503020204020204" pitchFamily="34" charset="0"/>
                        </a:rPr>
                        <a:t>110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Corbel" panose="020B0503020204020204" pitchFamily="34" charset="0"/>
                        </a:rPr>
                        <a:t>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96364">
                <a:tc>
                  <a:txBody>
                    <a:bodyPr/>
                    <a:lstStyle/>
                    <a:p>
                      <a:pPr algn="l" fontAlgn="b"/>
                      <a:r>
                        <a:rPr lang="es-PE" sz="1200" b="1" i="0" u="none" strike="noStrike" dirty="0">
                          <a:solidFill>
                            <a:schemeClr val="bg1"/>
                          </a:solidFill>
                          <a:effectLst/>
                          <a:latin typeface="Corbel" panose="020B0503020204020204" pitchFamily="34" charset="0"/>
                        </a:rPr>
                        <a:t> Total</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419" sz="1200" b="1" i="0" u="none" strike="noStrike" dirty="0" smtClean="0">
                          <a:solidFill>
                            <a:schemeClr val="bg1"/>
                          </a:solidFill>
                          <a:effectLst/>
                          <a:latin typeface="Corbel" panose="020B0503020204020204" pitchFamily="34" charset="0"/>
                        </a:rPr>
                        <a:t>1096</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PE" sz="1200" b="1" i="0" u="none" strike="noStrike" dirty="0" smtClean="0">
                          <a:solidFill>
                            <a:schemeClr val="bg1"/>
                          </a:solidFill>
                          <a:effectLst/>
                          <a:latin typeface="Corbel" panose="020B0503020204020204" pitchFamily="34" charset="0"/>
                        </a:rPr>
                        <a:t>100%</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419" sz="1200" b="1" i="0" u="none" strike="noStrike" dirty="0" smtClean="0">
                          <a:solidFill>
                            <a:schemeClr val="bg1"/>
                          </a:solidFill>
                          <a:effectLst/>
                          <a:latin typeface="Corbel" panose="020B0503020204020204" pitchFamily="34" charset="0"/>
                        </a:rPr>
                        <a:t>132</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PE" sz="1200" b="1" i="0" u="none" strike="noStrike" dirty="0" smtClean="0">
                          <a:solidFill>
                            <a:schemeClr val="bg1"/>
                          </a:solidFill>
                          <a:effectLst/>
                          <a:latin typeface="Corbel" panose="020B0503020204020204" pitchFamily="34" charset="0"/>
                        </a:rPr>
                        <a:t>100%</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419" sz="1200" b="1" i="0" u="none" strike="noStrike" dirty="0" smtClean="0">
                          <a:solidFill>
                            <a:schemeClr val="bg1"/>
                          </a:solidFill>
                          <a:effectLst/>
                          <a:latin typeface="Corbel" panose="020B0503020204020204" pitchFamily="34" charset="0"/>
                        </a:rPr>
                        <a:t>1228</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PE" sz="1200" b="1" i="0" u="none" strike="noStrike" dirty="0" smtClean="0">
                          <a:solidFill>
                            <a:schemeClr val="bg1"/>
                          </a:solidFill>
                          <a:effectLst/>
                          <a:latin typeface="Corbel" panose="020B0503020204020204" pitchFamily="34" charset="0"/>
                        </a:rPr>
                        <a:t>100%</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930903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0"/>
          <p:cNvSpPr txBox="1">
            <a:spLocks/>
          </p:cNvSpPr>
          <p:nvPr/>
        </p:nvSpPr>
        <p:spPr>
          <a:xfrm>
            <a:off x="431216" y="260560"/>
            <a:ext cx="8545185" cy="768107"/>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r>
              <a:rPr lang="es-PE" dirty="0">
                <a:solidFill>
                  <a:srgbClr val="000000"/>
                </a:solidFill>
                <a:latin typeface="Corbel" panose="020B0503020204020204" pitchFamily="34" charset="0"/>
                <a:cs typeface="Arial" pitchFamily="34" charset="0"/>
              </a:rPr>
              <a:t>Ficha técnica del estudio</a:t>
            </a:r>
            <a:endParaRPr lang="es-PE" dirty="0">
              <a:latin typeface="Corbel" panose="020B0503020204020204" pitchFamily="34" charset="0"/>
              <a:cs typeface="Arial" pitchFamily="34" charset="0"/>
            </a:endParaRPr>
          </a:p>
        </p:txBody>
      </p:sp>
      <p:sp>
        <p:nvSpPr>
          <p:cNvPr id="16" name="Rectángulo 15"/>
          <p:cNvSpPr/>
          <p:nvPr/>
        </p:nvSpPr>
        <p:spPr bwMode="gray">
          <a:xfrm>
            <a:off x="6530109" y="6444666"/>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12" name="Freihandform 61"/>
          <p:cNvSpPr/>
          <p:nvPr/>
        </p:nvSpPr>
        <p:spPr bwMode="gray">
          <a:xfrm>
            <a:off x="1024031" y="2093298"/>
            <a:ext cx="2479330" cy="52189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smtClean="0">
                <a:solidFill>
                  <a:schemeClr val="bg1"/>
                </a:solidFill>
                <a:latin typeface="Corbel" panose="020B0503020204020204" pitchFamily="34" charset="0"/>
              </a:rPr>
              <a:t>9</a:t>
            </a:r>
            <a:r>
              <a:rPr lang="es-CL" sz="1600" b="1" dirty="0" smtClean="0">
                <a:solidFill>
                  <a:schemeClr val="bg1"/>
                </a:solidFill>
                <a:latin typeface="Corbel" panose="020B0503020204020204" pitchFamily="34" charset="0"/>
              </a:rPr>
              <a:t>. </a:t>
            </a:r>
            <a:r>
              <a:rPr lang="es-CL" sz="1600" b="1" dirty="0">
                <a:solidFill>
                  <a:schemeClr val="bg1"/>
                </a:solidFill>
                <a:latin typeface="Corbel" panose="020B0503020204020204" pitchFamily="34" charset="0"/>
              </a:rPr>
              <a:t>Nivel de representatividad </a:t>
            </a:r>
          </a:p>
        </p:txBody>
      </p:sp>
      <p:sp>
        <p:nvSpPr>
          <p:cNvPr id="13" name="Freihandform 61"/>
          <p:cNvSpPr/>
          <p:nvPr/>
        </p:nvSpPr>
        <p:spPr bwMode="gray">
          <a:xfrm>
            <a:off x="1024030" y="3804552"/>
            <a:ext cx="2447925" cy="4803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CL" sz="1600" b="1" dirty="0" smtClean="0">
                <a:solidFill>
                  <a:schemeClr val="bg1"/>
                </a:solidFill>
                <a:latin typeface="Corbel" panose="020B0503020204020204" pitchFamily="34" charset="0"/>
              </a:rPr>
              <a:t>1</a:t>
            </a:r>
            <a:r>
              <a:rPr lang="es-419" sz="1600" b="1" dirty="0" smtClean="0">
                <a:solidFill>
                  <a:schemeClr val="bg1"/>
                </a:solidFill>
                <a:latin typeface="Corbel" panose="020B0503020204020204" pitchFamily="34" charset="0"/>
              </a:rPr>
              <a:t>1</a:t>
            </a:r>
            <a:r>
              <a:rPr lang="es-CL" sz="1600" b="1" dirty="0" smtClean="0">
                <a:solidFill>
                  <a:schemeClr val="bg1"/>
                </a:solidFill>
                <a:latin typeface="Corbel" panose="020B0503020204020204" pitchFamily="34" charset="0"/>
              </a:rPr>
              <a:t>. </a:t>
            </a:r>
            <a:r>
              <a:rPr lang="es-CL" sz="1600" b="1" dirty="0">
                <a:solidFill>
                  <a:schemeClr val="bg1"/>
                </a:solidFill>
                <a:latin typeface="Corbel" panose="020B0503020204020204" pitchFamily="34" charset="0"/>
              </a:rPr>
              <a:t>Tipo de </a:t>
            </a:r>
            <a:r>
              <a:rPr lang="es-CL" sz="1600" b="1" dirty="0" smtClean="0">
                <a:solidFill>
                  <a:schemeClr val="bg1"/>
                </a:solidFill>
                <a:latin typeface="Corbel" panose="020B0503020204020204" pitchFamily="34" charset="0"/>
              </a:rPr>
              <a:t>muestreo </a:t>
            </a:r>
            <a:r>
              <a:rPr lang="es-CL" sz="1600" b="1" dirty="0">
                <a:solidFill>
                  <a:schemeClr val="bg1"/>
                </a:solidFill>
                <a:latin typeface="Corbel" panose="020B0503020204020204" pitchFamily="34" charset="0"/>
              </a:rPr>
              <a:t>aplicado</a:t>
            </a:r>
          </a:p>
        </p:txBody>
      </p:sp>
      <p:sp>
        <p:nvSpPr>
          <p:cNvPr id="17" name="Freihandform 61"/>
          <p:cNvSpPr/>
          <p:nvPr/>
        </p:nvSpPr>
        <p:spPr bwMode="gray">
          <a:xfrm>
            <a:off x="1024031" y="2911889"/>
            <a:ext cx="2447925" cy="4803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smtClean="0">
                <a:solidFill>
                  <a:schemeClr val="bg1"/>
                </a:solidFill>
                <a:latin typeface="Corbel" panose="020B0503020204020204" pitchFamily="34" charset="0"/>
              </a:rPr>
              <a:t>10</a:t>
            </a:r>
            <a:r>
              <a:rPr lang="es-CL" sz="1600" b="1" dirty="0" smtClean="0">
                <a:solidFill>
                  <a:schemeClr val="bg1"/>
                </a:solidFill>
                <a:latin typeface="Corbel" panose="020B0503020204020204" pitchFamily="34" charset="0"/>
              </a:rPr>
              <a:t>. </a:t>
            </a:r>
            <a:r>
              <a:rPr lang="es-CL" sz="1600" b="1" dirty="0">
                <a:solidFill>
                  <a:schemeClr val="bg1"/>
                </a:solidFill>
                <a:latin typeface="Corbel" panose="020B0503020204020204" pitchFamily="34" charset="0"/>
              </a:rPr>
              <a:t>Fecha de campo</a:t>
            </a:r>
          </a:p>
        </p:txBody>
      </p:sp>
      <p:sp>
        <p:nvSpPr>
          <p:cNvPr id="10" name="Freihandform 61"/>
          <p:cNvSpPr/>
          <p:nvPr/>
        </p:nvSpPr>
        <p:spPr bwMode="gray">
          <a:xfrm>
            <a:off x="1024029" y="5349981"/>
            <a:ext cx="2447925" cy="4803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CL" sz="1600" b="1" dirty="0" smtClean="0">
                <a:solidFill>
                  <a:schemeClr val="bg1"/>
                </a:solidFill>
                <a:latin typeface="Corbel" panose="020B0503020204020204" pitchFamily="34" charset="0"/>
              </a:rPr>
              <a:t>1</a:t>
            </a:r>
            <a:r>
              <a:rPr lang="es-419" sz="1600" b="1" dirty="0" smtClean="0">
                <a:solidFill>
                  <a:schemeClr val="bg1"/>
                </a:solidFill>
                <a:latin typeface="Corbel" panose="020B0503020204020204" pitchFamily="34" charset="0"/>
              </a:rPr>
              <a:t>2</a:t>
            </a:r>
            <a:r>
              <a:rPr lang="es-CL" sz="1600" b="1" dirty="0" smtClean="0">
                <a:solidFill>
                  <a:schemeClr val="bg1"/>
                </a:solidFill>
                <a:latin typeface="Corbel" panose="020B0503020204020204" pitchFamily="34" charset="0"/>
              </a:rPr>
              <a:t>. </a:t>
            </a:r>
            <a:r>
              <a:rPr lang="es-CL" sz="1600" b="1" dirty="0">
                <a:solidFill>
                  <a:schemeClr val="bg1"/>
                </a:solidFill>
                <a:latin typeface="Corbel" panose="020B0503020204020204" pitchFamily="34" charset="0"/>
              </a:rPr>
              <a:t>Puntos de muestreo</a:t>
            </a:r>
          </a:p>
        </p:txBody>
      </p:sp>
      <p:sp>
        <p:nvSpPr>
          <p:cNvPr id="21" name="1 Rectángulo"/>
          <p:cNvSpPr/>
          <p:nvPr/>
        </p:nvSpPr>
        <p:spPr>
          <a:xfrm>
            <a:off x="3799357" y="2148624"/>
            <a:ext cx="7728347" cy="523220"/>
          </a:xfrm>
          <a:prstGeom prst="rect">
            <a:avLst/>
          </a:prstGeom>
        </p:spPr>
        <p:txBody>
          <a:bodyPr wrap="square">
            <a:spAutoFit/>
          </a:bodyPr>
          <a:lstStyle/>
          <a:p>
            <a:pPr marL="177800" indent="-177800" algn="just" fontAlgn="base">
              <a:buClr>
                <a:schemeClr val="accent2"/>
              </a:buClr>
              <a:buSzPct val="130000"/>
            </a:pPr>
            <a:r>
              <a:rPr lang="es-PE" sz="1400" dirty="0" smtClean="0">
                <a:latin typeface="Corbel" panose="020B0503020204020204" pitchFamily="34" charset="0"/>
              </a:rPr>
              <a:t>Muestra </a:t>
            </a:r>
            <a:r>
              <a:rPr lang="es-PE" sz="1400" dirty="0">
                <a:latin typeface="Corbel" panose="020B0503020204020204" pitchFamily="34" charset="0"/>
              </a:rPr>
              <a:t>personas distribuidas en los 17 departamentos, </a:t>
            </a:r>
            <a:r>
              <a:rPr lang="es-PE" sz="1400" dirty="0" smtClean="0">
                <a:latin typeface="Corbel" panose="020B0503020204020204" pitchFamily="34" charset="0"/>
              </a:rPr>
              <a:t>2</a:t>
            </a:r>
            <a:r>
              <a:rPr lang="es-419" sz="1400" dirty="0" smtClean="0">
                <a:latin typeface="Corbel" panose="020B0503020204020204" pitchFamily="34" charset="0"/>
              </a:rPr>
              <a:t>4</a:t>
            </a:r>
            <a:r>
              <a:rPr lang="es-PE" sz="1400" dirty="0" smtClean="0">
                <a:latin typeface="Corbel" panose="020B0503020204020204" pitchFamily="34" charset="0"/>
              </a:rPr>
              <a:t> </a:t>
            </a:r>
            <a:r>
              <a:rPr lang="es-PE" sz="1400" dirty="0">
                <a:latin typeface="Corbel" panose="020B0503020204020204" pitchFamily="34" charset="0"/>
              </a:rPr>
              <a:t>provincias y </a:t>
            </a:r>
            <a:r>
              <a:rPr lang="es-419" sz="1400" dirty="0" smtClean="0">
                <a:latin typeface="Corbel" panose="020B0503020204020204" pitchFamily="34" charset="0"/>
              </a:rPr>
              <a:t>78</a:t>
            </a:r>
            <a:r>
              <a:rPr lang="es-PE" sz="1400" dirty="0" smtClean="0">
                <a:latin typeface="Corbel" panose="020B0503020204020204" pitchFamily="34" charset="0"/>
              </a:rPr>
              <a:t> </a:t>
            </a:r>
            <a:r>
              <a:rPr lang="es-PE" sz="1400" dirty="0">
                <a:latin typeface="Corbel" panose="020B0503020204020204" pitchFamily="34" charset="0"/>
              </a:rPr>
              <a:t>distritos con un nivel </a:t>
            </a:r>
            <a:r>
              <a:rPr lang="es-PE" sz="1400" dirty="0" smtClean="0">
                <a:latin typeface="Corbel" panose="020B0503020204020204" pitchFamily="34" charset="0"/>
              </a:rPr>
              <a:t>de</a:t>
            </a:r>
          </a:p>
          <a:p>
            <a:pPr marL="177800" indent="-177800" algn="just" fontAlgn="base">
              <a:buClr>
                <a:schemeClr val="accent2"/>
              </a:buClr>
              <a:buSzPct val="130000"/>
            </a:pPr>
            <a:r>
              <a:rPr lang="es-PE" sz="1400" dirty="0" smtClean="0">
                <a:latin typeface="Corbel" panose="020B0503020204020204" pitchFamily="34" charset="0"/>
              </a:rPr>
              <a:t>representatividad </a:t>
            </a:r>
            <a:r>
              <a:rPr lang="es-PE" sz="1400" dirty="0">
                <a:latin typeface="Corbel" panose="020B0503020204020204" pitchFamily="34" charset="0"/>
              </a:rPr>
              <a:t>de 56%</a:t>
            </a:r>
            <a:r>
              <a:rPr lang="es-ES" sz="1400" dirty="0">
                <a:latin typeface="Corbel" panose="020B0503020204020204" pitchFamily="34" charset="0"/>
              </a:rPr>
              <a:t>.</a:t>
            </a:r>
          </a:p>
        </p:txBody>
      </p:sp>
      <p:sp>
        <p:nvSpPr>
          <p:cNvPr id="22" name="1 Rectángulo"/>
          <p:cNvSpPr/>
          <p:nvPr/>
        </p:nvSpPr>
        <p:spPr>
          <a:xfrm>
            <a:off x="3825115" y="2956734"/>
            <a:ext cx="6750657" cy="307777"/>
          </a:xfrm>
          <a:prstGeom prst="rect">
            <a:avLst/>
          </a:prstGeom>
        </p:spPr>
        <p:txBody>
          <a:bodyPr wrap="square">
            <a:spAutoFit/>
          </a:bodyPr>
          <a:lstStyle/>
          <a:p>
            <a:pPr marL="177800" indent="-177800" algn="just" fontAlgn="base">
              <a:buClr>
                <a:schemeClr val="accent2"/>
              </a:buClr>
              <a:buSzPct val="130000"/>
            </a:pPr>
            <a:r>
              <a:rPr lang="es-ES_tradnl" sz="1400" dirty="0">
                <a:latin typeface="Corbel" panose="020B0503020204020204" pitchFamily="34" charset="0"/>
              </a:rPr>
              <a:t>Del </a:t>
            </a:r>
            <a:r>
              <a:rPr lang="es-419" sz="1400" dirty="0" smtClean="0">
                <a:latin typeface="Corbel" panose="020B0503020204020204" pitchFamily="34" charset="0"/>
              </a:rPr>
              <a:t>16</a:t>
            </a:r>
            <a:r>
              <a:rPr lang="es-ES_tradnl" sz="1400" dirty="0" smtClean="0">
                <a:latin typeface="Corbel" panose="020B0503020204020204" pitchFamily="34" charset="0"/>
              </a:rPr>
              <a:t> al </a:t>
            </a:r>
            <a:r>
              <a:rPr lang="es-419" sz="1400" dirty="0" smtClean="0">
                <a:latin typeface="Corbel" panose="020B0503020204020204" pitchFamily="34" charset="0"/>
              </a:rPr>
              <a:t>20 </a:t>
            </a:r>
            <a:r>
              <a:rPr lang="es-ES_tradnl" sz="1400" dirty="0" smtClean="0">
                <a:latin typeface="Corbel" panose="020B0503020204020204" pitchFamily="34" charset="0"/>
              </a:rPr>
              <a:t>de </a:t>
            </a:r>
            <a:r>
              <a:rPr lang="es-419" sz="1400" dirty="0" smtClean="0">
                <a:latin typeface="Corbel" panose="020B0503020204020204" pitchFamily="34" charset="0"/>
              </a:rPr>
              <a:t>febrero </a:t>
            </a:r>
            <a:r>
              <a:rPr lang="es-ES_tradnl" sz="1400" dirty="0" smtClean="0">
                <a:latin typeface="Corbel" panose="020B0503020204020204" pitchFamily="34" charset="0"/>
              </a:rPr>
              <a:t>del 201</a:t>
            </a:r>
            <a:r>
              <a:rPr lang="es-419" sz="1400" dirty="0" smtClean="0">
                <a:latin typeface="Corbel" panose="020B0503020204020204" pitchFamily="34" charset="0"/>
              </a:rPr>
              <a:t>9</a:t>
            </a:r>
            <a:r>
              <a:rPr lang="es-ES_tradnl" sz="1400" dirty="0" smtClean="0">
                <a:latin typeface="Corbel" panose="020B0503020204020204" pitchFamily="34" charset="0"/>
              </a:rPr>
              <a:t>.</a:t>
            </a:r>
            <a:endParaRPr lang="es-ES" sz="1400" dirty="0">
              <a:latin typeface="Corbel" panose="020B0503020204020204" pitchFamily="34" charset="0"/>
            </a:endParaRPr>
          </a:p>
        </p:txBody>
      </p:sp>
      <p:sp>
        <p:nvSpPr>
          <p:cNvPr id="4" name="Rectángulo 3"/>
          <p:cNvSpPr/>
          <p:nvPr/>
        </p:nvSpPr>
        <p:spPr>
          <a:xfrm>
            <a:off x="3799357" y="3738089"/>
            <a:ext cx="7443899" cy="1384995"/>
          </a:xfrm>
          <a:prstGeom prst="rect">
            <a:avLst/>
          </a:prstGeom>
        </p:spPr>
        <p:txBody>
          <a:bodyPr wrap="square">
            <a:spAutoFit/>
          </a:bodyPr>
          <a:lstStyle/>
          <a:p>
            <a:pPr marL="177800" lvl="0" indent="-177800" algn="just" fontAlgn="base">
              <a:buClr>
                <a:srgbClr val="007DC3"/>
              </a:buClr>
              <a:buSzPct val="130000"/>
              <a:defRPr/>
            </a:pPr>
            <a:r>
              <a:rPr lang="es-PE" sz="1400" kern="0" dirty="0">
                <a:latin typeface="Corbel" panose="020B0503020204020204" pitchFamily="34" charset="0"/>
              </a:rPr>
              <a:t>Es </a:t>
            </a:r>
            <a:r>
              <a:rPr lang="es-PE" sz="1400" kern="0" dirty="0" err="1" smtClean="0">
                <a:latin typeface="Corbel" panose="020B0503020204020204" pitchFamily="34" charset="0"/>
              </a:rPr>
              <a:t>polietápico</a:t>
            </a:r>
            <a:r>
              <a:rPr lang="es-PE" sz="1400" kern="0" dirty="0" smtClean="0">
                <a:latin typeface="Corbel" panose="020B0503020204020204" pitchFamily="34" charset="0"/>
              </a:rPr>
              <a:t> y probabilístico. El </a:t>
            </a:r>
            <a:r>
              <a:rPr kumimoji="0" lang="es-PE" sz="1400" b="0" i="0" u="none" strike="noStrike" kern="0" cap="none" spc="0" normalizeH="0" baseline="0" noProof="0" dirty="0" smtClean="0">
                <a:ln>
                  <a:noFill/>
                </a:ln>
                <a:effectLst/>
                <a:uLnTx/>
                <a:uFillTx/>
                <a:latin typeface="Corbel" panose="020B0503020204020204" pitchFamily="34" charset="0"/>
              </a:rPr>
              <a:t>diseño de la muestra es estratificado por regiones (Lima, Norte, </a:t>
            </a:r>
          </a:p>
          <a:p>
            <a:pPr marL="177800" lvl="0" indent="-177800" algn="just" fontAlgn="base">
              <a:buClr>
                <a:srgbClr val="007DC3"/>
              </a:buClr>
              <a:buSzPct val="130000"/>
              <a:defRPr/>
            </a:pPr>
            <a:r>
              <a:rPr kumimoji="0" lang="es-PE" sz="1400" b="0" i="0" u="none" strike="noStrike" kern="0" cap="none" spc="0" normalizeH="0" baseline="0" noProof="0" dirty="0" smtClean="0">
                <a:ln>
                  <a:noFill/>
                </a:ln>
                <a:effectLst/>
                <a:uLnTx/>
                <a:uFillTx/>
                <a:latin typeface="Corbel" panose="020B0503020204020204" pitchFamily="34" charset="0"/>
              </a:rPr>
              <a:t>Centro, Sur y Oriente) y dentro</a:t>
            </a:r>
            <a:r>
              <a:rPr kumimoji="0" lang="es-PE" sz="1400" b="0" i="0" u="none" strike="noStrike" kern="0" cap="none" spc="0" normalizeH="0" noProof="0" dirty="0" smtClean="0">
                <a:ln>
                  <a:noFill/>
                </a:ln>
                <a:effectLst/>
                <a:uLnTx/>
                <a:uFillTx/>
                <a:latin typeface="Corbel" panose="020B0503020204020204" pitchFamily="34" charset="0"/>
              </a:rPr>
              <a:t> </a:t>
            </a:r>
            <a:r>
              <a:rPr lang="es-PE" sz="1400" kern="0" dirty="0" smtClean="0">
                <a:latin typeface="Corbel" panose="020B0503020204020204" pitchFamily="34" charset="0"/>
              </a:rPr>
              <a:t>de </a:t>
            </a:r>
            <a:r>
              <a:rPr kumimoji="0" lang="es-PE" sz="1400" b="0" i="0" u="none" strike="noStrike" kern="0" cap="none" spc="0" normalizeH="0" baseline="0" noProof="0" dirty="0" smtClean="0">
                <a:ln>
                  <a:noFill/>
                </a:ln>
                <a:effectLst/>
                <a:uLnTx/>
                <a:uFillTx/>
                <a:latin typeface="Corbel" panose="020B0503020204020204" pitchFamily="34" charset="0"/>
              </a:rPr>
              <a:t>cada una de estas regiones existe una sub estratificación por</a:t>
            </a:r>
          </a:p>
          <a:p>
            <a:pPr marL="177800" lvl="0" indent="-177800" algn="just" fontAlgn="base">
              <a:buClr>
                <a:srgbClr val="007DC3"/>
              </a:buClr>
              <a:buSzPct val="130000"/>
              <a:defRPr/>
            </a:pPr>
            <a:r>
              <a:rPr kumimoji="0" lang="es-PE" sz="1400" b="0" i="0" u="none" strike="noStrike" kern="0" cap="none" spc="0" normalizeH="0" baseline="0" noProof="0" dirty="0" smtClean="0">
                <a:ln>
                  <a:noFill/>
                </a:ln>
                <a:effectLst/>
                <a:uLnTx/>
                <a:uFillTx/>
                <a:latin typeface="Corbel" panose="020B0503020204020204" pitchFamily="34" charset="0"/>
              </a:rPr>
              <a:t>ámbito (urbano y rural) y región</a:t>
            </a:r>
            <a:r>
              <a:rPr kumimoji="0" lang="es-PE" sz="1400" b="0" i="0" u="none" strike="noStrike" kern="0" cap="none" spc="0" normalizeH="0" noProof="0" dirty="0" smtClean="0">
                <a:ln>
                  <a:noFill/>
                </a:ln>
                <a:effectLst/>
                <a:uLnTx/>
                <a:uFillTx/>
                <a:latin typeface="Corbel" panose="020B0503020204020204" pitchFamily="34" charset="0"/>
              </a:rPr>
              <a:t> </a:t>
            </a:r>
            <a:r>
              <a:rPr kumimoji="0" lang="es-PE" sz="1400" b="0" i="0" u="none" strike="noStrike" kern="0" cap="none" spc="0" normalizeH="0" baseline="0" noProof="0" dirty="0" smtClean="0">
                <a:ln>
                  <a:noFill/>
                </a:ln>
                <a:effectLst/>
                <a:uLnTx/>
                <a:uFillTx/>
                <a:latin typeface="Corbel" panose="020B0503020204020204" pitchFamily="34" charset="0"/>
              </a:rPr>
              <a:t>natural (Costa, Sierra y Selva). Al interior de ellas se selecciona una</a:t>
            </a:r>
          </a:p>
          <a:p>
            <a:pPr marL="177800" lvl="0" indent="-177800" algn="just" fontAlgn="base">
              <a:buClr>
                <a:srgbClr val="007DC3"/>
              </a:buClr>
              <a:buSzPct val="130000"/>
              <a:defRPr/>
            </a:pPr>
            <a:r>
              <a:rPr kumimoji="0" lang="es-PE" sz="1400" b="0" i="0" u="none" strike="noStrike" kern="0" cap="none" spc="0" normalizeH="0" baseline="0" noProof="0" dirty="0" smtClean="0">
                <a:ln>
                  <a:noFill/>
                </a:ln>
                <a:effectLst/>
                <a:uLnTx/>
                <a:uFillTx/>
                <a:latin typeface="Corbel" panose="020B0503020204020204" pitchFamily="34" charset="0"/>
              </a:rPr>
              <a:t>muestra de ciudades y</a:t>
            </a:r>
            <a:r>
              <a:rPr kumimoji="0" lang="es-PE" sz="1400" b="0" i="0" u="none" strike="noStrike" kern="0" cap="none" spc="0" normalizeH="0" noProof="0" dirty="0" smtClean="0">
                <a:ln>
                  <a:noFill/>
                </a:ln>
                <a:effectLst/>
                <a:uLnTx/>
                <a:uFillTx/>
                <a:latin typeface="Corbel" panose="020B0503020204020204" pitchFamily="34" charset="0"/>
              </a:rPr>
              <a:t> </a:t>
            </a:r>
            <a:r>
              <a:rPr kumimoji="0" lang="es-PE" sz="1400" b="0" i="0" u="none" strike="noStrike" kern="0" cap="none" spc="0" normalizeH="0" baseline="0" noProof="0" dirty="0" smtClean="0">
                <a:ln>
                  <a:noFill/>
                </a:ln>
                <a:effectLst/>
                <a:uLnTx/>
                <a:uFillTx/>
                <a:latin typeface="Corbel" panose="020B0503020204020204" pitchFamily="34" charset="0"/>
              </a:rPr>
              <a:t>distritos,</a:t>
            </a:r>
            <a:r>
              <a:rPr kumimoji="0" lang="es-PE" sz="1400" b="0" i="0" u="none" strike="noStrike" kern="0" cap="none" spc="0" normalizeH="0" noProof="0" dirty="0" smtClean="0">
                <a:ln>
                  <a:noFill/>
                </a:ln>
                <a:effectLst/>
                <a:uLnTx/>
                <a:uFillTx/>
                <a:latin typeface="Corbel" panose="020B0503020204020204" pitchFamily="34" charset="0"/>
              </a:rPr>
              <a:t> </a:t>
            </a:r>
            <a:r>
              <a:rPr kumimoji="0" lang="es-PE" sz="1400" b="0" i="0" u="none" strike="noStrike" kern="0" cap="none" spc="0" normalizeH="0" baseline="0" noProof="0" dirty="0" smtClean="0">
                <a:ln>
                  <a:noFill/>
                </a:ln>
                <a:effectLst/>
                <a:uLnTx/>
                <a:uFillTx/>
                <a:latin typeface="Corbel" panose="020B0503020204020204" pitchFamily="34" charset="0"/>
              </a:rPr>
              <a:t>con inicio</a:t>
            </a:r>
            <a:r>
              <a:rPr kumimoji="0" lang="es-PE" sz="1400" b="0" i="0" u="none" strike="noStrike" kern="0" cap="none" spc="0" normalizeH="0" noProof="0" dirty="0" smtClean="0">
                <a:ln>
                  <a:noFill/>
                </a:ln>
                <a:effectLst/>
                <a:uLnTx/>
                <a:uFillTx/>
                <a:latin typeface="Corbel" panose="020B0503020204020204" pitchFamily="34" charset="0"/>
              </a:rPr>
              <a:t> aleatorio de manzanas</a:t>
            </a:r>
            <a:r>
              <a:rPr kumimoji="0" lang="es-PE" sz="1400" b="0" i="0" u="none" strike="noStrike" kern="0" cap="none" spc="0" normalizeH="0" baseline="0" noProof="0" dirty="0" smtClean="0">
                <a:ln>
                  <a:noFill/>
                </a:ln>
                <a:effectLst/>
                <a:uLnTx/>
                <a:uFillTx/>
                <a:latin typeface="Corbel" panose="020B0503020204020204" pitchFamily="34" charset="0"/>
              </a:rPr>
              <a:t>. </a:t>
            </a:r>
            <a:r>
              <a:rPr lang="es-PE" sz="1400" kern="0" dirty="0" smtClean="0">
                <a:latin typeface="Corbel" panose="020B0503020204020204" pitchFamily="34" charset="0"/>
              </a:rPr>
              <a:t>Para elegir las viviendas se</a:t>
            </a:r>
          </a:p>
          <a:p>
            <a:pPr marL="177800" lvl="0" indent="-177800" algn="just" fontAlgn="base">
              <a:buClr>
                <a:srgbClr val="007DC3"/>
              </a:buClr>
              <a:buSzPct val="130000"/>
              <a:defRPr/>
            </a:pPr>
            <a:r>
              <a:rPr lang="es-PE" sz="1400" kern="0" dirty="0" smtClean="0">
                <a:latin typeface="Corbel" panose="020B0503020204020204" pitchFamily="34" charset="0"/>
              </a:rPr>
              <a:t>realiza un muestreo</a:t>
            </a:r>
            <a:r>
              <a:rPr lang="es-PE" sz="1400" kern="0" dirty="0">
                <a:latin typeface="Corbel" panose="020B0503020204020204" pitchFamily="34" charset="0"/>
              </a:rPr>
              <a:t> </a:t>
            </a:r>
            <a:r>
              <a:rPr lang="es-PE" sz="1400" kern="0" dirty="0" smtClean="0">
                <a:latin typeface="Corbel" panose="020B0503020204020204" pitchFamily="34" charset="0"/>
              </a:rPr>
              <a:t>sistemático con inicio aleatorio. Finalmente, para la selección de las personas</a:t>
            </a:r>
          </a:p>
          <a:p>
            <a:pPr marL="177800" lvl="0" indent="-177800" algn="just" fontAlgn="base">
              <a:buClr>
                <a:srgbClr val="007DC3"/>
              </a:buClr>
              <a:buSzPct val="130000"/>
              <a:defRPr/>
            </a:pPr>
            <a:r>
              <a:rPr lang="es-PE" sz="1400" kern="0" dirty="0" smtClean="0">
                <a:latin typeface="Corbel" panose="020B0503020204020204" pitchFamily="34" charset="0"/>
              </a:rPr>
              <a:t>se utilizan cuotas de sexo y rango de edad. </a:t>
            </a:r>
            <a:endParaRPr kumimoji="0" lang="es-PE" sz="1400" b="0" i="0" u="none" strike="noStrike" kern="0" cap="none" spc="0" normalizeH="0" baseline="0" noProof="0" dirty="0">
              <a:ln>
                <a:noFill/>
              </a:ln>
              <a:effectLst/>
              <a:uLnTx/>
              <a:uFillTx/>
              <a:latin typeface="Corbel" panose="020B0503020204020204" pitchFamily="34" charset="0"/>
            </a:endParaRPr>
          </a:p>
        </p:txBody>
      </p:sp>
      <p:sp>
        <p:nvSpPr>
          <p:cNvPr id="23" name="1 Rectángulo"/>
          <p:cNvSpPr/>
          <p:nvPr/>
        </p:nvSpPr>
        <p:spPr>
          <a:xfrm>
            <a:off x="3799357" y="5299545"/>
            <a:ext cx="6355052" cy="1169551"/>
          </a:xfrm>
          <a:prstGeom prst="rect">
            <a:avLst/>
          </a:prstGeom>
        </p:spPr>
        <p:txBody>
          <a:bodyPr wrap="square">
            <a:spAutoFit/>
          </a:bodyPr>
          <a:lstStyle/>
          <a:p>
            <a:pPr marL="177800" indent="-177800" algn="just" fontAlgn="base">
              <a:buClr>
                <a:schemeClr val="accent2"/>
              </a:buClr>
              <a:buSzPct val="130000"/>
            </a:pPr>
            <a:r>
              <a:rPr lang="es-ES" sz="1400" dirty="0">
                <a:latin typeface="Corbel" panose="020B0503020204020204" pitchFamily="34" charset="0"/>
              </a:rPr>
              <a:t>Zona Lima: 	</a:t>
            </a:r>
            <a:r>
              <a:rPr lang="es-ES" sz="1400" dirty="0" smtClean="0">
                <a:latin typeface="Corbel" panose="020B0503020204020204" pitchFamily="34" charset="0"/>
              </a:rPr>
              <a:t>	Lima </a:t>
            </a:r>
            <a:r>
              <a:rPr lang="es-ES" sz="1400" dirty="0">
                <a:latin typeface="Corbel" panose="020B0503020204020204" pitchFamily="34" charset="0"/>
              </a:rPr>
              <a:t>Metropolitana</a:t>
            </a:r>
          </a:p>
          <a:p>
            <a:pPr marL="177800" indent="-177800" algn="just" fontAlgn="base">
              <a:buClr>
                <a:schemeClr val="accent2"/>
              </a:buClr>
              <a:buSzPct val="130000"/>
            </a:pPr>
            <a:r>
              <a:rPr lang="es-ES" sz="1400" dirty="0">
                <a:latin typeface="Corbel" panose="020B0503020204020204" pitchFamily="34" charset="0"/>
              </a:rPr>
              <a:t>Zona Norte: 	Ancash, Cajamarca, La Libertad, Lambayeque, Piura</a:t>
            </a:r>
          </a:p>
          <a:p>
            <a:pPr marL="177800" indent="-177800" algn="just" fontAlgn="base">
              <a:buClr>
                <a:schemeClr val="accent2"/>
              </a:buClr>
              <a:buSzPct val="130000"/>
            </a:pPr>
            <a:r>
              <a:rPr lang="es-ES" sz="1400" dirty="0">
                <a:latin typeface="Corbel" panose="020B0503020204020204" pitchFamily="34" charset="0"/>
              </a:rPr>
              <a:t>Zona Centro: 	Huánuco, </a:t>
            </a:r>
            <a:r>
              <a:rPr lang="es-419" sz="1400" dirty="0" smtClean="0">
                <a:latin typeface="Corbel" panose="020B0503020204020204" pitchFamily="34" charset="0"/>
              </a:rPr>
              <a:t>Junín, Lima provincia (Cañete y Huaral)</a:t>
            </a:r>
            <a:endParaRPr lang="es-ES" sz="1400" dirty="0">
              <a:latin typeface="Corbel" panose="020B0503020204020204" pitchFamily="34" charset="0"/>
            </a:endParaRPr>
          </a:p>
          <a:p>
            <a:pPr marL="177800" indent="-177800" algn="just" fontAlgn="base">
              <a:buClr>
                <a:schemeClr val="accent2"/>
              </a:buClr>
              <a:buSzPct val="130000"/>
            </a:pPr>
            <a:r>
              <a:rPr lang="es-ES" sz="1400" dirty="0">
                <a:latin typeface="Corbel" panose="020B0503020204020204" pitchFamily="34" charset="0"/>
              </a:rPr>
              <a:t>Zona Sur: 		Arequipa, Ayacucho, Cusco, Ica, Puno, Tacna. </a:t>
            </a:r>
          </a:p>
          <a:p>
            <a:pPr marL="177800" indent="-177800" algn="just" fontAlgn="base">
              <a:buClr>
                <a:schemeClr val="accent2"/>
              </a:buClr>
              <a:buSzPct val="130000"/>
            </a:pPr>
            <a:r>
              <a:rPr lang="es-ES" sz="1400" dirty="0">
                <a:latin typeface="Corbel" panose="020B0503020204020204" pitchFamily="34" charset="0"/>
              </a:rPr>
              <a:t>Zona Oriente: 	Loreto, San Martín, Ucayali.</a:t>
            </a:r>
          </a:p>
        </p:txBody>
      </p:sp>
      <p:sp>
        <p:nvSpPr>
          <p:cNvPr id="14" name="Freihandform 61"/>
          <p:cNvSpPr/>
          <p:nvPr/>
        </p:nvSpPr>
        <p:spPr bwMode="gray">
          <a:xfrm>
            <a:off x="1029590" y="1296240"/>
            <a:ext cx="2499617" cy="52322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smtClean="0">
                <a:solidFill>
                  <a:schemeClr val="bg1"/>
                </a:solidFill>
                <a:latin typeface="Corbel" panose="020B0503020204020204" pitchFamily="34" charset="0"/>
              </a:rPr>
              <a:t>8</a:t>
            </a:r>
            <a:r>
              <a:rPr lang="es-CL" sz="1600" b="1" dirty="0" smtClean="0">
                <a:solidFill>
                  <a:schemeClr val="bg1"/>
                </a:solidFill>
                <a:latin typeface="Corbel" panose="020B0503020204020204" pitchFamily="34" charset="0"/>
              </a:rPr>
              <a:t>. </a:t>
            </a:r>
            <a:r>
              <a:rPr lang="es-CL" sz="1600" b="1" dirty="0">
                <a:solidFill>
                  <a:schemeClr val="bg1"/>
                </a:solidFill>
                <a:latin typeface="Corbel" panose="020B0503020204020204" pitchFamily="34" charset="0"/>
              </a:rPr>
              <a:t>Nivel de confianza de la muestra</a:t>
            </a:r>
          </a:p>
        </p:txBody>
      </p:sp>
      <p:sp>
        <p:nvSpPr>
          <p:cNvPr id="18" name="1 Rectángulo"/>
          <p:cNvSpPr/>
          <p:nvPr/>
        </p:nvSpPr>
        <p:spPr>
          <a:xfrm>
            <a:off x="3825115" y="1308678"/>
            <a:ext cx="7526229" cy="523220"/>
          </a:xfrm>
          <a:prstGeom prst="rect">
            <a:avLst/>
          </a:prstGeom>
        </p:spPr>
        <p:txBody>
          <a:bodyPr wrap="square">
            <a:spAutoFit/>
          </a:bodyPr>
          <a:lstStyle/>
          <a:p>
            <a:pPr marL="177800" indent="-177800" algn="just" fontAlgn="base">
              <a:buClr>
                <a:schemeClr val="accent2"/>
              </a:buClr>
              <a:buSzPct val="130000"/>
            </a:pPr>
            <a:r>
              <a:rPr lang="es-PE" sz="1400" dirty="0" smtClean="0">
                <a:latin typeface="Corbel" panose="020B0503020204020204" pitchFamily="34" charset="0"/>
              </a:rPr>
              <a:t>Los </a:t>
            </a:r>
            <a:r>
              <a:rPr lang="es-PE" sz="1400" dirty="0">
                <a:latin typeface="Corbel" panose="020B0503020204020204" pitchFamily="34" charset="0"/>
              </a:rPr>
              <a:t>resultados del estudio tienen un nivel de confianza de 95% considerando una varianza máxima </a:t>
            </a:r>
            <a:endParaRPr lang="es-PE" sz="1400" dirty="0" smtClean="0">
              <a:latin typeface="Corbel" panose="020B0503020204020204" pitchFamily="34" charset="0"/>
            </a:endParaRPr>
          </a:p>
          <a:p>
            <a:pPr marL="177800" indent="-177800" algn="just" fontAlgn="base">
              <a:buClr>
                <a:schemeClr val="accent2"/>
              </a:buClr>
              <a:buSzPct val="130000"/>
            </a:pPr>
            <a:r>
              <a:rPr lang="es-PE" sz="1400" dirty="0" smtClean="0">
                <a:latin typeface="Corbel" panose="020B0503020204020204" pitchFamily="34" charset="0"/>
              </a:rPr>
              <a:t>en </a:t>
            </a:r>
            <a:r>
              <a:rPr lang="es-PE" sz="1400" dirty="0">
                <a:latin typeface="Corbel" panose="020B0503020204020204" pitchFamily="34" charset="0"/>
              </a:rPr>
              <a:t>las proporciones poblacionales (p=q=0.5).</a:t>
            </a:r>
            <a:endParaRPr lang="es-ES" sz="1400" dirty="0">
              <a:latin typeface="Corbel" panose="020B0503020204020204" pitchFamily="34" charset="0"/>
            </a:endParaRPr>
          </a:p>
        </p:txBody>
      </p:sp>
    </p:spTree>
    <p:extLst>
      <p:ext uri="{BB962C8B-B14F-4D97-AF65-F5344CB8AC3E}">
        <p14:creationId xmlns:p14="http://schemas.microsoft.com/office/powerpoint/2010/main" val="2467704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8 CuadroTexto"/>
          <p:cNvSpPr txBox="1"/>
          <p:nvPr/>
        </p:nvSpPr>
        <p:spPr>
          <a:xfrm>
            <a:off x="431216" y="1278611"/>
            <a:ext cx="11019886" cy="5509200"/>
          </a:xfrm>
          <a:prstGeom prst="rect">
            <a:avLst/>
          </a:prstGeom>
          <a:noFill/>
        </p:spPr>
        <p:txBody>
          <a:bodyPr wrap="square" rtlCol="0">
            <a:spAutoFit/>
          </a:bodyPr>
          <a:lstStyle/>
          <a:p>
            <a:pPr algn="just" fontAlgn="base"/>
            <a:r>
              <a:rPr lang="es-PE" sz="1600" dirty="0">
                <a:latin typeface="Corbel" panose="020B0503020204020204" pitchFamily="34" charset="0"/>
              </a:rPr>
              <a:t>El área de Estudios de </a:t>
            </a:r>
            <a:r>
              <a:rPr lang="es-PE" sz="1600" dirty="0" smtClean="0">
                <a:latin typeface="Corbel" panose="020B0503020204020204" pitchFamily="34" charset="0"/>
              </a:rPr>
              <a:t>Opinión del Instituto </a:t>
            </a:r>
            <a:r>
              <a:rPr lang="es-PE" sz="1600" dirty="0">
                <a:latin typeface="Corbel" panose="020B0503020204020204" pitchFamily="34" charset="0"/>
              </a:rPr>
              <a:t>tiene la misión de colaborar con el rol del IEP como actor protagónico en la discusión de la agenda pública mediante la difusión de encuestas mensuales sobre temas de coyuntura política y </a:t>
            </a:r>
            <a:r>
              <a:rPr lang="es-PE" sz="1600" dirty="0" smtClean="0">
                <a:latin typeface="Corbel" panose="020B0503020204020204" pitchFamily="34" charset="0"/>
              </a:rPr>
              <a:t>social. Cuenta </a:t>
            </a:r>
            <a:r>
              <a:rPr lang="es-PE" sz="1600" dirty="0">
                <a:latin typeface="Corbel" panose="020B0503020204020204" pitchFamily="34" charset="0"/>
              </a:rPr>
              <a:t>con el respaldo de un comité consultivo conformado por </a:t>
            </a:r>
            <a:r>
              <a:rPr lang="es-PE" sz="1600" dirty="0" smtClean="0">
                <a:latin typeface="Corbel" panose="020B0503020204020204" pitchFamily="34" charset="0"/>
              </a:rPr>
              <a:t> Jorge Aragón, </a:t>
            </a:r>
            <a:r>
              <a:rPr lang="es-PE" sz="1600" dirty="0">
                <a:latin typeface="Corbel" panose="020B0503020204020204" pitchFamily="34" charset="0"/>
              </a:rPr>
              <a:t>Cecilia </a:t>
            </a:r>
            <a:r>
              <a:rPr lang="es-PE" sz="1600" dirty="0" smtClean="0">
                <a:latin typeface="Corbel" panose="020B0503020204020204" pitchFamily="34" charset="0"/>
              </a:rPr>
              <a:t>Blondet, Julio Carrión, Martín Tanaka y Patricia Zárate, investigadores </a:t>
            </a:r>
            <a:r>
              <a:rPr lang="es-PE" sz="1600" dirty="0">
                <a:latin typeface="Corbel" panose="020B0503020204020204" pitchFamily="34" charset="0"/>
              </a:rPr>
              <a:t>principales del IEP.</a:t>
            </a:r>
          </a:p>
          <a:p>
            <a:pPr algn="just" fontAlgn="base"/>
            <a:r>
              <a:rPr lang="es-PE" sz="1600" dirty="0">
                <a:latin typeface="Corbel" panose="020B0503020204020204" pitchFamily="34" charset="0"/>
              </a:rPr>
              <a:t>E</a:t>
            </a:r>
            <a:r>
              <a:rPr lang="es-PE" sz="1600" dirty="0" smtClean="0">
                <a:latin typeface="Corbel" panose="020B0503020204020204" pitchFamily="34" charset="0"/>
              </a:rPr>
              <a:t>l </a:t>
            </a:r>
            <a:r>
              <a:rPr lang="es-PE" sz="1600" dirty="0">
                <a:latin typeface="Corbel" panose="020B0503020204020204" pitchFamily="34" charset="0"/>
              </a:rPr>
              <a:t>área de Estudios de Opinión </a:t>
            </a:r>
            <a:r>
              <a:rPr lang="es-PE" sz="1600" dirty="0" smtClean="0">
                <a:latin typeface="Corbel" panose="020B0503020204020204" pitchFamily="34" charset="0"/>
              </a:rPr>
              <a:t>ofrece los </a:t>
            </a:r>
            <a:r>
              <a:rPr lang="es-PE" sz="1600" dirty="0">
                <a:latin typeface="Corbel" panose="020B0503020204020204" pitchFamily="34" charset="0"/>
              </a:rPr>
              <a:t>servicios de:</a:t>
            </a:r>
          </a:p>
          <a:p>
            <a:pPr marL="285750" indent="-285750" algn="just" fontAlgn="base">
              <a:buFont typeface="Arial" panose="020B0604020202020204" pitchFamily="34" charset="0"/>
              <a:buChar char="•"/>
            </a:pPr>
            <a:r>
              <a:rPr lang="es-PE" sz="1600" dirty="0" smtClean="0">
                <a:latin typeface="Corbel" panose="020B0503020204020204" pitchFamily="34" charset="0"/>
              </a:rPr>
              <a:t>Encuesta mensual </a:t>
            </a:r>
            <a:r>
              <a:rPr lang="es-PE" sz="1600" dirty="0">
                <a:latin typeface="Corbel" panose="020B0503020204020204" pitchFamily="34" charset="0"/>
              </a:rPr>
              <a:t>de opinión sobre temas de coyuntura </a:t>
            </a:r>
            <a:r>
              <a:rPr lang="es-PE" sz="1600" dirty="0" smtClean="0">
                <a:latin typeface="Corbel" panose="020B0503020204020204" pitchFamily="34" charset="0"/>
              </a:rPr>
              <a:t>y estructurales vinculados </a:t>
            </a:r>
            <a:r>
              <a:rPr lang="es-PE" sz="1600" dirty="0">
                <a:latin typeface="Corbel" panose="020B0503020204020204" pitchFamily="34" charset="0"/>
              </a:rPr>
              <a:t>a aspectos </a:t>
            </a:r>
            <a:r>
              <a:rPr lang="es-PE" sz="1600" dirty="0" smtClean="0">
                <a:latin typeface="Corbel" panose="020B0503020204020204" pitchFamily="34" charset="0"/>
              </a:rPr>
              <a:t>sociales, económicos </a:t>
            </a:r>
            <a:r>
              <a:rPr lang="es-PE" sz="1600" dirty="0">
                <a:latin typeface="Corbel" panose="020B0503020204020204" pitchFamily="34" charset="0"/>
              </a:rPr>
              <a:t>y políticos.</a:t>
            </a:r>
          </a:p>
          <a:p>
            <a:pPr marL="285750" indent="-285750" algn="just" fontAlgn="base">
              <a:buFont typeface="Arial" panose="020B0604020202020204" pitchFamily="34" charset="0"/>
              <a:buChar char="•"/>
            </a:pPr>
            <a:r>
              <a:rPr lang="es-PE" sz="1600" dirty="0">
                <a:latin typeface="Corbel" panose="020B0503020204020204" pitchFamily="34" charset="0"/>
              </a:rPr>
              <a:t>Estudios Ad </a:t>
            </a:r>
            <a:r>
              <a:rPr lang="es-PE" sz="1600" dirty="0" smtClean="0">
                <a:latin typeface="Corbel" panose="020B0503020204020204" pitchFamily="34" charset="0"/>
              </a:rPr>
              <a:t>hoc </a:t>
            </a:r>
            <a:r>
              <a:rPr lang="es-PE" sz="1600" dirty="0">
                <a:latin typeface="Corbel" panose="020B0503020204020204" pitchFamily="34" charset="0"/>
              </a:rPr>
              <a:t>cuantitativos y cualitativos así como soluciones digitales que sean de ayuda en la labor aplicada o académica de diversas organizaciones privadas o públicas vinculadas al desarrollo del país: comunidad de investigadores, universidades, organismos de cooperación e instituciones del Estado, entre otros.</a:t>
            </a:r>
          </a:p>
          <a:p>
            <a:pPr marL="285750" indent="-285750" algn="just" fontAlgn="base">
              <a:buFont typeface="Arial" panose="020B0604020202020204" pitchFamily="34" charset="0"/>
              <a:buChar char="•"/>
            </a:pPr>
            <a:r>
              <a:rPr lang="es-PE" sz="1600" dirty="0" smtClean="0">
                <a:latin typeface="Corbel" panose="020B0503020204020204" pitchFamily="34" charset="0"/>
              </a:rPr>
              <a:t>IEP Bus: Herramienta </a:t>
            </a:r>
            <a:r>
              <a:rPr lang="es-PE" sz="1600" dirty="0">
                <a:latin typeface="Corbel" panose="020B0503020204020204" pitchFamily="34" charset="0"/>
              </a:rPr>
              <a:t>de investigación útil y sencilla para la rápida resolución de necesidades puntuales de información, sin tener que recurrir a un estudio Ad hoc. Bajo esta modalidad, las instituciones interesadas se “suben” al estudio mediante la contratación de preguntas en un mismo cuestionario que serán respondidas por una muestra representativa de la población peruana o Lima Metropolitana, según sea el objetivo particular de la organización</a:t>
            </a:r>
            <a:r>
              <a:rPr lang="es-PE" sz="1600" dirty="0" smtClean="0">
                <a:latin typeface="Corbel" panose="020B0503020204020204" pitchFamily="34" charset="0"/>
              </a:rPr>
              <a:t>.</a:t>
            </a:r>
          </a:p>
          <a:p>
            <a:pPr fontAlgn="base"/>
            <a:endParaRPr lang="es-PE" sz="1600" dirty="0">
              <a:latin typeface="Corbel" panose="020B0503020204020204" pitchFamily="34" charset="0"/>
            </a:endParaRPr>
          </a:p>
          <a:p>
            <a:pPr fontAlgn="base"/>
            <a:r>
              <a:rPr lang="es-PE" sz="1600" b="1" dirty="0" smtClean="0">
                <a:latin typeface="Corbel" panose="020B0503020204020204" pitchFamily="34" charset="0"/>
              </a:rPr>
              <a:t>EQUIPO</a:t>
            </a:r>
            <a:endParaRPr lang="es-PE" sz="1600" dirty="0">
              <a:latin typeface="Corbel" panose="020B0503020204020204" pitchFamily="34" charset="0"/>
            </a:endParaRPr>
          </a:p>
          <a:p>
            <a:pPr fontAlgn="base"/>
            <a:r>
              <a:rPr lang="es-PE" sz="1600" dirty="0" smtClean="0">
                <a:latin typeface="Corbel" panose="020B0503020204020204" pitchFamily="34" charset="0"/>
              </a:rPr>
              <a:t>Hernán Chaparro</a:t>
            </a:r>
            <a:r>
              <a:rPr lang="es-PE" sz="1600" dirty="0">
                <a:latin typeface="Corbel" panose="020B0503020204020204" pitchFamily="34" charset="0"/>
              </a:rPr>
              <a:t/>
            </a:r>
            <a:br>
              <a:rPr lang="es-PE" sz="1600" dirty="0">
                <a:latin typeface="Corbel" panose="020B0503020204020204" pitchFamily="34" charset="0"/>
              </a:rPr>
            </a:br>
            <a:r>
              <a:rPr lang="es-PE" sz="1600" dirty="0">
                <a:latin typeface="Corbel" panose="020B0503020204020204" pitchFamily="34" charset="0"/>
              </a:rPr>
              <a:t>Jefe del área</a:t>
            </a:r>
            <a:r>
              <a:rPr lang="es-PE" sz="1600" dirty="0">
                <a:solidFill>
                  <a:schemeClr val="accent5"/>
                </a:solidFill>
                <a:latin typeface="Corbel" panose="020B0503020204020204" pitchFamily="34" charset="0"/>
              </a:rPr>
              <a:t/>
            </a:r>
            <a:br>
              <a:rPr lang="es-PE" sz="1600" dirty="0">
                <a:solidFill>
                  <a:schemeClr val="accent5"/>
                </a:solidFill>
                <a:latin typeface="Corbel" panose="020B0503020204020204" pitchFamily="34" charset="0"/>
              </a:rPr>
            </a:br>
            <a:r>
              <a:rPr lang="es-PE" sz="1600" u="sng" dirty="0" smtClean="0">
                <a:solidFill>
                  <a:schemeClr val="accent5"/>
                </a:solidFill>
                <a:latin typeface="Corbel" panose="020B0503020204020204" pitchFamily="34" charset="0"/>
                <a:hlinkClick r:id="rId3"/>
              </a:rPr>
              <a:t>hchaparro@iep.org.pe</a:t>
            </a:r>
            <a:endParaRPr lang="es-PE" sz="1600" u="sng" dirty="0" smtClean="0">
              <a:solidFill>
                <a:schemeClr val="accent5"/>
              </a:solidFill>
              <a:latin typeface="Corbel" panose="020B0503020204020204" pitchFamily="34" charset="0"/>
            </a:endParaRPr>
          </a:p>
          <a:p>
            <a:pPr fontAlgn="base"/>
            <a:endParaRPr lang="es-PE" sz="1600" dirty="0">
              <a:latin typeface="Corbel" panose="020B0503020204020204" pitchFamily="34" charset="0"/>
            </a:endParaRPr>
          </a:p>
          <a:p>
            <a:pPr fontAlgn="base"/>
            <a:r>
              <a:rPr lang="es-PE" sz="1600" dirty="0" smtClean="0">
                <a:latin typeface="Corbel" panose="020B0503020204020204" pitchFamily="34" charset="0"/>
              </a:rPr>
              <a:t>Laura Amaya</a:t>
            </a:r>
            <a:r>
              <a:rPr lang="es-PE" sz="1600" dirty="0">
                <a:latin typeface="Corbel" panose="020B0503020204020204" pitchFamily="34" charset="0"/>
              </a:rPr>
              <a:t/>
            </a:r>
            <a:br>
              <a:rPr lang="es-PE" sz="1600" dirty="0">
                <a:latin typeface="Corbel" panose="020B0503020204020204" pitchFamily="34" charset="0"/>
              </a:rPr>
            </a:br>
            <a:r>
              <a:rPr lang="es-PE" sz="1600" dirty="0">
                <a:latin typeface="Corbel" panose="020B0503020204020204" pitchFamily="34" charset="0"/>
              </a:rPr>
              <a:t>Asistente</a:t>
            </a:r>
            <a:br>
              <a:rPr lang="es-PE" sz="1600" dirty="0">
                <a:latin typeface="Corbel" panose="020B0503020204020204" pitchFamily="34" charset="0"/>
              </a:rPr>
            </a:br>
            <a:r>
              <a:rPr lang="es-PE" sz="1600" u="sng" dirty="0">
                <a:solidFill>
                  <a:schemeClr val="accent5"/>
                </a:solidFill>
                <a:latin typeface="Corbel" panose="020B0503020204020204" pitchFamily="34" charset="0"/>
                <a:hlinkClick r:id="rId4"/>
              </a:rPr>
              <a:t>lamaya@iep.org.pe</a:t>
            </a:r>
            <a:endParaRPr lang="es-PE" sz="1600" dirty="0">
              <a:solidFill>
                <a:schemeClr val="accent5"/>
              </a:solidFill>
              <a:latin typeface="Corbel" panose="020B0503020204020204" pitchFamily="34" charset="0"/>
            </a:endParaRPr>
          </a:p>
        </p:txBody>
      </p:sp>
      <p:sp>
        <p:nvSpPr>
          <p:cNvPr id="7" name="Rectángulo 6"/>
          <p:cNvSpPr/>
          <p:nvPr/>
        </p:nvSpPr>
        <p:spPr bwMode="gray">
          <a:xfrm>
            <a:off x="6414199" y="6288793"/>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8" name="Título 10"/>
          <p:cNvSpPr txBox="1">
            <a:spLocks/>
          </p:cNvSpPr>
          <p:nvPr/>
        </p:nvSpPr>
        <p:spPr>
          <a:xfrm>
            <a:off x="431216" y="260560"/>
            <a:ext cx="8545185" cy="768107"/>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r>
              <a:rPr lang="es-PE" dirty="0" smtClean="0">
                <a:solidFill>
                  <a:srgbClr val="000000"/>
                </a:solidFill>
                <a:latin typeface="Corbel" panose="020B0503020204020204" pitchFamily="34" charset="0"/>
                <a:cs typeface="Arial" pitchFamily="34" charset="0"/>
              </a:rPr>
              <a:t>Estudios de Opinión IEP</a:t>
            </a:r>
            <a:endParaRPr lang="es-PE" dirty="0">
              <a:latin typeface="Corbel" panose="020B0503020204020204" pitchFamily="34" charset="0"/>
              <a:cs typeface="Arial" pitchFamily="34" charset="0"/>
            </a:endParaRPr>
          </a:p>
        </p:txBody>
      </p:sp>
    </p:spTree>
    <p:extLst>
      <p:ext uri="{BB962C8B-B14F-4D97-AF65-F5344CB8AC3E}">
        <p14:creationId xmlns:p14="http://schemas.microsoft.com/office/powerpoint/2010/main" val="196299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rgbClr val="008442"/>
          </a:solidFill>
        </p:spPr>
        <p:txBody>
          <a:bodyPr/>
          <a:lstStyle/>
          <a:p>
            <a:pPr>
              <a:spcAft>
                <a:spcPts val="400"/>
              </a:spcAft>
            </a:pPr>
            <a:r>
              <a:rPr lang="es-419" sz="4400" dirty="0" smtClean="0">
                <a:latin typeface="Corbel" panose="020B0503020204020204" pitchFamily="34" charset="0"/>
              </a:rPr>
              <a:t>¿Cómo son las mujeres peruanas?</a:t>
            </a:r>
            <a:endParaRPr lang="es-PE" sz="4400" dirty="0">
              <a:latin typeface="Corbel" panose="020B0503020204020204" pitchFamily="34" charset="0"/>
            </a:endParaRPr>
          </a:p>
        </p:txBody>
      </p:sp>
      <p:sp>
        <p:nvSpPr>
          <p:cNvPr id="3" name="Rectángulo 2"/>
          <p:cNvSpPr/>
          <p:nvPr/>
        </p:nvSpPr>
        <p:spPr bwMode="gray">
          <a:xfrm>
            <a:off x="6530109" y="6456218"/>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89903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32788" y="482701"/>
            <a:ext cx="9591591" cy="830232"/>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¿Qué caracteriza a la mujer peruana?- Comparativo 2017-2019</a:t>
            </a:r>
          </a:p>
          <a:p>
            <a:pPr lvl="0" defTabSz="914400">
              <a:spcBef>
                <a:spcPts val="0"/>
              </a:spcBef>
              <a:defRPr/>
            </a:pPr>
            <a:r>
              <a:rPr lang="es-419" sz="1600" dirty="0" smtClean="0">
                <a:solidFill>
                  <a:srgbClr val="000000"/>
                </a:solidFill>
                <a:latin typeface="Corbel" panose="020B0503020204020204" pitchFamily="34" charset="0"/>
              </a:rPr>
              <a:t>La imagen de la mujer peruana se relaciona con una alta capacidad para resolver problemas y para afrontar las crisis. Asociaciones son más altas que en el 2017, salvo la idea de que saben defenderse frente a situaciones de violencia, que solo crece 3 pts. (dentro del margen de error). </a:t>
            </a:r>
          </a:p>
        </p:txBody>
      </p:sp>
      <p:graphicFrame>
        <p:nvGraphicFramePr>
          <p:cNvPr id="9" name="31 Gráfico"/>
          <p:cNvGraphicFramePr/>
          <p:nvPr>
            <p:extLst/>
          </p:nvPr>
        </p:nvGraphicFramePr>
        <p:xfrm>
          <a:off x="372471" y="2646541"/>
          <a:ext cx="10896543" cy="405585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565655" y="2001867"/>
            <a:ext cx="10368509" cy="707886"/>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En su opinión ¿cuánto cumplen las </a:t>
            </a:r>
            <a:r>
              <a:rPr lang="es-PE" sz="1600" b="1" u="sng" dirty="0">
                <a:solidFill>
                  <a:srgbClr val="000000"/>
                </a:solidFill>
                <a:latin typeface="Corbel" panose="020B0503020204020204" pitchFamily="34" charset="0"/>
              </a:rPr>
              <a:t>mujeres peruanas </a:t>
            </a:r>
            <a:r>
              <a:rPr lang="es-PE" sz="1600" dirty="0">
                <a:solidFill>
                  <a:srgbClr val="000000"/>
                </a:solidFill>
                <a:latin typeface="Corbel" panose="020B0503020204020204" pitchFamily="34" charset="0"/>
              </a:rPr>
              <a:t>con las siguientes características?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a:p>
            <a:pPr lvl="0">
              <a:defRPr/>
            </a:pPr>
            <a:r>
              <a:rPr lang="es-419" sz="2400" b="1" dirty="0" smtClean="0">
                <a:solidFill>
                  <a:srgbClr val="000000"/>
                </a:solidFill>
                <a:latin typeface="Corbel" panose="020B0503020204020204" pitchFamily="34" charset="0"/>
              </a:rPr>
              <a:t>(% SIEMPRE)</a:t>
            </a:r>
            <a:endParaRPr lang="es-PE" sz="2400" b="1" dirty="0">
              <a:solidFill>
                <a:srgbClr val="000000"/>
              </a:solidFill>
              <a:latin typeface="Corbel" panose="020B0503020204020204" pitchFamily="34" charset="0"/>
            </a:endParaRPr>
          </a:p>
        </p:txBody>
      </p:sp>
      <p:sp>
        <p:nvSpPr>
          <p:cNvPr id="8" name="Rectángulo 7"/>
          <p:cNvSpPr/>
          <p:nvPr/>
        </p:nvSpPr>
        <p:spPr>
          <a:xfrm>
            <a:off x="10024380" y="6202000"/>
            <a:ext cx="1128835" cy="240515"/>
          </a:xfrm>
          <a:prstGeom prst="rect">
            <a:avLst/>
          </a:prstGeom>
        </p:spPr>
        <p:txBody>
          <a:bodyPr wrap="none">
            <a:spAutoFit/>
          </a:bodyPr>
          <a:lstStyle/>
          <a:p>
            <a:pPr lvl="0" algn="just">
              <a:lnSpc>
                <a:spcPct val="90000"/>
              </a:lnSpc>
              <a:defRPr/>
            </a:pPr>
            <a:r>
              <a:rPr lang="es-419" sz="1070" dirty="0" smtClean="0">
                <a:solidFill>
                  <a:prstClr val="black">
                    <a:lumMod val="50000"/>
                    <a:lumOff val="50000"/>
                  </a:prstClr>
                </a:solidFill>
                <a:latin typeface="Corbel" panose="020B0503020204020204" pitchFamily="34" charset="0"/>
                <a:cs typeface="Tahoma" pitchFamily="34" charset="0"/>
              </a:rPr>
              <a:t>*Datos 2017 GfK</a:t>
            </a:r>
            <a:endParaRPr lang="es-PE" sz="1070" dirty="0">
              <a:solidFill>
                <a:prstClr val="black">
                  <a:lumMod val="50000"/>
                  <a:lumOff val="50000"/>
                </a:prstClr>
              </a:solidFill>
              <a:latin typeface="Corbel" panose="020B0503020204020204" pitchFamily="34" charset="0"/>
              <a:cs typeface="Tahoma" pitchFamily="34" charset="0"/>
            </a:endParaRPr>
          </a:p>
        </p:txBody>
      </p:sp>
      <p:sp>
        <p:nvSpPr>
          <p:cNvPr id="2" name="Rectángulo redondeado 1"/>
          <p:cNvSpPr/>
          <p:nvPr/>
        </p:nvSpPr>
        <p:spPr bwMode="gray">
          <a:xfrm>
            <a:off x="9693715" y="5072399"/>
            <a:ext cx="1584102" cy="746975"/>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E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68623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31 Gráfico"/>
          <p:cNvGraphicFramePr/>
          <p:nvPr>
            <p:extLst>
              <p:ext uri="{D42A27DB-BD31-4B8C-83A1-F6EECF244321}">
                <p14:modId xmlns:p14="http://schemas.microsoft.com/office/powerpoint/2010/main" val="3893656041"/>
              </p:ext>
            </p:extLst>
          </p:nvPr>
        </p:nvGraphicFramePr>
        <p:xfrm>
          <a:off x="432788" y="2802142"/>
          <a:ext cx="10896543" cy="405585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475502" y="2015088"/>
            <a:ext cx="10368509" cy="707886"/>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En su opinión ¿cuánto cumplen las </a:t>
            </a:r>
            <a:r>
              <a:rPr lang="es-PE" sz="1600" b="1" u="sng" dirty="0">
                <a:solidFill>
                  <a:srgbClr val="000000"/>
                </a:solidFill>
                <a:latin typeface="Corbel" panose="020B0503020204020204" pitchFamily="34" charset="0"/>
              </a:rPr>
              <a:t>mujeres peruanas </a:t>
            </a:r>
            <a:r>
              <a:rPr lang="es-PE" sz="1600" dirty="0">
                <a:solidFill>
                  <a:srgbClr val="000000"/>
                </a:solidFill>
                <a:latin typeface="Corbel" panose="020B0503020204020204" pitchFamily="34" charset="0"/>
              </a:rPr>
              <a:t>con las siguientes características?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a:p>
            <a:pPr lvl="0">
              <a:defRPr/>
            </a:pPr>
            <a:r>
              <a:rPr lang="es-419" sz="2400" b="1" dirty="0" smtClean="0">
                <a:solidFill>
                  <a:srgbClr val="000000"/>
                </a:solidFill>
                <a:latin typeface="Corbel" panose="020B0503020204020204" pitchFamily="34" charset="0"/>
              </a:rPr>
              <a:t>(% SIEMPRE)</a:t>
            </a:r>
            <a:endParaRPr lang="es-PE" sz="2400" b="1" dirty="0">
              <a:solidFill>
                <a:srgbClr val="000000"/>
              </a:solidFill>
              <a:latin typeface="Corbel" panose="020B0503020204020204" pitchFamily="34" charset="0"/>
            </a:endParaRPr>
          </a:p>
        </p:txBody>
      </p:sp>
      <p:sp>
        <p:nvSpPr>
          <p:cNvPr id="5" name="Título 10"/>
          <p:cNvSpPr txBox="1">
            <a:spLocks/>
          </p:cNvSpPr>
          <p:nvPr/>
        </p:nvSpPr>
        <p:spPr>
          <a:xfrm>
            <a:off x="432788" y="482701"/>
            <a:ext cx="9509701" cy="830232"/>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¿Qué caracteriza a la mujer peruana?- Comparativo hombres vs. mujeres</a:t>
            </a:r>
          </a:p>
          <a:p>
            <a:pPr lvl="0" defTabSz="914400">
              <a:spcBef>
                <a:spcPts val="0"/>
              </a:spcBef>
              <a:defRPr/>
            </a:pPr>
            <a:r>
              <a:rPr lang="es-419" sz="1600" dirty="0" smtClean="0">
                <a:solidFill>
                  <a:srgbClr val="000000"/>
                </a:solidFill>
                <a:latin typeface="Corbel" panose="020B0503020204020204" pitchFamily="34" charset="0"/>
              </a:rPr>
              <a:t>Al comparar las opiniones de hombres y mujeres, estas últimas se autoperciben de manera más positiva, especialmente en características como la </a:t>
            </a:r>
            <a:r>
              <a:rPr lang="es-419" sz="1600" b="1" u="sng" dirty="0" smtClean="0">
                <a:solidFill>
                  <a:srgbClr val="000000"/>
                </a:solidFill>
                <a:latin typeface="Corbel" panose="020B0503020204020204" pitchFamily="34" charset="0"/>
              </a:rPr>
              <a:t>honestidad</a:t>
            </a:r>
            <a:r>
              <a:rPr lang="es-419" sz="1600" dirty="0" smtClean="0">
                <a:solidFill>
                  <a:srgbClr val="000000"/>
                </a:solidFill>
                <a:latin typeface="Corbel" panose="020B0503020204020204" pitchFamily="34" charset="0"/>
              </a:rPr>
              <a:t> (17 pts. de diferencia entre hombres y mujeres) y la </a:t>
            </a:r>
            <a:r>
              <a:rPr lang="es-419" sz="1600" b="1" u="sng" dirty="0" smtClean="0">
                <a:solidFill>
                  <a:srgbClr val="000000"/>
                </a:solidFill>
                <a:latin typeface="Corbel" panose="020B0503020204020204" pitchFamily="34" charset="0"/>
              </a:rPr>
              <a:t>habilidad para realizar buenos negocios </a:t>
            </a:r>
            <a:r>
              <a:rPr lang="es-419" sz="1600" dirty="0" smtClean="0">
                <a:solidFill>
                  <a:srgbClr val="000000"/>
                </a:solidFill>
                <a:latin typeface="Corbel" panose="020B0503020204020204" pitchFamily="34" charset="0"/>
              </a:rPr>
              <a:t>(13 pts. de diferencia).</a:t>
            </a:r>
          </a:p>
        </p:txBody>
      </p:sp>
      <p:sp>
        <p:nvSpPr>
          <p:cNvPr id="16" name="Rectángulo redondeado 15"/>
          <p:cNvSpPr/>
          <p:nvPr/>
        </p:nvSpPr>
        <p:spPr bwMode="gray">
          <a:xfrm>
            <a:off x="2060463" y="5218173"/>
            <a:ext cx="1424859" cy="564441"/>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ES" sz="1600" dirty="0" smtClean="0">
              <a:solidFill>
                <a:schemeClr val="tx1"/>
              </a:solidFill>
              <a:latin typeface="Arial" pitchFamily="34" charset="0"/>
              <a:cs typeface="Arial" pitchFamily="34" charset="0"/>
            </a:endParaRPr>
          </a:p>
        </p:txBody>
      </p:sp>
      <p:sp>
        <p:nvSpPr>
          <p:cNvPr id="17" name="Rectángulo redondeado 16"/>
          <p:cNvSpPr/>
          <p:nvPr/>
        </p:nvSpPr>
        <p:spPr bwMode="gray">
          <a:xfrm>
            <a:off x="6837873" y="5218173"/>
            <a:ext cx="1219450" cy="564442"/>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E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14103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432788" y="1516755"/>
            <a:ext cx="10470634" cy="707886"/>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En su opinión ¿cuánto cumplen las </a:t>
            </a:r>
            <a:r>
              <a:rPr lang="es-PE" sz="1600" b="1" u="sng" dirty="0">
                <a:solidFill>
                  <a:srgbClr val="000000"/>
                </a:solidFill>
                <a:latin typeface="Corbel" panose="020B0503020204020204" pitchFamily="34" charset="0"/>
              </a:rPr>
              <a:t>mujeres peruanas </a:t>
            </a:r>
            <a:r>
              <a:rPr lang="es-PE" sz="1600" dirty="0">
                <a:solidFill>
                  <a:srgbClr val="000000"/>
                </a:solidFill>
                <a:latin typeface="Corbel" panose="020B0503020204020204" pitchFamily="34" charset="0"/>
              </a:rPr>
              <a:t>con las siguientes características?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a:p>
            <a:pPr lvl="0">
              <a:defRPr/>
            </a:pPr>
            <a:r>
              <a:rPr lang="es-419" sz="2400" b="1" dirty="0" smtClean="0">
                <a:solidFill>
                  <a:srgbClr val="000000"/>
                </a:solidFill>
                <a:latin typeface="Corbel" panose="020B0503020204020204" pitchFamily="34" charset="0"/>
              </a:rPr>
              <a:t>(% SIEMPRE)</a:t>
            </a:r>
            <a:endParaRPr lang="es-PE" sz="2400" b="1" dirty="0">
              <a:solidFill>
                <a:srgbClr val="000000"/>
              </a:solidFill>
              <a:latin typeface="Corbel" panose="020B0503020204020204" pitchFamily="34" charset="0"/>
            </a:endParaRPr>
          </a:p>
        </p:txBody>
      </p:sp>
      <p:sp>
        <p:nvSpPr>
          <p:cNvPr id="5" name="Título 10"/>
          <p:cNvSpPr txBox="1">
            <a:spLocks/>
          </p:cNvSpPr>
          <p:nvPr/>
        </p:nvSpPr>
        <p:spPr>
          <a:xfrm>
            <a:off x="432788" y="482701"/>
            <a:ext cx="9908947" cy="830232"/>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¿Han cambiado las creencias de hombres y mujeres?</a:t>
            </a:r>
          </a:p>
          <a:p>
            <a:pPr lvl="0" defTabSz="914400">
              <a:spcBef>
                <a:spcPts val="0"/>
              </a:spcBef>
              <a:defRPr/>
            </a:pPr>
            <a:r>
              <a:rPr lang="es-419" sz="1600" dirty="0" smtClean="0">
                <a:solidFill>
                  <a:srgbClr val="000000"/>
                </a:solidFill>
                <a:latin typeface="Corbel" panose="020B0503020204020204" pitchFamily="34" charset="0"/>
              </a:rPr>
              <a:t>Si bien hay cambio y crece la percepción de empoderamiento femenino, esto ocurre principalmente en mujeres.</a:t>
            </a:r>
          </a:p>
        </p:txBody>
      </p:sp>
      <p:graphicFrame>
        <p:nvGraphicFramePr>
          <p:cNvPr id="7" name="Tabla 6"/>
          <p:cNvGraphicFramePr>
            <a:graphicFrameLocks noGrp="1"/>
          </p:cNvGraphicFramePr>
          <p:nvPr>
            <p:extLst/>
          </p:nvPr>
        </p:nvGraphicFramePr>
        <p:xfrm>
          <a:off x="695456" y="2304155"/>
          <a:ext cx="10457759" cy="3838102"/>
        </p:xfrm>
        <a:graphic>
          <a:graphicData uri="http://schemas.openxmlformats.org/drawingml/2006/table">
            <a:tbl>
              <a:tblPr>
                <a:tableStyleId>{5C22544A-7EE6-4342-B048-85BDC9FD1C3A}</a:tableStyleId>
              </a:tblPr>
              <a:tblGrid>
                <a:gridCol w="3580991"/>
                <a:gridCol w="1119720"/>
                <a:gridCol w="1088030"/>
                <a:gridCol w="1088030"/>
                <a:gridCol w="1214790"/>
                <a:gridCol w="1183099"/>
                <a:gridCol w="1183099"/>
              </a:tblGrid>
              <a:tr h="324279">
                <a:tc rowSpan="2">
                  <a:txBody>
                    <a:bodyPr/>
                    <a:lstStyle/>
                    <a:p>
                      <a:pPr algn="ctr" fontAlgn="ctr"/>
                      <a:r>
                        <a:rPr lang="es-419" sz="2000" b="1" u="none" strike="noStrike" dirty="0" smtClean="0">
                          <a:solidFill>
                            <a:schemeClr val="bg1"/>
                          </a:solidFill>
                          <a:effectLst/>
                          <a:latin typeface="Corbel" panose="020B0503020204020204" pitchFamily="34" charset="0"/>
                        </a:rPr>
                        <a:t>% SIEMPRE</a:t>
                      </a:r>
                      <a:endParaRPr lang="es-ES" sz="20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gridSpan="3">
                  <a:txBody>
                    <a:bodyPr/>
                    <a:lstStyle/>
                    <a:p>
                      <a:pPr algn="ctr" fontAlgn="ctr"/>
                      <a:r>
                        <a:rPr lang="es-419" sz="1600" b="1" i="0" u="none" strike="noStrike" dirty="0" smtClean="0">
                          <a:solidFill>
                            <a:schemeClr val="bg1"/>
                          </a:solidFill>
                          <a:effectLst/>
                          <a:latin typeface="Corbel" panose="020B0503020204020204" pitchFamily="34" charset="0"/>
                        </a:rPr>
                        <a:t>Hombres</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hMerge="1">
                  <a:txBody>
                    <a:bodyPr/>
                    <a:lstStyle/>
                    <a:p>
                      <a:endParaRPr lang="es-ES"/>
                    </a:p>
                  </a:txBody>
                  <a:tcPr/>
                </a:tc>
                <a:tc hMerge="1">
                  <a:txBody>
                    <a:bodyPr/>
                    <a:lstStyle/>
                    <a:p>
                      <a:pPr algn="ctr" fontAlgn="ct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gridSpan="3">
                  <a:txBody>
                    <a:bodyPr/>
                    <a:lstStyle/>
                    <a:p>
                      <a:pPr algn="ctr" fontAlgn="ctr"/>
                      <a:r>
                        <a:rPr lang="es-419" sz="1600" b="1" i="0" u="none" strike="noStrike" dirty="0" smtClean="0">
                          <a:solidFill>
                            <a:schemeClr val="bg1"/>
                          </a:solidFill>
                          <a:effectLst/>
                          <a:latin typeface="Corbel" panose="020B0503020204020204" pitchFamily="34" charset="0"/>
                        </a:rPr>
                        <a:t>Mujeres</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hMerge="1">
                  <a:txBody>
                    <a:bodyPr/>
                    <a:lstStyle/>
                    <a:p>
                      <a:pPr algn="ctr" fontAlgn="ct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hMerge="1">
                  <a:txBody>
                    <a:bodyPr/>
                    <a:lstStyle/>
                    <a:p>
                      <a:pPr algn="ctr" fontAlgn="ct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r>
              <a:tr h="383116">
                <a:tc vMerge="1">
                  <a:txBody>
                    <a:bodyPr/>
                    <a:lstStyle/>
                    <a:p>
                      <a:endParaRPr lang="es-ES"/>
                    </a:p>
                  </a:txBody>
                  <a:tcPr/>
                </a:tc>
                <a:tc>
                  <a:txBody>
                    <a:bodyPr/>
                    <a:lstStyle/>
                    <a:p>
                      <a:pPr algn="ctr" fontAlgn="ctr"/>
                      <a:r>
                        <a:rPr lang="es-419" sz="1600" b="1" i="0" u="none" strike="noStrike" dirty="0" smtClean="0">
                          <a:solidFill>
                            <a:schemeClr val="bg1"/>
                          </a:solidFill>
                          <a:effectLst/>
                          <a:latin typeface="Corbel" panose="020B0503020204020204" pitchFamily="34" charset="0"/>
                        </a:rPr>
                        <a:t>Nov-17*</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i="0" u="none" strike="noStrike" dirty="0" smtClean="0">
                          <a:solidFill>
                            <a:schemeClr val="bg1"/>
                          </a:solidFill>
                          <a:effectLst/>
                          <a:latin typeface="Corbel" panose="020B0503020204020204" pitchFamily="34" charset="0"/>
                        </a:rPr>
                        <a:t>Feb-19</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i="0" u="none" strike="noStrike" dirty="0" smtClean="0">
                          <a:solidFill>
                            <a:schemeClr val="bg1"/>
                          </a:solidFill>
                          <a:effectLst/>
                          <a:latin typeface="Corbel" panose="020B0503020204020204" pitchFamily="34" charset="0"/>
                        </a:rPr>
                        <a:t>DIF</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i="0" u="none" strike="noStrike" dirty="0" smtClean="0">
                          <a:solidFill>
                            <a:schemeClr val="bg1"/>
                          </a:solidFill>
                          <a:effectLst/>
                          <a:latin typeface="Corbel" panose="020B0503020204020204" pitchFamily="34" charset="0"/>
                        </a:rPr>
                        <a:t>Nov-17*</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i="0" u="none" strike="noStrike" dirty="0" smtClean="0">
                          <a:solidFill>
                            <a:schemeClr val="bg1"/>
                          </a:solidFill>
                          <a:effectLst/>
                          <a:latin typeface="Corbel" panose="020B0503020204020204" pitchFamily="34" charset="0"/>
                        </a:rPr>
                        <a:t>Feb-19</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600" b="1" i="0" u="none" strike="noStrike" dirty="0" smtClean="0">
                          <a:solidFill>
                            <a:schemeClr val="bg1"/>
                          </a:solidFill>
                          <a:effectLst/>
                          <a:latin typeface="Corbel" panose="020B0503020204020204" pitchFamily="34" charset="0"/>
                        </a:rPr>
                        <a:t>DIF</a:t>
                      </a:r>
                      <a:endParaRPr lang="es-ES" sz="1600" b="1" i="0" u="none" strike="noStrike" dirty="0" smtClean="0">
                        <a:solidFill>
                          <a:schemeClr val="bg1"/>
                        </a:solidFill>
                        <a:effectLst/>
                        <a:latin typeface="Corbel" panose="020B0503020204020204" pitchFamily="34" charset="0"/>
                      </a:endParaRPr>
                    </a:p>
                  </a:txBody>
                  <a:tcPr marL="9525" marR="9525" marT="9525" marB="0" anchor="ctr">
                    <a:solidFill>
                      <a:schemeClr val="accent5"/>
                    </a:solidFill>
                  </a:tcPr>
                </a:tc>
              </a:tr>
              <a:tr h="495267">
                <a:tc>
                  <a:txBody>
                    <a:bodyPr/>
                    <a:lstStyle/>
                    <a:p>
                      <a:pPr algn="l" fontAlgn="ctr"/>
                      <a:r>
                        <a:rPr lang="es-PE" sz="1600" b="0" i="0" u="none" strike="noStrike" dirty="0">
                          <a:solidFill>
                            <a:srgbClr val="000000"/>
                          </a:solidFill>
                          <a:effectLst/>
                          <a:latin typeface="Corbel" panose="020B0503020204020204" pitchFamily="34" charset="0"/>
                        </a:rPr>
                        <a:t>Cuentan con capacidad para solucionar problemas cotidianos </a:t>
                      </a:r>
                    </a:p>
                  </a:txBody>
                  <a:tcPr marL="428625" marR="9525" marT="9525" marB="0" anchor="ctr"/>
                </a:tc>
                <a:tc>
                  <a:txBody>
                    <a:bodyPr/>
                    <a:lstStyle/>
                    <a:p>
                      <a:pPr algn="ctr" fontAlgn="ctr"/>
                      <a:r>
                        <a:rPr lang="es-419" sz="1800" b="0" i="0" u="none" strike="noStrike" dirty="0" smtClean="0">
                          <a:solidFill>
                            <a:schemeClr val="tx1"/>
                          </a:solidFill>
                          <a:effectLst/>
                          <a:latin typeface="Corbel" panose="020B0503020204020204" pitchFamily="34" charset="0"/>
                        </a:rPr>
                        <a:t>31%</a:t>
                      </a:r>
                      <a:endParaRPr lang="es-ES" sz="1800" b="0" i="0" u="none" strike="noStrike" dirty="0">
                        <a:solidFill>
                          <a:schemeClr val="tx1"/>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41%</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+10</a:t>
                      </a:r>
                      <a:endParaRPr lang="es-ES" sz="1800" b="0" i="0" u="none" strike="noStrike" dirty="0">
                        <a:solidFill>
                          <a:srgbClr val="DC291E"/>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42%</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50%</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+8</a:t>
                      </a:r>
                      <a:endParaRPr lang="es-ES" sz="1800" b="0" i="0" u="none" strike="noStrike" dirty="0">
                        <a:solidFill>
                          <a:srgbClr val="DC291E"/>
                        </a:solidFill>
                        <a:effectLst/>
                        <a:latin typeface="Corbel" panose="020B0503020204020204" pitchFamily="34" charset="0"/>
                      </a:endParaRPr>
                    </a:p>
                  </a:txBody>
                  <a:tcPr marL="9525" marR="9525" marT="9525" marB="0" anchor="ctr"/>
                </a:tc>
              </a:tr>
              <a:tr h="324279">
                <a:tc>
                  <a:txBody>
                    <a:bodyPr/>
                    <a:lstStyle/>
                    <a:p>
                      <a:pPr algn="l" fontAlgn="ctr"/>
                      <a:r>
                        <a:rPr lang="es-ES" sz="1600" b="0" i="0" u="none" strike="noStrike" dirty="0">
                          <a:solidFill>
                            <a:srgbClr val="000000"/>
                          </a:solidFill>
                          <a:effectLst/>
                          <a:latin typeface="Corbel" panose="020B0503020204020204" pitchFamily="34" charset="0"/>
                        </a:rPr>
                        <a:t>Pueden realizar buenos negocios</a:t>
                      </a:r>
                    </a:p>
                  </a:txBody>
                  <a:tcPr marL="428625" marR="9525" marT="9525" marB="0" anchor="ctr"/>
                </a:tc>
                <a:tc>
                  <a:txBody>
                    <a:bodyPr/>
                    <a:lstStyle/>
                    <a:p>
                      <a:pPr algn="ctr" fontAlgn="ctr"/>
                      <a:r>
                        <a:rPr lang="es-419" sz="1800" b="0" i="0" u="none" strike="noStrike" dirty="0" smtClean="0">
                          <a:solidFill>
                            <a:schemeClr val="tx1"/>
                          </a:solidFill>
                          <a:effectLst/>
                          <a:latin typeface="Corbel" panose="020B0503020204020204" pitchFamily="34" charset="0"/>
                        </a:rPr>
                        <a:t>32%</a:t>
                      </a:r>
                      <a:endParaRPr lang="es-ES" sz="1800" b="0" i="0" u="none" strike="noStrike" dirty="0">
                        <a:solidFill>
                          <a:schemeClr val="tx1"/>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39%</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+7</a:t>
                      </a:r>
                      <a:endParaRPr lang="es-ES" sz="1800" b="0" i="0" u="none" strike="noStrike" dirty="0">
                        <a:solidFill>
                          <a:srgbClr val="DC291E"/>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40%</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52%</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+12</a:t>
                      </a:r>
                      <a:endParaRPr lang="es-ES" sz="1800" b="0" i="0" u="none" strike="noStrike" dirty="0">
                        <a:solidFill>
                          <a:srgbClr val="DC291E"/>
                        </a:solidFill>
                        <a:effectLst/>
                        <a:latin typeface="Corbel" panose="020B0503020204020204" pitchFamily="34" charset="0"/>
                      </a:endParaRPr>
                    </a:p>
                  </a:txBody>
                  <a:tcPr marL="9525" marR="9525" marT="9525" marB="0" anchor="ctr"/>
                </a:tc>
              </a:tr>
              <a:tr h="495267">
                <a:tc>
                  <a:txBody>
                    <a:bodyPr/>
                    <a:lstStyle/>
                    <a:p>
                      <a:pPr algn="l" fontAlgn="ctr"/>
                      <a:r>
                        <a:rPr lang="es-PE" sz="1600" b="0" i="0" u="none" strike="noStrike" dirty="0">
                          <a:solidFill>
                            <a:srgbClr val="000000"/>
                          </a:solidFill>
                          <a:effectLst/>
                          <a:latin typeface="Corbel" panose="020B0503020204020204" pitchFamily="34" charset="0"/>
                        </a:rPr>
                        <a:t>Tienen capacidad para enfrentar situaciones de crisis </a:t>
                      </a:r>
                    </a:p>
                  </a:txBody>
                  <a:tcPr marL="428625" marR="9525" marT="9525" marB="0" anchor="ctr"/>
                </a:tc>
                <a:tc>
                  <a:txBody>
                    <a:bodyPr/>
                    <a:lstStyle/>
                    <a:p>
                      <a:pPr algn="ctr" fontAlgn="ctr"/>
                      <a:r>
                        <a:rPr lang="es-419" sz="1800" b="0" i="0" u="none" strike="noStrike" dirty="0" smtClean="0">
                          <a:solidFill>
                            <a:schemeClr val="tx1"/>
                          </a:solidFill>
                          <a:effectLst/>
                          <a:latin typeface="Corbel" panose="020B0503020204020204" pitchFamily="34" charset="0"/>
                        </a:rPr>
                        <a:t>26%</a:t>
                      </a:r>
                      <a:endParaRPr lang="es-ES" sz="1800" b="0" i="0" u="none" strike="noStrike" dirty="0">
                        <a:solidFill>
                          <a:schemeClr val="tx1"/>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35%</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+9</a:t>
                      </a:r>
                      <a:endParaRPr lang="es-ES" sz="1800" b="0" i="0" u="none" strike="noStrike" dirty="0">
                        <a:solidFill>
                          <a:srgbClr val="DC291E"/>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36%</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45%</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+9</a:t>
                      </a:r>
                      <a:endParaRPr lang="es-ES" sz="1800" b="0" i="0" u="none" strike="noStrike" dirty="0">
                        <a:solidFill>
                          <a:srgbClr val="DC291E"/>
                        </a:solidFill>
                        <a:effectLst/>
                        <a:latin typeface="Corbel" panose="020B0503020204020204" pitchFamily="34" charset="0"/>
                      </a:endParaRPr>
                    </a:p>
                  </a:txBody>
                  <a:tcPr marL="9525" marR="9525" marT="9525" marB="0" anchor="ctr"/>
                </a:tc>
              </a:tr>
              <a:tr h="495267">
                <a:tc>
                  <a:txBody>
                    <a:bodyPr/>
                    <a:lstStyle/>
                    <a:p>
                      <a:pPr algn="l" fontAlgn="ctr"/>
                      <a:r>
                        <a:rPr lang="es-PE" sz="1600" b="0" i="0" u="none" strike="noStrike" dirty="0">
                          <a:solidFill>
                            <a:srgbClr val="000000"/>
                          </a:solidFill>
                          <a:effectLst/>
                          <a:latin typeface="Corbel" panose="020B0503020204020204" pitchFamily="34" charset="0"/>
                        </a:rPr>
                        <a:t> Pueden ser buenas líderes políticas</a:t>
                      </a:r>
                    </a:p>
                  </a:txBody>
                  <a:tcPr marL="428625" marR="9525" marT="9525" marB="0" anchor="ctr"/>
                </a:tc>
                <a:tc>
                  <a:txBody>
                    <a:bodyPr/>
                    <a:lstStyle/>
                    <a:p>
                      <a:pPr algn="ctr" fontAlgn="ctr"/>
                      <a:r>
                        <a:rPr lang="es-419" sz="1800" b="0" i="0" u="none" strike="noStrike" dirty="0" smtClean="0">
                          <a:solidFill>
                            <a:schemeClr val="tx1"/>
                          </a:solidFill>
                          <a:effectLst/>
                          <a:latin typeface="Corbel" panose="020B0503020204020204" pitchFamily="34" charset="0"/>
                        </a:rPr>
                        <a:t>29%</a:t>
                      </a:r>
                      <a:endParaRPr lang="es-ES" sz="1800" b="0" i="0" u="none" strike="noStrike" dirty="0">
                        <a:solidFill>
                          <a:schemeClr val="tx1"/>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33%</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+4</a:t>
                      </a:r>
                      <a:endParaRPr lang="es-ES" sz="1800" b="0" i="0" u="none" strike="noStrike" dirty="0">
                        <a:solidFill>
                          <a:srgbClr val="DC291E"/>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38%</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45%</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+7</a:t>
                      </a:r>
                      <a:endParaRPr lang="es-ES" sz="1800" b="0" i="0" u="none" strike="noStrike" dirty="0">
                        <a:solidFill>
                          <a:srgbClr val="DC291E"/>
                        </a:solidFill>
                        <a:effectLst/>
                        <a:latin typeface="Corbel" panose="020B0503020204020204" pitchFamily="34" charset="0"/>
                      </a:endParaRPr>
                    </a:p>
                  </a:txBody>
                  <a:tcPr marL="9525" marR="9525" marT="9525" marB="0" anchor="ctr"/>
                </a:tc>
              </a:tr>
              <a:tr h="495267">
                <a:tc>
                  <a:txBody>
                    <a:bodyPr/>
                    <a:lstStyle/>
                    <a:p>
                      <a:pPr algn="l" fontAlgn="ctr"/>
                      <a:r>
                        <a:rPr lang="es-PE" sz="1600" b="0" i="0" u="none" strike="noStrike" dirty="0">
                          <a:solidFill>
                            <a:srgbClr val="000000"/>
                          </a:solidFill>
                          <a:effectLst/>
                          <a:latin typeface="Corbel" panose="020B0503020204020204" pitchFamily="34" charset="0"/>
                        </a:rPr>
                        <a:t>Son firmes y tienen don de mando</a:t>
                      </a:r>
                    </a:p>
                  </a:txBody>
                  <a:tcPr marL="428625" marR="9525" marT="9525" marB="0" anchor="ctr"/>
                </a:tc>
                <a:tc>
                  <a:txBody>
                    <a:bodyPr/>
                    <a:lstStyle/>
                    <a:p>
                      <a:pPr algn="ctr" fontAlgn="ctr"/>
                      <a:r>
                        <a:rPr lang="es-419" sz="1800" b="0" i="0" u="none" strike="noStrike" dirty="0" smtClean="0">
                          <a:solidFill>
                            <a:schemeClr val="tx1"/>
                          </a:solidFill>
                          <a:effectLst/>
                          <a:latin typeface="Corbel" panose="020B0503020204020204" pitchFamily="34" charset="0"/>
                        </a:rPr>
                        <a:t>21%</a:t>
                      </a:r>
                      <a:endParaRPr lang="es-ES" sz="1800" b="0" i="0" u="none" strike="noStrike" dirty="0">
                        <a:solidFill>
                          <a:schemeClr val="tx1"/>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24%</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+3</a:t>
                      </a:r>
                      <a:endParaRPr lang="es-ES" sz="1800" b="0" i="0" u="none" strike="noStrike" dirty="0">
                        <a:solidFill>
                          <a:srgbClr val="DC291E"/>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30%</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36%</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+6</a:t>
                      </a:r>
                      <a:endParaRPr lang="es-ES" sz="1800" b="0" i="0" u="none" strike="noStrike" dirty="0">
                        <a:solidFill>
                          <a:srgbClr val="DC291E"/>
                        </a:solidFill>
                        <a:effectLst/>
                        <a:latin typeface="Corbel" panose="020B0503020204020204" pitchFamily="34" charset="0"/>
                      </a:endParaRPr>
                    </a:p>
                  </a:txBody>
                  <a:tcPr marL="9525" marR="9525" marT="9525" marB="0" anchor="ctr"/>
                </a:tc>
              </a:tr>
              <a:tr h="324279">
                <a:tc>
                  <a:txBody>
                    <a:bodyPr/>
                    <a:lstStyle/>
                    <a:p>
                      <a:pPr algn="l" fontAlgn="ctr"/>
                      <a:r>
                        <a:rPr lang="es-ES" sz="1600" b="0" i="0" u="none" strike="noStrike" dirty="0">
                          <a:solidFill>
                            <a:srgbClr val="000000"/>
                          </a:solidFill>
                          <a:effectLst/>
                          <a:latin typeface="Corbel" panose="020B0503020204020204" pitchFamily="34" charset="0"/>
                        </a:rPr>
                        <a:t>Son honestas</a:t>
                      </a:r>
                    </a:p>
                  </a:txBody>
                  <a:tcPr marL="428625" marR="9525" marT="9525" marB="0" anchor="ctr"/>
                </a:tc>
                <a:tc>
                  <a:txBody>
                    <a:bodyPr/>
                    <a:lstStyle/>
                    <a:p>
                      <a:pPr algn="ctr" fontAlgn="ctr"/>
                      <a:r>
                        <a:rPr lang="es-419" sz="1800" b="0" i="0" u="none" strike="noStrike" dirty="0" smtClean="0">
                          <a:solidFill>
                            <a:schemeClr val="tx1"/>
                          </a:solidFill>
                          <a:effectLst/>
                          <a:latin typeface="Corbel" panose="020B0503020204020204" pitchFamily="34" charset="0"/>
                        </a:rPr>
                        <a:t>-</a:t>
                      </a:r>
                      <a:endParaRPr lang="es-ES" sz="1800" b="0" i="0" u="none" strike="noStrike" dirty="0">
                        <a:solidFill>
                          <a:schemeClr val="tx1"/>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21%</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a:t>
                      </a:r>
                      <a:endParaRPr lang="es-ES" sz="1800" b="0" i="0" u="none" strike="noStrike" dirty="0">
                        <a:solidFill>
                          <a:srgbClr val="DC291E"/>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38%</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a:t>
                      </a:r>
                      <a:endParaRPr lang="es-ES" sz="1800" b="0" i="0" u="none" strike="noStrike" dirty="0">
                        <a:solidFill>
                          <a:srgbClr val="DC291E"/>
                        </a:solidFill>
                        <a:effectLst/>
                        <a:latin typeface="Corbel" panose="020B0503020204020204" pitchFamily="34" charset="0"/>
                      </a:endParaRPr>
                    </a:p>
                  </a:txBody>
                  <a:tcPr marL="9525" marR="9525" marT="9525" marB="0" anchor="ctr"/>
                </a:tc>
              </a:tr>
              <a:tr h="495267">
                <a:tc>
                  <a:txBody>
                    <a:bodyPr/>
                    <a:lstStyle/>
                    <a:p>
                      <a:pPr algn="l" fontAlgn="ctr"/>
                      <a:r>
                        <a:rPr lang="es-PE" sz="1600" b="0" i="0" u="none" strike="noStrike" dirty="0">
                          <a:solidFill>
                            <a:srgbClr val="000000"/>
                          </a:solidFill>
                          <a:effectLst/>
                          <a:latin typeface="Corbel" panose="020B0503020204020204" pitchFamily="34" charset="0"/>
                        </a:rPr>
                        <a:t>Saben defenderse ante situaciones de violencia</a:t>
                      </a:r>
                    </a:p>
                  </a:txBody>
                  <a:tcPr marL="428625" marR="9525" marT="9525" marB="0" anchor="ctr"/>
                </a:tc>
                <a:tc>
                  <a:txBody>
                    <a:bodyPr/>
                    <a:lstStyle/>
                    <a:p>
                      <a:pPr algn="ctr" fontAlgn="ctr"/>
                      <a:r>
                        <a:rPr lang="es-419" sz="1800" b="0" i="0" u="none" strike="noStrike" dirty="0" smtClean="0">
                          <a:solidFill>
                            <a:schemeClr val="tx1"/>
                          </a:solidFill>
                          <a:effectLst/>
                          <a:latin typeface="Corbel" panose="020B0503020204020204" pitchFamily="34" charset="0"/>
                        </a:rPr>
                        <a:t>12%</a:t>
                      </a:r>
                      <a:endParaRPr lang="es-ES" sz="1800" b="0" i="0" u="none" strike="noStrike" dirty="0">
                        <a:solidFill>
                          <a:schemeClr val="tx1"/>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12%</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0</a:t>
                      </a:r>
                      <a:endParaRPr lang="es-ES" sz="1800" b="0" i="0" u="none" strike="noStrike" dirty="0">
                        <a:solidFill>
                          <a:srgbClr val="DC291E"/>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17%</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000000"/>
                          </a:solidFill>
                          <a:effectLst/>
                          <a:latin typeface="Corbel" panose="020B0503020204020204" pitchFamily="34" charset="0"/>
                        </a:rPr>
                        <a:t>24%</a:t>
                      </a:r>
                      <a:endParaRPr lang="es-ES" sz="1800" b="0" i="0" u="none" strike="noStrike" dirty="0">
                        <a:solidFill>
                          <a:srgbClr val="000000"/>
                        </a:solidFill>
                        <a:effectLst/>
                        <a:latin typeface="Corbel" panose="020B0503020204020204" pitchFamily="34" charset="0"/>
                      </a:endParaRPr>
                    </a:p>
                  </a:txBody>
                  <a:tcPr marL="9525" marR="9525" marT="9525" marB="0" anchor="ctr"/>
                </a:tc>
                <a:tc>
                  <a:txBody>
                    <a:bodyPr/>
                    <a:lstStyle/>
                    <a:p>
                      <a:pPr algn="ctr" fontAlgn="ctr"/>
                      <a:r>
                        <a:rPr lang="es-419" sz="1800" b="0" i="0" u="none" strike="noStrike" dirty="0" smtClean="0">
                          <a:solidFill>
                            <a:srgbClr val="DC291E"/>
                          </a:solidFill>
                          <a:effectLst/>
                          <a:latin typeface="Corbel" panose="020B0503020204020204" pitchFamily="34" charset="0"/>
                        </a:rPr>
                        <a:t>+7</a:t>
                      </a:r>
                      <a:endParaRPr lang="es-ES" sz="1800" b="0" i="0" u="none" strike="noStrike" dirty="0">
                        <a:solidFill>
                          <a:srgbClr val="DC291E"/>
                        </a:solidFill>
                        <a:effectLst/>
                        <a:latin typeface="Corbel" panose="020B0503020204020204" pitchFamily="34" charset="0"/>
                      </a:endParaRPr>
                    </a:p>
                  </a:txBody>
                  <a:tcPr marL="9525" marR="9525" marT="9525" marB="0" anchor="ctr"/>
                </a:tc>
              </a:tr>
            </a:tbl>
          </a:graphicData>
        </a:graphic>
      </p:graphicFrame>
      <p:sp>
        <p:nvSpPr>
          <p:cNvPr id="2" name="Rectángulo 1"/>
          <p:cNvSpPr/>
          <p:nvPr/>
        </p:nvSpPr>
        <p:spPr bwMode="gray">
          <a:xfrm>
            <a:off x="6490954" y="2614412"/>
            <a:ext cx="1081824" cy="351593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ES" sz="1600" dirty="0" smtClean="0">
              <a:solidFill>
                <a:schemeClr val="tx1"/>
              </a:solidFill>
              <a:latin typeface="Arial" pitchFamily="34" charset="0"/>
              <a:cs typeface="Arial" pitchFamily="34" charset="0"/>
            </a:endParaRPr>
          </a:p>
        </p:txBody>
      </p:sp>
      <p:sp>
        <p:nvSpPr>
          <p:cNvPr id="9" name="Rectángulo 8"/>
          <p:cNvSpPr/>
          <p:nvPr/>
        </p:nvSpPr>
        <p:spPr>
          <a:xfrm>
            <a:off x="10024380" y="6202000"/>
            <a:ext cx="1128835" cy="240515"/>
          </a:xfrm>
          <a:prstGeom prst="rect">
            <a:avLst/>
          </a:prstGeom>
        </p:spPr>
        <p:txBody>
          <a:bodyPr wrap="none">
            <a:spAutoFit/>
          </a:bodyPr>
          <a:lstStyle/>
          <a:p>
            <a:pPr lvl="0" algn="just">
              <a:lnSpc>
                <a:spcPct val="90000"/>
              </a:lnSpc>
              <a:defRPr/>
            </a:pPr>
            <a:r>
              <a:rPr lang="es-419" sz="1070" dirty="0" smtClean="0">
                <a:solidFill>
                  <a:prstClr val="black">
                    <a:lumMod val="50000"/>
                    <a:lumOff val="50000"/>
                  </a:prstClr>
                </a:solidFill>
                <a:latin typeface="Corbel" panose="020B0503020204020204" pitchFamily="34" charset="0"/>
                <a:cs typeface="Tahoma" pitchFamily="34" charset="0"/>
              </a:rPr>
              <a:t>*Datos 2017 GfK</a:t>
            </a:r>
            <a:endParaRPr lang="es-PE" sz="1070" dirty="0">
              <a:solidFill>
                <a:prstClr val="black">
                  <a:lumMod val="50000"/>
                  <a:lumOff val="50000"/>
                </a:prstClr>
              </a:solidFill>
              <a:latin typeface="Corbel" panose="020B0503020204020204" pitchFamily="34" charset="0"/>
              <a:cs typeface="Tahoma" pitchFamily="34" charset="0"/>
            </a:endParaRPr>
          </a:p>
        </p:txBody>
      </p:sp>
      <p:sp>
        <p:nvSpPr>
          <p:cNvPr id="10" name="Rectángulo 9"/>
          <p:cNvSpPr/>
          <p:nvPr/>
        </p:nvSpPr>
        <p:spPr bwMode="gray">
          <a:xfrm>
            <a:off x="9942489" y="2614412"/>
            <a:ext cx="1210726" cy="351593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E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57924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459930"/>
            <a:ext cx="9737444"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defTabSz="914400">
              <a:spcBef>
                <a:spcPts val="0"/>
              </a:spcBef>
              <a:defRPr/>
            </a:pPr>
            <a:r>
              <a:rPr lang="es-419" dirty="0">
                <a:solidFill>
                  <a:srgbClr val="000000"/>
                </a:solidFill>
                <a:latin typeface="Corbel" panose="020B0503020204020204" pitchFamily="34" charset="0"/>
              </a:rPr>
              <a:t>¿Qué caracteriza a la mujer </a:t>
            </a:r>
            <a:r>
              <a:rPr lang="es-419" dirty="0" smtClean="0">
                <a:solidFill>
                  <a:srgbClr val="000000"/>
                </a:solidFill>
                <a:latin typeface="Corbel" panose="020B0503020204020204" pitchFamily="34" charset="0"/>
              </a:rPr>
              <a:t>peruana</a:t>
            </a:r>
            <a:r>
              <a:rPr lang="es-419" dirty="0">
                <a:solidFill>
                  <a:srgbClr val="000000"/>
                </a:solidFill>
                <a:latin typeface="Corbel" panose="020B0503020204020204" pitchFamily="34" charset="0"/>
              </a:rPr>
              <a:t>?</a:t>
            </a:r>
          </a:p>
          <a:p>
            <a:pPr defTabSz="914400">
              <a:spcBef>
                <a:spcPts val="0"/>
              </a:spcBef>
              <a:defRPr/>
            </a:pPr>
            <a:r>
              <a:rPr lang="es-419" dirty="0" smtClean="0">
                <a:solidFill>
                  <a:srgbClr val="000000"/>
                </a:solidFill>
                <a:latin typeface="Corbel" panose="020B0503020204020204" pitchFamily="34" charset="0"/>
              </a:rPr>
              <a:t>Diferencias por nivel socioeconómico y ámbito geográfico</a:t>
            </a:r>
          </a:p>
          <a:p>
            <a:pPr defTabSz="914400">
              <a:spcBef>
                <a:spcPts val="0"/>
              </a:spcBef>
              <a:defRPr/>
            </a:pPr>
            <a:r>
              <a:rPr lang="es-419" dirty="0" smtClean="0">
                <a:solidFill>
                  <a:srgbClr val="000000"/>
                </a:solidFill>
                <a:latin typeface="Corbel" panose="020B0503020204020204" pitchFamily="34" charset="0"/>
              </a:rPr>
              <a:t> </a:t>
            </a:r>
          </a:p>
        </p:txBody>
      </p:sp>
      <p:graphicFrame>
        <p:nvGraphicFramePr>
          <p:cNvPr id="4" name="Tabla 3"/>
          <p:cNvGraphicFramePr>
            <a:graphicFrameLocks noGrp="1"/>
          </p:cNvGraphicFramePr>
          <p:nvPr>
            <p:extLst/>
          </p:nvPr>
        </p:nvGraphicFramePr>
        <p:xfrm>
          <a:off x="475502" y="2389440"/>
          <a:ext cx="10509162" cy="3917323"/>
        </p:xfrm>
        <a:graphic>
          <a:graphicData uri="http://schemas.openxmlformats.org/drawingml/2006/table">
            <a:tbl>
              <a:tblPr>
                <a:tableStyleId>{5C22544A-7EE6-4342-B048-85BDC9FD1C3A}</a:tableStyleId>
              </a:tblPr>
              <a:tblGrid>
                <a:gridCol w="4122256">
                  <a:extLst>
                    <a:ext uri="{9D8B030D-6E8A-4147-A177-3AD203B41FA5}">
                      <a16:colId xmlns:a16="http://schemas.microsoft.com/office/drawing/2014/main" xmlns="" val="20000"/>
                    </a:ext>
                  </a:extLst>
                </a:gridCol>
                <a:gridCol w="1132325">
                  <a:extLst>
                    <a:ext uri="{9D8B030D-6E8A-4147-A177-3AD203B41FA5}">
                      <a16:colId xmlns:a16="http://schemas.microsoft.com/office/drawing/2014/main" xmlns="" val="20001"/>
                    </a:ext>
                  </a:extLst>
                </a:gridCol>
                <a:gridCol w="1017431">
                  <a:extLst>
                    <a:ext uri="{9D8B030D-6E8A-4147-A177-3AD203B41FA5}">
                      <a16:colId xmlns:a16="http://schemas.microsoft.com/office/drawing/2014/main" xmlns="" val="20002"/>
                    </a:ext>
                  </a:extLst>
                </a:gridCol>
                <a:gridCol w="1068947">
                  <a:extLst>
                    <a:ext uri="{9D8B030D-6E8A-4147-A177-3AD203B41FA5}">
                      <a16:colId xmlns:a16="http://schemas.microsoft.com/office/drawing/2014/main" xmlns="" val="20003"/>
                    </a:ext>
                  </a:extLst>
                </a:gridCol>
                <a:gridCol w="1068946">
                  <a:extLst>
                    <a:ext uri="{9D8B030D-6E8A-4147-A177-3AD203B41FA5}">
                      <a16:colId xmlns:a16="http://schemas.microsoft.com/office/drawing/2014/main" xmlns="" val="3710730459"/>
                    </a:ext>
                  </a:extLst>
                </a:gridCol>
                <a:gridCol w="1107583">
                  <a:extLst>
                    <a:ext uri="{9D8B030D-6E8A-4147-A177-3AD203B41FA5}">
                      <a16:colId xmlns:a16="http://schemas.microsoft.com/office/drawing/2014/main" xmlns="" val="20007"/>
                    </a:ext>
                  </a:extLst>
                </a:gridCol>
                <a:gridCol w="991674">
                  <a:extLst>
                    <a:ext uri="{9D8B030D-6E8A-4147-A177-3AD203B41FA5}">
                      <a16:colId xmlns:a16="http://schemas.microsoft.com/office/drawing/2014/main" xmlns="" val="20008"/>
                    </a:ext>
                  </a:extLst>
                </a:gridCol>
              </a:tblGrid>
              <a:tr h="392418">
                <a:tc rowSpan="2">
                  <a:txBody>
                    <a:bodyPr/>
                    <a:lstStyle/>
                    <a:p>
                      <a:pPr algn="ctr" fontAlgn="ctr"/>
                      <a:r>
                        <a:rPr lang="es-419" sz="2000" b="1" u="none" strike="noStrike" dirty="0" smtClean="0">
                          <a:solidFill>
                            <a:schemeClr val="bg1"/>
                          </a:solidFill>
                          <a:effectLst/>
                          <a:latin typeface="Corbel" panose="020B0503020204020204" pitchFamily="34" charset="0"/>
                        </a:rPr>
                        <a:t>% SIEMPRE</a:t>
                      </a:r>
                      <a:r>
                        <a:rPr lang="es-ES" sz="2000" b="1" u="none" strike="noStrike" dirty="0">
                          <a:solidFill>
                            <a:schemeClr val="bg1"/>
                          </a:solidFill>
                          <a:effectLst/>
                          <a:latin typeface="Corbel" panose="020B0503020204020204" pitchFamily="34" charset="0"/>
                        </a:rPr>
                        <a:t> </a:t>
                      </a:r>
                      <a:endParaRPr lang="es-ES" sz="20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rowSpan="2">
                  <a:txBody>
                    <a:bodyPr/>
                    <a:lstStyle/>
                    <a:p>
                      <a:pPr algn="ctr" fontAlgn="ctr"/>
                      <a:r>
                        <a:rPr lang="es-419" sz="1600" b="1" u="none" strike="noStrike" dirty="0" smtClean="0">
                          <a:solidFill>
                            <a:schemeClr val="bg1"/>
                          </a:solidFill>
                          <a:effectLst/>
                          <a:latin typeface="Corbel" panose="020B0503020204020204" pitchFamily="34" charset="0"/>
                        </a:rPr>
                        <a:t>Total</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gridSpan="3">
                  <a:txBody>
                    <a:bodyPr/>
                    <a:lstStyle/>
                    <a:p>
                      <a:pPr algn="ctr" fontAlgn="ctr"/>
                      <a:r>
                        <a:rPr lang="es-419" sz="1600" b="1" u="none" strike="noStrike" dirty="0" smtClean="0">
                          <a:solidFill>
                            <a:schemeClr val="bg1"/>
                          </a:solidFill>
                          <a:effectLst/>
                          <a:latin typeface="Corbel" panose="020B0503020204020204" pitchFamily="34" charset="0"/>
                        </a:rPr>
                        <a:t>NIVEL</a:t>
                      </a:r>
                      <a:r>
                        <a:rPr lang="es-419" sz="1600" b="1" u="none" strike="noStrike" baseline="0" dirty="0" smtClean="0">
                          <a:solidFill>
                            <a:schemeClr val="bg1"/>
                          </a:solidFill>
                          <a:effectLst/>
                          <a:latin typeface="Corbel" panose="020B0503020204020204" pitchFamily="34" charset="0"/>
                        </a:rPr>
                        <a:t> SOCIOECONÓMICO</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hMerge="1">
                  <a:txBody>
                    <a:bodyPr/>
                    <a:lstStyle/>
                    <a:p>
                      <a:endParaRPr lang="es-ES"/>
                    </a:p>
                  </a:txBody>
                  <a:tcPr/>
                </a:tc>
                <a:tc hMerge="1">
                  <a:txBody>
                    <a:bodyPr/>
                    <a:lstStyle/>
                    <a:p>
                      <a:endParaRPr lang="es-ES"/>
                    </a:p>
                  </a:txBody>
                  <a:tcPr/>
                </a:tc>
                <a:tc gridSpan="2">
                  <a:txBody>
                    <a:bodyPr/>
                    <a:lstStyle/>
                    <a:p>
                      <a:pPr algn="ctr" fontAlgn="ctr"/>
                      <a:r>
                        <a:rPr lang="es-419" sz="1600" b="1" i="0" u="none" strike="noStrike" dirty="0" smtClean="0">
                          <a:solidFill>
                            <a:schemeClr val="bg1"/>
                          </a:solidFill>
                          <a:effectLst/>
                          <a:latin typeface="Corbel" panose="020B0503020204020204" pitchFamily="34" charset="0"/>
                        </a:rPr>
                        <a:t>ÁMBITO</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hMerge="1">
                  <a:txBody>
                    <a:bodyPr/>
                    <a:lstStyle/>
                    <a:p>
                      <a:endParaRPr lang="es-ES"/>
                    </a:p>
                  </a:txBody>
                  <a:tcPr/>
                </a:tc>
                <a:extLst>
                  <a:ext uri="{0D108BD9-81ED-4DB2-BD59-A6C34878D82A}">
                    <a16:rowId xmlns:a16="http://schemas.microsoft.com/office/drawing/2014/main" xmlns="" val="10000"/>
                  </a:ext>
                </a:extLst>
              </a:tr>
              <a:tr h="463618">
                <a:tc vMerge="1">
                  <a:txBody>
                    <a:bodyPr/>
                    <a:lstStyle/>
                    <a:p>
                      <a:endParaRPr lang="es-ES"/>
                    </a:p>
                  </a:txBody>
                  <a:tcPr/>
                </a:tc>
                <a:tc vMerge="1">
                  <a:txBody>
                    <a:bodyPr/>
                    <a:lstStyle/>
                    <a:p>
                      <a:endParaRPr lang="es-ES"/>
                    </a:p>
                  </a:txBody>
                  <a:tcPr/>
                </a:tc>
                <a:tc>
                  <a:txBody>
                    <a:bodyPr/>
                    <a:lstStyle/>
                    <a:p>
                      <a:pPr algn="ctr" fontAlgn="ctr"/>
                      <a:r>
                        <a:rPr lang="es-419" sz="1600" b="1" u="none" strike="noStrike" dirty="0" smtClean="0">
                          <a:solidFill>
                            <a:schemeClr val="bg1"/>
                          </a:solidFill>
                          <a:effectLst/>
                          <a:latin typeface="Corbel" panose="020B0503020204020204" pitchFamily="34" charset="0"/>
                        </a:rPr>
                        <a:t>AB </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u="none" strike="noStrike" dirty="0" smtClean="0">
                          <a:solidFill>
                            <a:schemeClr val="bg1"/>
                          </a:solidFill>
                          <a:effectLst/>
                          <a:latin typeface="Corbel" panose="020B0503020204020204" pitchFamily="34" charset="0"/>
                        </a:rPr>
                        <a:t>C</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PE" sz="1600" b="1" i="0" u="none" strike="noStrike" dirty="0" smtClean="0">
                          <a:solidFill>
                            <a:schemeClr val="bg1"/>
                          </a:solidFill>
                          <a:effectLst/>
                          <a:latin typeface="Corbel" panose="020B0503020204020204" pitchFamily="34" charset="0"/>
                        </a:rPr>
                        <a:t>DE</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i="0" u="none" strike="noStrike" dirty="0" smtClean="0">
                          <a:solidFill>
                            <a:schemeClr val="bg1"/>
                          </a:solidFill>
                          <a:effectLst/>
                          <a:latin typeface="Corbel" panose="020B0503020204020204" pitchFamily="34" charset="0"/>
                        </a:rPr>
                        <a:t>Urbano</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tc>
                  <a:txBody>
                    <a:bodyPr/>
                    <a:lstStyle/>
                    <a:p>
                      <a:pPr algn="ctr" fontAlgn="ctr"/>
                      <a:r>
                        <a:rPr lang="es-419" sz="1600" b="1" i="0" u="none" strike="noStrike" dirty="0" smtClean="0">
                          <a:solidFill>
                            <a:schemeClr val="bg1"/>
                          </a:solidFill>
                          <a:effectLst/>
                          <a:latin typeface="Corbel" panose="020B0503020204020204" pitchFamily="34" charset="0"/>
                        </a:rPr>
                        <a:t>Rural</a:t>
                      </a:r>
                      <a:r>
                        <a:rPr lang="es-419" sz="1600" b="1" i="0" u="none" strike="noStrike" baseline="0" dirty="0" smtClean="0">
                          <a:solidFill>
                            <a:schemeClr val="bg1"/>
                          </a:solidFill>
                          <a:effectLst/>
                          <a:latin typeface="Corbel" panose="020B0503020204020204" pitchFamily="34" charset="0"/>
                        </a:rPr>
                        <a:t> </a:t>
                      </a:r>
                      <a:endParaRPr lang="es-ES" sz="1600" b="1" i="0" u="none" strike="noStrike" dirty="0">
                        <a:solidFill>
                          <a:schemeClr val="bg1"/>
                        </a:solidFill>
                        <a:effectLst/>
                        <a:latin typeface="Corbel" panose="020B0503020204020204" pitchFamily="34" charset="0"/>
                      </a:endParaRPr>
                    </a:p>
                  </a:txBody>
                  <a:tcPr marL="9525" marR="9525" marT="9525" marB="0" anchor="ctr">
                    <a:solidFill>
                      <a:schemeClr val="accent5"/>
                    </a:solidFill>
                  </a:tcPr>
                </a:tc>
                <a:extLst>
                  <a:ext uri="{0D108BD9-81ED-4DB2-BD59-A6C34878D82A}">
                    <a16:rowId xmlns:a16="http://schemas.microsoft.com/office/drawing/2014/main" xmlns="" val="10001"/>
                  </a:ext>
                </a:extLst>
              </a:tr>
              <a:tr h="392418">
                <a:tc>
                  <a:txBody>
                    <a:bodyPr/>
                    <a:lstStyle/>
                    <a:p>
                      <a:pPr algn="l" fontAlgn="ctr"/>
                      <a:r>
                        <a:rPr lang="es-PE" sz="1600" b="0" i="0" u="none" strike="noStrike" dirty="0">
                          <a:solidFill>
                            <a:srgbClr val="000000"/>
                          </a:solidFill>
                          <a:effectLst/>
                          <a:latin typeface="Corbel" panose="020B0503020204020204" pitchFamily="34" charset="0"/>
                        </a:rPr>
                        <a:t>Cuentan con capacidad para solucionar problemas cotidianos </a:t>
                      </a:r>
                    </a:p>
                  </a:txBody>
                  <a:tcPr marL="4286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46%</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51%</a:t>
                      </a:r>
                    </a:p>
                  </a:txBody>
                  <a:tcPr marL="9525" marR="9525" marT="9525" marB="0" anchor="ctr"/>
                </a:tc>
                <a:tc>
                  <a:txBody>
                    <a:bodyPr/>
                    <a:lstStyle/>
                    <a:p>
                      <a:pPr algn="ctr" fontAlgn="ctr"/>
                      <a:r>
                        <a:rPr lang="es-ES" sz="1600" b="0" i="0" u="none" strike="noStrike">
                          <a:solidFill>
                            <a:srgbClr val="000000"/>
                          </a:solidFill>
                          <a:effectLst/>
                          <a:latin typeface="Corbel" panose="020B0503020204020204" pitchFamily="34" charset="0"/>
                        </a:rPr>
                        <a:t>47%</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43%</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47%</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40%</a:t>
                      </a:r>
                    </a:p>
                  </a:txBody>
                  <a:tcPr marL="9525" marR="9525" marT="9525" marB="0" anchor="ctr"/>
                </a:tc>
                <a:extLst>
                  <a:ext uri="{0D108BD9-81ED-4DB2-BD59-A6C34878D82A}">
                    <a16:rowId xmlns:a16="http://schemas.microsoft.com/office/drawing/2014/main" xmlns="" val="10002"/>
                  </a:ext>
                </a:extLst>
              </a:tr>
              <a:tr h="392418">
                <a:tc>
                  <a:txBody>
                    <a:bodyPr/>
                    <a:lstStyle/>
                    <a:p>
                      <a:pPr algn="l" fontAlgn="ctr"/>
                      <a:r>
                        <a:rPr lang="es-ES" sz="1600" b="0" i="0" u="none" strike="noStrike" dirty="0">
                          <a:solidFill>
                            <a:srgbClr val="000000"/>
                          </a:solidFill>
                          <a:effectLst/>
                          <a:latin typeface="Corbel" panose="020B0503020204020204" pitchFamily="34" charset="0"/>
                        </a:rPr>
                        <a:t>Pueden realizar buenos negocios</a:t>
                      </a:r>
                    </a:p>
                  </a:txBody>
                  <a:tcPr marL="4286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45%</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48%</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44%</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45%</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47%</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41%</a:t>
                      </a:r>
                    </a:p>
                  </a:txBody>
                  <a:tcPr marL="9525" marR="9525" marT="9525" marB="0" anchor="ctr"/>
                </a:tc>
                <a:extLst>
                  <a:ext uri="{0D108BD9-81ED-4DB2-BD59-A6C34878D82A}">
                    <a16:rowId xmlns:a16="http://schemas.microsoft.com/office/drawing/2014/main" xmlns="" val="10003"/>
                  </a:ext>
                </a:extLst>
              </a:tr>
              <a:tr h="392418">
                <a:tc>
                  <a:txBody>
                    <a:bodyPr/>
                    <a:lstStyle/>
                    <a:p>
                      <a:pPr algn="l" fontAlgn="ctr"/>
                      <a:r>
                        <a:rPr lang="es-PE" sz="1600" b="0" i="0" u="none" strike="noStrike" dirty="0">
                          <a:solidFill>
                            <a:srgbClr val="000000"/>
                          </a:solidFill>
                          <a:effectLst/>
                          <a:latin typeface="Corbel" panose="020B0503020204020204" pitchFamily="34" charset="0"/>
                        </a:rPr>
                        <a:t>Tienen capacidad para enfrentar situaciones de crisis </a:t>
                      </a:r>
                    </a:p>
                  </a:txBody>
                  <a:tcPr marL="4286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40%</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45%</a:t>
                      </a:r>
                    </a:p>
                  </a:txBody>
                  <a:tcPr marL="9525" marR="9525" marT="9525" marB="0" anchor="ctr"/>
                </a:tc>
                <a:tc>
                  <a:txBody>
                    <a:bodyPr/>
                    <a:lstStyle/>
                    <a:p>
                      <a:pPr algn="ctr" fontAlgn="ctr"/>
                      <a:r>
                        <a:rPr lang="es-ES" sz="1600" b="0" i="0" u="none" strike="noStrike">
                          <a:solidFill>
                            <a:srgbClr val="000000"/>
                          </a:solidFill>
                          <a:effectLst/>
                          <a:latin typeface="Corbel" panose="020B0503020204020204" pitchFamily="34" charset="0"/>
                        </a:rPr>
                        <a:t>38%</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41%</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41%</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38%</a:t>
                      </a:r>
                    </a:p>
                  </a:txBody>
                  <a:tcPr marL="9525" marR="9525" marT="9525" marB="0" anchor="ctr"/>
                </a:tc>
                <a:extLst>
                  <a:ext uri="{0D108BD9-81ED-4DB2-BD59-A6C34878D82A}">
                    <a16:rowId xmlns:a16="http://schemas.microsoft.com/office/drawing/2014/main" xmlns="" val="10004"/>
                  </a:ext>
                </a:extLst>
              </a:tr>
              <a:tr h="392418">
                <a:tc>
                  <a:txBody>
                    <a:bodyPr/>
                    <a:lstStyle/>
                    <a:p>
                      <a:pPr algn="l" fontAlgn="ctr"/>
                      <a:r>
                        <a:rPr lang="es-PE" sz="1600" b="0" i="0" u="none" strike="noStrike" dirty="0" smtClean="0">
                          <a:solidFill>
                            <a:srgbClr val="000000"/>
                          </a:solidFill>
                          <a:effectLst/>
                          <a:latin typeface="Corbel" panose="020B0503020204020204" pitchFamily="34" charset="0"/>
                        </a:rPr>
                        <a:t>Pueden </a:t>
                      </a:r>
                      <a:r>
                        <a:rPr lang="es-PE" sz="1600" b="0" i="0" u="none" strike="noStrike" dirty="0">
                          <a:solidFill>
                            <a:srgbClr val="000000"/>
                          </a:solidFill>
                          <a:effectLst/>
                          <a:latin typeface="Corbel" panose="020B0503020204020204" pitchFamily="34" charset="0"/>
                        </a:rPr>
                        <a:t>ser buenas líderes políticas</a:t>
                      </a:r>
                    </a:p>
                  </a:txBody>
                  <a:tcPr marL="4286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39%</a:t>
                      </a:r>
                    </a:p>
                  </a:txBody>
                  <a:tcPr marL="9525" marR="9525" marT="9525" marB="0" anchor="ctr"/>
                </a:tc>
                <a:tc>
                  <a:txBody>
                    <a:bodyPr/>
                    <a:lstStyle/>
                    <a:p>
                      <a:pPr algn="ctr" fontAlgn="ctr"/>
                      <a:r>
                        <a:rPr lang="es-ES" sz="1600" b="1" i="0" u="none" strike="noStrike" dirty="0">
                          <a:solidFill>
                            <a:srgbClr val="FF0000"/>
                          </a:solidFill>
                          <a:effectLst/>
                          <a:latin typeface="Corbel" panose="020B0503020204020204" pitchFamily="34" charset="0"/>
                        </a:rPr>
                        <a:t>47%</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37%</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38%</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39%</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37%</a:t>
                      </a:r>
                    </a:p>
                  </a:txBody>
                  <a:tcPr marL="9525" marR="9525" marT="9525" marB="0" anchor="ctr"/>
                </a:tc>
              </a:tr>
              <a:tr h="392418">
                <a:tc>
                  <a:txBody>
                    <a:bodyPr/>
                    <a:lstStyle/>
                    <a:p>
                      <a:pPr algn="l" fontAlgn="ctr"/>
                      <a:r>
                        <a:rPr lang="es-PE" sz="1600" b="0" i="0" u="none" strike="noStrike" dirty="0">
                          <a:solidFill>
                            <a:srgbClr val="000000"/>
                          </a:solidFill>
                          <a:effectLst/>
                          <a:latin typeface="Corbel" panose="020B0503020204020204" pitchFamily="34" charset="0"/>
                        </a:rPr>
                        <a:t>Son firmes y tienen don de mando</a:t>
                      </a:r>
                    </a:p>
                  </a:txBody>
                  <a:tcPr marL="4286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30%</a:t>
                      </a:r>
                    </a:p>
                  </a:txBody>
                  <a:tcPr marL="9525" marR="9525" marT="9525" marB="0" anchor="ctr"/>
                </a:tc>
                <a:tc>
                  <a:txBody>
                    <a:bodyPr/>
                    <a:lstStyle/>
                    <a:p>
                      <a:pPr algn="ctr" fontAlgn="ctr"/>
                      <a:r>
                        <a:rPr lang="es-ES" sz="1600" b="1" i="0" u="none" strike="noStrike" dirty="0">
                          <a:solidFill>
                            <a:srgbClr val="FF0000"/>
                          </a:solidFill>
                          <a:effectLst/>
                          <a:latin typeface="Corbel" panose="020B0503020204020204" pitchFamily="34" charset="0"/>
                        </a:rPr>
                        <a:t>37%</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31%</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27%</a:t>
                      </a:r>
                    </a:p>
                  </a:txBody>
                  <a:tcPr marL="9525" marR="9525" marT="9525" marB="0" anchor="ctr"/>
                </a:tc>
                <a:tc>
                  <a:txBody>
                    <a:bodyPr/>
                    <a:lstStyle/>
                    <a:p>
                      <a:pPr algn="ctr" fontAlgn="ctr"/>
                      <a:r>
                        <a:rPr lang="es-ES" sz="1600" b="1" i="0" u="none" strike="noStrike" dirty="0">
                          <a:solidFill>
                            <a:srgbClr val="FF0000"/>
                          </a:solidFill>
                          <a:effectLst/>
                          <a:latin typeface="Corbel" panose="020B0503020204020204" pitchFamily="34" charset="0"/>
                        </a:rPr>
                        <a:t>33%</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20%</a:t>
                      </a:r>
                    </a:p>
                  </a:txBody>
                  <a:tcPr marL="9525" marR="9525" marT="9525" marB="0" anchor="ctr"/>
                </a:tc>
              </a:tr>
              <a:tr h="392418">
                <a:tc>
                  <a:txBody>
                    <a:bodyPr/>
                    <a:lstStyle/>
                    <a:p>
                      <a:pPr algn="l" fontAlgn="ctr"/>
                      <a:r>
                        <a:rPr lang="es-ES" sz="1600" b="0" i="0" u="none" strike="noStrike" dirty="0">
                          <a:solidFill>
                            <a:srgbClr val="000000"/>
                          </a:solidFill>
                          <a:effectLst/>
                          <a:latin typeface="Corbel" panose="020B0503020204020204" pitchFamily="34" charset="0"/>
                        </a:rPr>
                        <a:t>Son honestas</a:t>
                      </a:r>
                    </a:p>
                  </a:txBody>
                  <a:tcPr marL="4286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30%</a:t>
                      </a:r>
                    </a:p>
                  </a:txBody>
                  <a:tcPr marL="9525" marR="9525" marT="9525" marB="0" anchor="ctr"/>
                </a:tc>
                <a:tc>
                  <a:txBody>
                    <a:bodyPr/>
                    <a:lstStyle/>
                    <a:p>
                      <a:pPr algn="ctr" fontAlgn="ctr"/>
                      <a:r>
                        <a:rPr lang="es-ES" sz="1600" b="1" i="0" u="none" strike="noStrike" dirty="0">
                          <a:solidFill>
                            <a:srgbClr val="FF0000"/>
                          </a:solidFill>
                          <a:effectLst/>
                          <a:latin typeface="Corbel" panose="020B0503020204020204" pitchFamily="34" charset="0"/>
                        </a:rPr>
                        <a:t>38%</a:t>
                      </a:r>
                    </a:p>
                  </a:txBody>
                  <a:tcPr marL="9525" marR="9525" marT="9525" marB="0" anchor="ctr"/>
                </a:tc>
                <a:tc>
                  <a:txBody>
                    <a:bodyPr/>
                    <a:lstStyle/>
                    <a:p>
                      <a:pPr algn="ctr" fontAlgn="ctr"/>
                      <a:r>
                        <a:rPr lang="es-ES" sz="1600" b="0" i="0" u="none" strike="noStrike">
                          <a:solidFill>
                            <a:srgbClr val="000000"/>
                          </a:solidFill>
                          <a:effectLst/>
                          <a:latin typeface="Corbel" panose="020B0503020204020204" pitchFamily="34" charset="0"/>
                        </a:rPr>
                        <a:t>28%</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28%</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30%</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28%</a:t>
                      </a:r>
                    </a:p>
                  </a:txBody>
                  <a:tcPr marL="9525" marR="9525" marT="9525" marB="0" anchor="ctr"/>
                </a:tc>
              </a:tr>
              <a:tr h="392418">
                <a:tc>
                  <a:txBody>
                    <a:bodyPr/>
                    <a:lstStyle/>
                    <a:p>
                      <a:pPr algn="l" fontAlgn="ctr"/>
                      <a:r>
                        <a:rPr lang="es-PE" sz="1600" b="0" i="0" u="none" strike="noStrike" dirty="0">
                          <a:solidFill>
                            <a:srgbClr val="000000"/>
                          </a:solidFill>
                          <a:effectLst/>
                          <a:latin typeface="Corbel" panose="020B0503020204020204" pitchFamily="34" charset="0"/>
                        </a:rPr>
                        <a:t>Saben defenderse ante situaciones de violencia</a:t>
                      </a:r>
                    </a:p>
                  </a:txBody>
                  <a:tcPr marL="4286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18%</a:t>
                      </a:r>
                    </a:p>
                  </a:txBody>
                  <a:tcPr marL="9525" marR="9525" marT="9525" marB="0" anchor="ctr"/>
                </a:tc>
                <a:tc>
                  <a:txBody>
                    <a:bodyPr/>
                    <a:lstStyle/>
                    <a:p>
                      <a:pPr algn="ctr" fontAlgn="ctr"/>
                      <a:r>
                        <a:rPr lang="es-ES" sz="1600" b="1" i="0" u="none" strike="noStrike" dirty="0">
                          <a:solidFill>
                            <a:srgbClr val="FF0000"/>
                          </a:solidFill>
                          <a:effectLst/>
                          <a:latin typeface="Corbel" panose="020B0503020204020204" pitchFamily="34" charset="0"/>
                        </a:rPr>
                        <a:t>24%</a:t>
                      </a:r>
                    </a:p>
                  </a:txBody>
                  <a:tcPr marL="9525" marR="9525" marT="9525" marB="0" anchor="ctr"/>
                </a:tc>
                <a:tc>
                  <a:txBody>
                    <a:bodyPr/>
                    <a:lstStyle/>
                    <a:p>
                      <a:pPr algn="ctr" fontAlgn="ctr"/>
                      <a:r>
                        <a:rPr lang="es-ES" sz="1600" b="0" i="0" u="none" strike="noStrike">
                          <a:solidFill>
                            <a:srgbClr val="000000"/>
                          </a:solidFill>
                          <a:effectLst/>
                          <a:latin typeface="Corbel" panose="020B0503020204020204" pitchFamily="34" charset="0"/>
                        </a:rPr>
                        <a:t>14%</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19%</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17%</a:t>
                      </a:r>
                    </a:p>
                  </a:txBody>
                  <a:tcPr marL="9525" marR="9525" marT="9525" marB="0" anchor="ctr"/>
                </a:tc>
                <a:tc>
                  <a:txBody>
                    <a:bodyPr/>
                    <a:lstStyle/>
                    <a:p>
                      <a:pPr algn="ctr" fontAlgn="ctr"/>
                      <a:r>
                        <a:rPr lang="es-ES" sz="1600" b="0" i="0" u="none" strike="noStrike" dirty="0">
                          <a:solidFill>
                            <a:srgbClr val="000000"/>
                          </a:solidFill>
                          <a:effectLst/>
                          <a:latin typeface="Corbel" panose="020B0503020204020204" pitchFamily="34" charset="0"/>
                        </a:rPr>
                        <a:t>21%</a:t>
                      </a:r>
                    </a:p>
                  </a:txBody>
                  <a:tcPr marL="9525" marR="9525" marT="9525" marB="0" anchor="ctr"/>
                </a:tc>
              </a:tr>
            </a:tbl>
          </a:graphicData>
        </a:graphic>
      </p:graphicFrame>
      <p:sp>
        <p:nvSpPr>
          <p:cNvPr id="5" name="Rectángulo 4"/>
          <p:cNvSpPr/>
          <p:nvPr/>
        </p:nvSpPr>
        <p:spPr>
          <a:xfrm>
            <a:off x="475502" y="1499932"/>
            <a:ext cx="10368509" cy="707886"/>
          </a:xfrm>
          <a:prstGeom prst="rect">
            <a:avLst/>
          </a:prstGeom>
        </p:spPr>
        <p:txBody>
          <a:bodyPr wrap="square">
            <a:spAutoFit/>
          </a:bodyPr>
          <a:lstStyle/>
          <a:p>
            <a:pPr>
              <a:defRPr/>
            </a:pPr>
            <a:r>
              <a:rPr lang="es-PE" sz="1600" dirty="0">
                <a:solidFill>
                  <a:srgbClr val="000000"/>
                </a:solidFill>
                <a:latin typeface="Corbel" panose="020B0503020204020204" pitchFamily="34" charset="0"/>
              </a:rPr>
              <a:t>En su opinión ¿cuánto cumplen las </a:t>
            </a:r>
            <a:r>
              <a:rPr lang="es-PE" sz="1600" b="1" u="sng" dirty="0">
                <a:solidFill>
                  <a:srgbClr val="000000"/>
                </a:solidFill>
                <a:latin typeface="Corbel" panose="020B0503020204020204" pitchFamily="34" charset="0"/>
              </a:rPr>
              <a:t>mujeres peruanas </a:t>
            </a:r>
            <a:r>
              <a:rPr lang="es-PE" sz="1600" dirty="0">
                <a:solidFill>
                  <a:srgbClr val="000000"/>
                </a:solidFill>
                <a:latin typeface="Corbel" panose="020B0503020204020204" pitchFamily="34" charset="0"/>
              </a:rPr>
              <a:t>con las siguientes características?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p>
          <a:p>
            <a:pPr>
              <a:defRPr/>
            </a:pPr>
            <a:r>
              <a:rPr lang="es-419" sz="2400" b="1" dirty="0" smtClean="0">
                <a:solidFill>
                  <a:srgbClr val="000000"/>
                </a:solidFill>
                <a:latin typeface="Corbel" panose="020B0503020204020204" pitchFamily="34" charset="0"/>
              </a:rPr>
              <a:t>(% SIEMPRE)</a:t>
            </a:r>
            <a:endParaRPr lang="es-PE" sz="2400" b="1" dirty="0">
              <a:solidFill>
                <a:srgbClr val="000000"/>
              </a:solidFill>
              <a:latin typeface="Corbel" panose="020B0503020204020204" pitchFamily="34" charset="0"/>
            </a:endParaRPr>
          </a:p>
        </p:txBody>
      </p:sp>
    </p:spTree>
    <p:extLst>
      <p:ext uri="{BB962C8B-B14F-4D97-AF65-F5344CB8AC3E}">
        <p14:creationId xmlns:p14="http://schemas.microsoft.com/office/powerpoint/2010/main" val="1526173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rgbClr val="008442"/>
          </a:solidFill>
        </p:spPr>
        <p:txBody>
          <a:bodyPr/>
          <a:lstStyle/>
          <a:p>
            <a:pPr>
              <a:spcAft>
                <a:spcPts val="400"/>
              </a:spcAft>
            </a:pPr>
            <a:r>
              <a:rPr lang="es-419" sz="4400" dirty="0" smtClean="0">
                <a:latin typeface="Corbel" panose="020B0503020204020204" pitchFamily="34" charset="0"/>
              </a:rPr>
              <a:t>Desigualdad de género</a:t>
            </a:r>
            <a:endParaRPr lang="es-PE" sz="4400" dirty="0">
              <a:latin typeface="Corbel" panose="020B0503020204020204" pitchFamily="34" charset="0"/>
            </a:endParaRPr>
          </a:p>
        </p:txBody>
      </p:sp>
      <p:sp>
        <p:nvSpPr>
          <p:cNvPr id="3" name="Rectángulo 2"/>
          <p:cNvSpPr/>
          <p:nvPr/>
        </p:nvSpPr>
        <p:spPr bwMode="gray">
          <a:xfrm>
            <a:off x="6530109" y="6456218"/>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530903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BODYINDENTATION" val="0;0;0;14.17323;14.09646;28.34646;28.26968;42.51968;42.44291;56.69291;42.44291;56.69291;42.44291;56.69291;42.44291;56.69291;42.44291;56.69291;"/>
  <p:tag name="VCT-BULLETVISIBILITY" val="G ********"/>
</p:tagLst>
</file>

<file path=ppt/tags/tag2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yXlwRqjqUyOY.fZoM83xA"/>
</p:tagLst>
</file>

<file path=ppt/tags/tag3.xml><?xml version="1.0" encoding="utf-8"?>
<p:tagLst xmlns:a="http://schemas.openxmlformats.org/drawingml/2006/main" xmlns:r="http://schemas.openxmlformats.org/officeDocument/2006/relationships" xmlns:p="http://schemas.openxmlformats.org/presentationml/2006/main">
  <p:tag name="STYLE" val="VCT_Marker"/>
  <p:tag name="DATE" val="12/08/2014 15:21:41"/>
  <p:tag name="VCT-TEMPLATE" val="GfK Group_16-9_redesign.potx"/>
  <p:tag name="VCTMASTER" val="GfK Group"/>
  <p:tag name="VCTORDER"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gfk">
  <a:themeElements>
    <a:clrScheme name="Paleta IEP">
      <a:dk1>
        <a:sysClr val="windowText" lastClr="000000"/>
      </a:dk1>
      <a:lt1>
        <a:sysClr val="window" lastClr="FFFFFF"/>
      </a:lt1>
      <a:dk2>
        <a:srgbClr val="44546A"/>
      </a:dk2>
      <a:lt2>
        <a:srgbClr val="E7E6E6"/>
      </a:lt2>
      <a:accent1>
        <a:srgbClr val="2599B8"/>
      </a:accent1>
      <a:accent2>
        <a:srgbClr val="8DB795"/>
      </a:accent2>
      <a:accent3>
        <a:srgbClr val="CCC4A3"/>
      </a:accent3>
      <a:accent4>
        <a:srgbClr val="8EA9A3"/>
      </a:accent4>
      <a:accent5>
        <a:srgbClr val="2B8041"/>
      </a:accent5>
      <a:accent6>
        <a:srgbClr val="938518"/>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extLst>
    <a:ext uri="{05A4C25C-085E-4340-85A3-A5531E510DB2}">
      <thm15:themeFamily xmlns:thm15="http://schemas.microsoft.com/office/thememl/2012/main" name="Modelo de informe - IEP La República.potx" id="{1756A772-1D41-4C50-A678-2C0002506D05}" vid="{9A097EAD-4E10-4B9E-B72B-9A473CEC73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Informe OP Octubre 2018</Template>
  <TotalTime>10558</TotalTime>
  <Words>3072</Words>
  <Application>Microsoft Office PowerPoint</Application>
  <PresentationFormat>Panorámica</PresentationFormat>
  <Paragraphs>623</Paragraphs>
  <Slides>35</Slides>
  <Notes>34</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5" baseType="lpstr">
      <vt:lpstr>Arial</vt:lpstr>
      <vt:lpstr>Calibri</vt:lpstr>
      <vt:lpstr>Corbel</vt:lpstr>
      <vt:lpstr>Courier New</vt:lpstr>
      <vt:lpstr>Tahoma</vt:lpstr>
      <vt:lpstr>Times</vt:lpstr>
      <vt:lpstr>Times New Roman</vt:lpstr>
      <vt:lpstr>Wingdings</vt:lpstr>
      <vt:lpstr>gfk</vt:lpstr>
      <vt:lpstr>Diapositiva de think-cell</vt:lpstr>
      <vt:lpstr>IEP Informe de Opinión – Febrero 2019- Especial por el Día de la Mujer</vt:lpstr>
      <vt:lpstr>Conclusiones</vt:lpstr>
      <vt:lpstr>Presentación de PowerPoint</vt:lpstr>
      <vt:lpstr>¿Cómo son las mujeres peruanas?</vt:lpstr>
      <vt:lpstr>Presentación de PowerPoint</vt:lpstr>
      <vt:lpstr>Presentación de PowerPoint</vt:lpstr>
      <vt:lpstr>Presentación de PowerPoint</vt:lpstr>
      <vt:lpstr>Presentación de PowerPoint</vt:lpstr>
      <vt:lpstr>Desigualdad de género</vt:lpstr>
      <vt:lpstr>Presentación de PowerPoint</vt:lpstr>
      <vt:lpstr>Presentación de PowerPoint</vt:lpstr>
      <vt:lpstr>Presentación de PowerPoint</vt:lpstr>
      <vt:lpstr>Presentación de PowerPoint</vt:lpstr>
      <vt:lpstr>Uso del tiempo</vt:lpstr>
      <vt:lpstr>Presentación de PowerPoint</vt:lpstr>
      <vt:lpstr>Presentación de PowerPoint</vt:lpstr>
      <vt:lpstr>Violencia percibida hacia las mujeres</vt:lpstr>
      <vt:lpstr>Presentación de PowerPoint</vt:lpstr>
      <vt:lpstr>Presentación de PowerPoint</vt:lpstr>
      <vt:lpstr>Rol del Estado frente a la violencia de género</vt:lpstr>
      <vt:lpstr>Presentación de PowerPoint</vt:lpstr>
      <vt:lpstr>Presentación de PowerPoint</vt:lpstr>
      <vt:lpstr>Aprobación de temas como…</vt:lpstr>
      <vt:lpstr>Presentación de PowerPoint</vt:lpstr>
      <vt:lpstr>Presentación de PowerPoint</vt:lpstr>
      <vt:lpstr>Experiencias con la discriminación </vt:lpstr>
      <vt:lpstr>Presentación de PowerPoint</vt:lpstr>
      <vt:lpstr>Presentación de PowerPoint</vt:lpstr>
      <vt:lpstr>Presentación de PowerPoint</vt:lpstr>
      <vt:lpstr>Metodología | Ficha técnica del estudio</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Corbel 48 Título del informe</dc:title>
  <dc:creator>Laura Amaya</dc:creator>
  <cp:lastModifiedBy>Laura Amaya</cp:lastModifiedBy>
  <cp:revision>1181</cp:revision>
  <dcterms:created xsi:type="dcterms:W3CDTF">2018-10-22T23:39:07Z</dcterms:created>
  <dcterms:modified xsi:type="dcterms:W3CDTF">2019-03-11T18:46:50Z</dcterms:modified>
</cp:coreProperties>
</file>